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42"/>
  </p:notesMasterIdLst>
  <p:handoutMasterIdLst>
    <p:handoutMasterId r:id="rId43"/>
  </p:handoutMasterIdLst>
  <p:sldIdLst>
    <p:sldId id="256" r:id="rId2"/>
    <p:sldId id="276" r:id="rId3"/>
    <p:sldId id="277" r:id="rId4"/>
    <p:sldId id="278" r:id="rId5"/>
    <p:sldId id="279" r:id="rId6"/>
    <p:sldId id="280" r:id="rId7"/>
    <p:sldId id="283" r:id="rId8"/>
    <p:sldId id="282" r:id="rId9"/>
    <p:sldId id="281" r:id="rId10"/>
    <p:sldId id="284" r:id="rId11"/>
    <p:sldId id="285" r:id="rId12"/>
    <p:sldId id="287" r:id="rId13"/>
    <p:sldId id="286" r:id="rId14"/>
    <p:sldId id="489" r:id="rId15"/>
    <p:sldId id="492" r:id="rId16"/>
    <p:sldId id="493" r:id="rId17"/>
    <p:sldId id="490" r:id="rId18"/>
    <p:sldId id="426" r:id="rId19"/>
    <p:sldId id="427" r:id="rId20"/>
    <p:sldId id="463" r:id="rId21"/>
    <p:sldId id="428" r:id="rId22"/>
    <p:sldId id="486" r:id="rId23"/>
    <p:sldId id="487" r:id="rId24"/>
    <p:sldId id="494" r:id="rId25"/>
    <p:sldId id="430" r:id="rId26"/>
    <p:sldId id="431" r:id="rId27"/>
    <p:sldId id="288" r:id="rId28"/>
    <p:sldId id="289" r:id="rId29"/>
    <p:sldId id="290" r:id="rId30"/>
    <p:sldId id="293" r:id="rId31"/>
    <p:sldId id="294" r:id="rId32"/>
    <p:sldId id="291" r:id="rId33"/>
    <p:sldId id="295" r:id="rId34"/>
    <p:sldId id="299" r:id="rId35"/>
    <p:sldId id="300" r:id="rId36"/>
    <p:sldId id="298" r:id="rId37"/>
    <p:sldId id="296" r:id="rId38"/>
    <p:sldId id="301" r:id="rId39"/>
    <p:sldId id="297" r:id="rId40"/>
    <p:sldId id="302" r:id="rId4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FF66"/>
    <a:srgbClr val="660066"/>
    <a:srgbClr val="339933"/>
    <a:srgbClr val="003366"/>
    <a:srgbClr val="0000A8"/>
    <a:srgbClr val="CCFF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7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420"/>
    </p:cViewPr>
  </p:sorterViewPr>
  <p:notesViewPr>
    <p:cSldViewPr>
      <p:cViewPr varScale="1">
        <p:scale>
          <a:sx n="86" d="100"/>
          <a:sy n="86" d="100"/>
        </p:scale>
        <p:origin x="-3894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ABA6A995-E9E0-43FD-8EB2-2185BABF88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ADA7B85D-5BFF-4051-9D77-A4210371D28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76C9F7E5-B0A2-40AA-95AD-282343300FEA}" type="datetimeFigureOut">
              <a:rPr lang="zh-CN" altLang="en-US"/>
              <a:pPr>
                <a:defRPr/>
              </a:pPr>
              <a:t>2021/4/18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784C1E7-83EF-4EFC-B9FB-25FA2C13B46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AE3B325-AE07-4B7E-857F-7611D70F1F3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725E16B-7328-4AEC-866D-93CA6B6A614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>
            <a:extLst>
              <a:ext uri="{FF2B5EF4-FFF2-40B4-BE49-F238E27FC236}">
                <a16:creationId xmlns:a16="http://schemas.microsoft.com/office/drawing/2014/main" id="{09FCF73E-9220-45EE-B652-8696A369258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78531" name="Rectangle 3">
            <a:extLst>
              <a:ext uri="{FF2B5EF4-FFF2-40B4-BE49-F238E27FC236}">
                <a16:creationId xmlns:a16="http://schemas.microsoft.com/office/drawing/2014/main" id="{3CB472BC-6ED5-4EE9-B9A5-BABCB375DC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CFA5062-1CB8-489A-87C3-39A3D33A4634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8533" name="Rectangle 5">
            <a:extLst>
              <a:ext uri="{FF2B5EF4-FFF2-40B4-BE49-F238E27FC236}">
                <a16:creationId xmlns:a16="http://schemas.microsoft.com/office/drawing/2014/main" id="{1B5C4414-401C-437A-9283-F32F9543E65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278534" name="Rectangle 6">
            <a:extLst>
              <a:ext uri="{FF2B5EF4-FFF2-40B4-BE49-F238E27FC236}">
                <a16:creationId xmlns:a16="http://schemas.microsoft.com/office/drawing/2014/main" id="{BA5DB6C5-EF07-40AB-A77F-D6ADEE06C11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8535" name="Rectangle 7">
            <a:extLst>
              <a:ext uri="{FF2B5EF4-FFF2-40B4-BE49-F238E27FC236}">
                <a16:creationId xmlns:a16="http://schemas.microsoft.com/office/drawing/2014/main" id="{AFC5A7BC-663B-4501-9939-8B469221A0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05F662B-85EE-4A45-81FD-6A2BF0A61F0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幻灯片图像占位符 1">
            <a:extLst>
              <a:ext uri="{FF2B5EF4-FFF2-40B4-BE49-F238E27FC236}">
                <a16:creationId xmlns:a16="http://schemas.microsoft.com/office/drawing/2014/main" id="{517AF28B-7A6C-49CB-B770-ACEACFC312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备注占位符 2">
            <a:extLst>
              <a:ext uri="{FF2B5EF4-FFF2-40B4-BE49-F238E27FC236}">
                <a16:creationId xmlns:a16="http://schemas.microsoft.com/office/drawing/2014/main" id="{2EA73AD8-CD13-45BD-A03A-47CFAECB0F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</a:rPr>
              <a:t>n+(n-1)+(n-2)+…+(n-i+1)+(j-i)=(2n-i+1)*i/2+j-i=(2n-i-1)*i/2+j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3316" name="灯片编号占位符 3">
            <a:extLst>
              <a:ext uri="{FF2B5EF4-FFF2-40B4-BE49-F238E27FC236}">
                <a16:creationId xmlns:a16="http://schemas.microsoft.com/office/drawing/2014/main" id="{9D381585-4DC3-4FB1-B016-B9549AE939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E2B65C8A-10FC-43D1-AF22-A0EAAFB093F8}" type="slidenum">
              <a:rPr lang="zh-CN" altLang="en-US"/>
              <a:pPr>
                <a:spcBef>
                  <a:spcPct val="0"/>
                </a:spcBef>
              </a:pPr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节约了存储空间，但表长不容易确定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5C0D5B-E24D-4B75-8735-C5885020CB59}" type="slidenum">
              <a:rPr lang="en-US" altLang="zh-CN" smtClean="0"/>
              <a:pPr>
                <a:defRPr/>
              </a:pPr>
              <a:t>24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1416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  <a:cs typeface="+mn-cs"/>
              </a:rPr>
              <a:t>该引用计数指该广义表被共享的次数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  <a:cs typeface="+mn-cs"/>
              </a:rPr>
              <a:t>,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  <a:cs typeface="+mn-cs"/>
              </a:rPr>
              <a:t>没被其它广义表使用则为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  <a:cs typeface="+mn-cs"/>
              </a:rPr>
              <a:t>0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5C0D5B-E24D-4B75-8735-C5885020CB59}" type="slidenum">
              <a:rPr lang="en-US" altLang="zh-CN" smtClean="0"/>
              <a:pPr>
                <a:defRPr/>
              </a:pPr>
              <a:t>25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25960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>
            <a:extLst>
              <a:ext uri="{FF2B5EF4-FFF2-40B4-BE49-F238E27FC236}">
                <a16:creationId xmlns:a16="http://schemas.microsoft.com/office/drawing/2014/main" id="{526C3914-CF93-4A7C-BDEA-EB790EFB12B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2">
              <a:extLst>
                <a:ext uri="{FF2B5EF4-FFF2-40B4-BE49-F238E27FC236}">
                  <a16:creationId xmlns:a16="http://schemas.microsoft.com/office/drawing/2014/main" id="{147EC777-9ECF-4771-A758-F9CA8DC027D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7204E70D-A055-458B-8C75-44EF2CC140E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22">
              <a:extLst>
                <a:ext uri="{FF2B5EF4-FFF2-40B4-BE49-F238E27FC236}">
                  <a16:creationId xmlns:a16="http://schemas.microsoft.com/office/drawing/2014/main" id="{6800F196-40D6-4EE3-8A10-D40BA51E7D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ADA9BAF8-4326-4073-917E-20C2D07FFD2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AE7576C-6EA5-4616-8A4D-07CAEBA4CCA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18BDDE7-8E72-4974-9A98-1C678E63279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4E0A5FA5-E74A-4FAF-8353-EA39199C1C4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8C2A7FA-78C9-4A46-9EC0-84C51E3A4EB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6E9DF53C-6691-42F0-9929-FA3BBB0345D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79947492-93E6-412B-A848-79BC3117EC3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42661E4-3BB3-4A5A-A045-A7F6C287508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8CC97511-DFD0-4794-AA5C-7DD5CF88A5F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A45C107-55F8-4C67-8DEA-A0A8BF856F2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600">
                <a:solidFill>
                  <a:srgbClr val="FFFFFF"/>
                </a:solidFill>
              </a:defRPr>
            </a:lvl1pPr>
          </a:lstStyle>
          <a:p>
            <a:pPr lvl="0"/>
            <a:r>
              <a:rPr lang="zh-CN" altLang="en-US" noProof="0" dirty="0"/>
              <a:t>单击此处编辑母版标题样式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000"/>
            </a:lvl1pPr>
          </a:lstStyle>
          <a:p>
            <a:pPr lvl="0"/>
            <a:r>
              <a:rPr lang="zh-CN" altLang="en-US" noProof="0"/>
              <a:t>单击此处编辑母版副标题样式</a:t>
            </a: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0CBA6021-13ED-4BAA-AF7D-9B145D5EEA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" name="Rectangle 4">
            <a:extLst>
              <a:ext uri="{FF2B5EF4-FFF2-40B4-BE49-F238E27FC236}">
                <a16:creationId xmlns:a16="http://schemas.microsoft.com/office/drawing/2014/main" id="{D0154DFE-427C-418F-94B9-3E96E5628D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20CF581A-187A-4FF8-A6BD-7797084978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987675" y="6308725"/>
            <a:ext cx="2133600" cy="457200"/>
          </a:xfrm>
        </p:spPr>
        <p:txBody>
          <a:bodyPr/>
          <a:lstStyle>
            <a:lvl1pPr>
              <a:defRPr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922FA1C-E137-4D9A-B390-A015D98E5E9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81383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C2612C-2B5A-4C99-B1E9-256B7208F10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4532C2-6CB6-4128-AD20-24543D1C1B1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899BE-096A-4AEF-8FDF-AC1B8D16BC3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" name="Rectangle 17">
            <a:extLst>
              <a:ext uri="{FF2B5EF4-FFF2-40B4-BE49-F238E27FC236}">
                <a16:creationId xmlns:a16="http://schemas.microsoft.com/office/drawing/2014/main" id="{E0FC2537-1367-4CB6-BCCE-4803CF7E884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5128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7800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7800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1E4C321-2C24-4628-BEEC-0ACD8441376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BDB01C-B084-4DD9-95F8-258DE5C024C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851E4-056C-49AF-802A-CC3498F2F01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" name="Rectangle 17">
            <a:extLst>
              <a:ext uri="{FF2B5EF4-FFF2-40B4-BE49-F238E27FC236}">
                <a16:creationId xmlns:a16="http://schemas.microsoft.com/office/drawing/2014/main" id="{6B992A32-9491-4889-ACF0-92A824D3F7A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8199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36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SmartArt 占位符 2"/>
          <p:cNvSpPr>
            <a:spLocks noGrp="1"/>
          </p:cNvSpPr>
          <p:nvPr>
            <p:ph type="dgm" idx="1"/>
          </p:nvPr>
        </p:nvSpPr>
        <p:spPr>
          <a:xfrm>
            <a:off x="457200" y="1484313"/>
            <a:ext cx="8229600" cy="4752975"/>
          </a:xfrm>
        </p:spPr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C6A5A8-2637-47A5-AEAB-506C47A59E5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CF9450-7C3E-46B8-B6DF-66FCF8D7801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6ECE2-AAC9-4FE2-9000-105F4C4D043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" name="Rectangle 17">
            <a:extLst>
              <a:ext uri="{FF2B5EF4-FFF2-40B4-BE49-F238E27FC236}">
                <a16:creationId xmlns:a16="http://schemas.microsoft.com/office/drawing/2014/main" id="{DFEADCD2-A503-478B-8E95-87F2504388B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26488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 baseline="0">
                <a:solidFill>
                  <a:schemeClr val="tx1"/>
                </a:solidFill>
                <a:latin typeface="Arial" pitchFamily="34" charset="0"/>
                <a:ea typeface="黑体" pitchFamily="49" charset="-122"/>
              </a:defRPr>
            </a:lvl1pPr>
            <a:lvl2pPr>
              <a:defRPr sz="2600" baseline="0">
                <a:solidFill>
                  <a:srgbClr val="0000A8"/>
                </a:solidFill>
                <a:latin typeface="Arial" pitchFamily="34" charset="0"/>
                <a:ea typeface="黑体" pitchFamily="49" charset="-122"/>
              </a:defRPr>
            </a:lvl2pPr>
            <a:lvl3pPr>
              <a:defRPr sz="2300" baseline="0"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3pPr>
            <a:lvl4pPr>
              <a:defRPr baseline="0">
                <a:solidFill>
                  <a:srgbClr val="C00000"/>
                </a:solidFill>
                <a:latin typeface="Arial" pitchFamily="34" charset="0"/>
                <a:ea typeface="黑体" pitchFamily="49" charset="-122"/>
              </a:defRPr>
            </a:lvl4pPr>
            <a:lvl5pPr>
              <a:defRPr baseline="0"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ADFA97A-8D47-4FE5-9B44-3B59A06F12B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CC8D84-FDF7-46BF-909E-29013CCD7AF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D2AED-48A3-4DBE-960C-576909078ED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" name="Rectangle 17">
            <a:extLst>
              <a:ext uri="{FF2B5EF4-FFF2-40B4-BE49-F238E27FC236}">
                <a16:creationId xmlns:a16="http://schemas.microsoft.com/office/drawing/2014/main" id="{E2488DC1-DCC6-433A-9C93-A523A5C31C1D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05002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03C9C5-403F-4A9F-A8D7-7F4E7BD13D9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295C4C-9774-48E9-8EB6-00953538AAE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CBB29-A015-46D6-9CDF-385CD7A56E2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" name="Rectangle 17">
            <a:extLst>
              <a:ext uri="{FF2B5EF4-FFF2-40B4-BE49-F238E27FC236}">
                <a16:creationId xmlns:a16="http://schemas.microsoft.com/office/drawing/2014/main" id="{F88B9BDB-F533-405C-969E-7C0B0114B41F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4853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E8F419C-F097-4CAA-A3CA-E1EB4C5AAA0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4927E58-8986-413A-ABA6-672EA7AFA88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4090C-C5AF-40C4-960B-BF55E9F4AB1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37443976-241D-4305-A7FB-87E0C37B7002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34639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F42E928-443A-49A1-BF50-B15E6AF7D67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1DB06AF1-68F0-457F-BD54-5BE64A577F6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0F463-A5A4-4A2B-BD5A-B3E109BE79D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9" name="Rectangle 17">
            <a:extLst>
              <a:ext uri="{FF2B5EF4-FFF2-40B4-BE49-F238E27FC236}">
                <a16:creationId xmlns:a16="http://schemas.microsoft.com/office/drawing/2014/main" id="{A8FC254B-4A5E-425D-8D7C-F4371CCFD08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18922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13176A1-6FCD-43F0-AB97-B1010CEDF71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F63A182-A4B6-48E8-A25A-A1F9FCF6F5D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3551B-61A2-4F9B-9824-C40FB0BAAB0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BEAB599B-42D7-4B3C-BDBE-79E34B9E8DFF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57768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2677545C-15E8-4F80-A896-81EAC6DA7CC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C7D1B2F-018F-4351-A205-4759A7C249D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33E18-C196-4CC4-BF6D-771220BF660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F9CD31F5-FBAF-486A-96F6-3D7520BD529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79541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FF31ECA-DD16-4F88-B067-345833B9FA7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C5EF915-7DCB-473F-8F1B-9C1C0FD9B01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EDC1A-81E9-4323-9108-8194790FDC7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E02F80B2-1C4E-4117-BC4D-DC85C0223CF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3885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D6137EC-3A96-4B31-82BE-026950A2EFA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FFC2BB9-B9FF-43DE-9161-0A9AA43DC59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FF271-54EF-4AD1-8E7F-3288D3F0219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B81E22D3-ADC7-425A-82A4-B20EBBAB540B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4931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>
            <a:extLst>
              <a:ext uri="{FF2B5EF4-FFF2-40B4-BE49-F238E27FC236}">
                <a16:creationId xmlns:a16="http://schemas.microsoft.com/office/drawing/2014/main" id="{BD1C2950-CEC8-4175-95AE-3EF73149DD5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D4D86F05-D54D-4E9A-8EE2-68644AD0F9C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96075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2000" b="1" smtClean="0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defRPr>
            </a:lvl1pPr>
          </a:lstStyle>
          <a:p>
            <a:pPr>
              <a:defRPr/>
            </a:pPr>
            <a:fld id="{FB0950D9-1CEA-4FE0-8032-AAC4530F46C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grpSp>
        <p:nvGrpSpPr>
          <p:cNvPr id="1028" name="Group 35">
            <a:extLst>
              <a:ext uri="{FF2B5EF4-FFF2-40B4-BE49-F238E27FC236}">
                <a16:creationId xmlns:a16="http://schemas.microsoft.com/office/drawing/2014/main" id="{5E119B6A-DDF6-43AD-9D54-87B9BF859C7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>
              <a:extLst>
                <a:ext uri="{FF2B5EF4-FFF2-40B4-BE49-F238E27FC236}">
                  <a16:creationId xmlns:a16="http://schemas.microsoft.com/office/drawing/2014/main" id="{1CEE8029-485C-4A8F-A991-76088BAB0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>
              <a:extLst>
                <a:ext uri="{FF2B5EF4-FFF2-40B4-BE49-F238E27FC236}">
                  <a16:creationId xmlns:a16="http://schemas.microsoft.com/office/drawing/2014/main" id="{F131BF2B-53CA-4292-8A60-7286458FFC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>
              <a:extLst>
                <a:ext uri="{FF2B5EF4-FFF2-40B4-BE49-F238E27FC236}">
                  <a16:creationId xmlns:a16="http://schemas.microsoft.com/office/drawing/2014/main" id="{A77B5C32-9A62-494A-A00C-CE0BBFE649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>
              <a:extLst>
                <a:ext uri="{FF2B5EF4-FFF2-40B4-BE49-F238E27FC236}">
                  <a16:creationId xmlns:a16="http://schemas.microsoft.com/office/drawing/2014/main" id="{B1447838-0F99-45C5-944F-800D4CB8FB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>
              <a:extLst>
                <a:ext uri="{FF2B5EF4-FFF2-40B4-BE49-F238E27FC236}">
                  <a16:creationId xmlns:a16="http://schemas.microsoft.com/office/drawing/2014/main" id="{7C0BF32A-6875-4652-8957-6EB4B0310A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>
              <a:extLst>
                <a:ext uri="{FF2B5EF4-FFF2-40B4-BE49-F238E27FC236}">
                  <a16:creationId xmlns:a16="http://schemas.microsoft.com/office/drawing/2014/main" id="{3056F47D-46E1-47E9-A2B1-E94AAABCD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>
              <a:extLst>
                <a:ext uri="{FF2B5EF4-FFF2-40B4-BE49-F238E27FC236}">
                  <a16:creationId xmlns:a16="http://schemas.microsoft.com/office/drawing/2014/main" id="{0C1E6CEF-796C-4B4C-A963-61013D8E76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>
              <a:extLst>
                <a:ext uri="{FF2B5EF4-FFF2-40B4-BE49-F238E27FC236}">
                  <a16:creationId xmlns:a16="http://schemas.microsoft.com/office/drawing/2014/main" id="{D2E153EA-91F0-4C7F-8222-1DF15438C9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>
              <a:extLst>
                <a:ext uri="{FF2B5EF4-FFF2-40B4-BE49-F238E27FC236}">
                  <a16:creationId xmlns:a16="http://schemas.microsoft.com/office/drawing/2014/main" id="{C9E803F0-D03D-45A9-8A27-438934E792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>
            <a:extLst>
              <a:ext uri="{FF2B5EF4-FFF2-40B4-BE49-F238E27FC236}">
                <a16:creationId xmlns:a16="http://schemas.microsoft.com/office/drawing/2014/main" id="{761A18FC-69A4-4DB1-BAA6-0F329F1797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A6191A4A-D50B-4816-ACAB-E624E357F3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8929" name="Rectangle 17">
            <a:extLst>
              <a:ext uri="{FF2B5EF4-FFF2-40B4-BE49-F238E27FC236}">
                <a16:creationId xmlns:a16="http://schemas.microsoft.com/office/drawing/2014/main" id="{8FFB8BD5-B352-4981-8B9C-76D994F28DE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22" r:id="rId2"/>
    <p:sldLayoutId id="2147484123" r:id="rId3"/>
    <p:sldLayoutId id="2147484124" r:id="rId4"/>
    <p:sldLayoutId id="2147484125" r:id="rId5"/>
    <p:sldLayoutId id="2147484126" r:id="rId6"/>
    <p:sldLayoutId id="2147484127" r:id="rId7"/>
    <p:sldLayoutId id="2147484128" r:id="rId8"/>
    <p:sldLayoutId id="2147484129" r:id="rId9"/>
    <p:sldLayoutId id="2147484130" r:id="rId10"/>
    <p:sldLayoutId id="2147484131" r:id="rId11"/>
    <p:sldLayoutId id="214748413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9pPr>
    </p:titleStyle>
    <p:bodyStyle>
      <a:lvl1pPr marL="342900" indent="-342900" algn="l" rtl="0" eaLnBrk="0" fontAlgn="base" hangingPunct="0">
        <a:lnSpc>
          <a:spcPct val="105000"/>
        </a:lnSpc>
        <a:spcBef>
          <a:spcPct val="15000"/>
        </a:spcBef>
        <a:spcAft>
          <a:spcPct val="0"/>
        </a:spcAft>
        <a:buClr>
          <a:srgbClr val="660066"/>
        </a:buClr>
        <a:buSzPct val="55000"/>
        <a:buFont typeface="Wingdings" panose="05000000000000000000" pitchFamily="2" charset="2"/>
        <a:buChar char="n"/>
        <a:defRPr sz="2800" b="1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5000"/>
        </a:lnSpc>
        <a:spcBef>
          <a:spcPct val="15000"/>
        </a:spcBef>
        <a:spcAft>
          <a:spcPct val="0"/>
        </a:spcAft>
        <a:buClr>
          <a:srgbClr val="006600"/>
        </a:buClr>
        <a:buSzPct val="55000"/>
        <a:buFont typeface="Wingdings" panose="05000000000000000000" pitchFamily="2" charset="2"/>
        <a:buChar char="r"/>
        <a:defRPr sz="2800" b="1">
          <a:solidFill>
            <a:schemeClr val="bg2"/>
          </a:solidFill>
          <a:latin typeface="Times New Roman" pitchFamily="18" charset="0"/>
          <a:ea typeface="+mn-ea"/>
        </a:defRPr>
      </a:lvl2pPr>
      <a:lvl3pPr marL="1143000" indent="-228600" algn="l" rtl="0" eaLnBrk="0" fontAlgn="base" hangingPunct="0">
        <a:lnSpc>
          <a:spcPct val="105000"/>
        </a:lnSpc>
        <a:spcBef>
          <a:spcPct val="15000"/>
        </a:spcBef>
        <a:spcAft>
          <a:spcPct val="0"/>
        </a:spcAft>
        <a:buClr>
          <a:srgbClr val="FF0000"/>
        </a:buClr>
        <a:buSzPct val="65000"/>
        <a:buFont typeface="Wingdings" panose="05000000000000000000" pitchFamily="2" charset="2"/>
        <a:buChar char="Ø"/>
        <a:defRPr sz="2800" b="1">
          <a:solidFill>
            <a:schemeClr val="bg2"/>
          </a:solidFill>
          <a:latin typeface="Times New Roman" pitchFamily="18" charset="0"/>
          <a:ea typeface="+mn-ea"/>
        </a:defRPr>
      </a:lvl3pPr>
      <a:lvl4pPr marL="1600200" indent="-228600" algn="l" rtl="0" eaLnBrk="0" fontAlgn="base" hangingPunct="0">
        <a:lnSpc>
          <a:spcPct val="105000"/>
        </a:lnSpc>
        <a:spcBef>
          <a:spcPct val="15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ea typeface="宋体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7" Type="http://schemas.openxmlformats.org/officeDocument/2006/relationships/image" Target="../media/image12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1.e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7" Type="http://schemas.openxmlformats.org/officeDocument/2006/relationships/image" Target="../media/image17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6.emf"/><Relationship Id="rId4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C7721FC-F87F-4672-9F54-6C0196E08C5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27088" y="1808163"/>
            <a:ext cx="8108950" cy="22098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5400" dirty="0">
                <a:latin typeface="+mj-ea"/>
              </a:rPr>
              <a:t>第四章 数组、串与广义表</a:t>
            </a:r>
            <a:endParaRPr lang="en-US" altLang="zh-CN" sz="5400" dirty="0">
              <a:latin typeface="+mj-ea"/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696FE83-EDD1-4026-B86C-99C27B61E86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32025" y="4545013"/>
            <a:ext cx="6759575" cy="1474787"/>
          </a:xfrm>
        </p:spPr>
        <p:txBody>
          <a:bodyPr/>
          <a:lstStyle/>
          <a:p>
            <a:pPr algn="r" eaLnBrk="1" hangingPunct="1"/>
            <a:r>
              <a:rPr lang="zh-CN" altLang="en-US" sz="3600">
                <a:latin typeface="仿宋_GB2312" pitchFamily="49" charset="-122"/>
              </a:rPr>
              <a:t>东南大学计算机学院 方效林</a:t>
            </a:r>
            <a:endParaRPr lang="en-US" altLang="zh-CN" sz="3600">
              <a:latin typeface="仿宋_GB2312" pitchFamily="49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76C79C-CEBE-4182-B3EB-B2CCB3F1A5D6}"/>
              </a:ext>
            </a:extLst>
          </p:cNvPr>
          <p:cNvSpPr txBox="1"/>
          <p:nvPr/>
        </p:nvSpPr>
        <p:spPr>
          <a:xfrm>
            <a:off x="5400675" y="6129338"/>
            <a:ext cx="3646488" cy="64611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zh-CN" altLang="en-US" dirty="0">
                <a:latin typeface="Arial" charset="0"/>
              </a:rPr>
              <a:t>本课件借鉴了清华大学殷人昆老师</a:t>
            </a:r>
            <a:endParaRPr lang="en-US" altLang="zh-CN" dirty="0">
              <a:latin typeface="Arial" charset="0"/>
            </a:endParaRPr>
          </a:p>
          <a:p>
            <a:pPr eaLnBrk="1" hangingPunct="1">
              <a:defRPr/>
            </a:pPr>
            <a:r>
              <a:rPr lang="zh-CN" altLang="en-US" dirty="0">
                <a:latin typeface="Arial" charset="0"/>
              </a:rPr>
              <a:t>和哈尔滨工业大学张岩老师的课件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">
            <a:extLst>
              <a:ext uri="{FF2B5EF4-FFF2-40B4-BE49-F238E27FC236}">
                <a16:creationId xmlns:a16="http://schemas.microsoft.com/office/drawing/2014/main" id="{BEFF8CAA-527F-407D-9797-E5DFE2FBD5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稀疏矩阵</a:t>
            </a:r>
          </a:p>
        </p:txBody>
      </p:sp>
      <p:sp>
        <p:nvSpPr>
          <p:cNvPr id="15363" name="内容占位符 2">
            <a:extLst>
              <a:ext uri="{FF2B5EF4-FFF2-40B4-BE49-F238E27FC236}">
                <a16:creationId xmlns:a16="http://schemas.microsoft.com/office/drawing/2014/main" id="{42B77BCF-8C12-400D-A9D4-C5454C582E5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用三元组</a:t>
            </a:r>
            <a:r>
              <a:rPr lang="en-US" altLang="zh-CN"/>
              <a:t>(</a:t>
            </a:r>
            <a:r>
              <a:rPr lang="en-US" altLang="zh-CN" i="1">
                <a:latin typeface="Times New Roman" panose="02020603050405020304" pitchFamily="18" charset="0"/>
              </a:rPr>
              <a:t>i</a:t>
            </a:r>
            <a:r>
              <a:rPr lang="en-US" altLang="zh-CN"/>
              <a:t>, </a:t>
            </a:r>
            <a:r>
              <a:rPr lang="en-US" altLang="zh-CN" i="1">
                <a:latin typeface="Times New Roman" panose="02020603050405020304" pitchFamily="18" charset="0"/>
              </a:rPr>
              <a:t>j</a:t>
            </a:r>
            <a:r>
              <a:rPr lang="en-US" altLang="zh-CN"/>
              <a:t>, </a:t>
            </a:r>
            <a:r>
              <a:rPr lang="en-US" altLang="zh-CN" i="1">
                <a:latin typeface="Times New Roman" panose="02020603050405020304" pitchFamily="18" charset="0"/>
              </a:rPr>
              <a:t>a</a:t>
            </a:r>
            <a:r>
              <a:rPr lang="en-US" altLang="zh-CN" i="1" baseline="-25000">
                <a:latin typeface="Times New Roman" panose="02020603050405020304" pitchFamily="18" charset="0"/>
              </a:rPr>
              <a:t>ij</a:t>
            </a:r>
            <a:r>
              <a:rPr lang="en-US" altLang="zh-CN"/>
              <a:t>)</a:t>
            </a:r>
            <a:r>
              <a:rPr lang="zh-CN" altLang="en-US"/>
              <a:t>表示稀疏矩阵一个元素</a:t>
            </a:r>
            <a:r>
              <a:rPr lang="en-US" altLang="zh-CN" i="1"/>
              <a:t>a</a:t>
            </a:r>
            <a:r>
              <a:rPr lang="en-US" altLang="zh-CN" i="1" baseline="-25000"/>
              <a:t>ij</a:t>
            </a:r>
            <a:endParaRPr lang="en-US" altLang="zh-CN"/>
          </a:p>
        </p:txBody>
      </p:sp>
      <p:sp>
        <p:nvSpPr>
          <p:cNvPr id="15364" name="灯片编号占位符 3">
            <a:extLst>
              <a:ext uri="{FF2B5EF4-FFF2-40B4-BE49-F238E27FC236}">
                <a16:creationId xmlns:a16="http://schemas.microsoft.com/office/drawing/2014/main" id="{3E62002F-97C0-45A1-A39D-8B8A9DAAC9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D89C5123-66D2-4958-8F0D-31330BE78E36}" type="slidenum">
              <a:rPr lang="en-US" altLang="zh-CN" sz="2000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zh-CN" sz="2000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  <p:graphicFrame>
        <p:nvGraphicFramePr>
          <p:cNvPr id="15365" name="对象 8">
            <a:extLst>
              <a:ext uri="{FF2B5EF4-FFF2-40B4-BE49-F238E27FC236}">
                <a16:creationId xmlns:a16="http://schemas.microsoft.com/office/drawing/2014/main" id="{39C57FDD-8B99-4100-8771-135D1C95AA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4525" y="2995613"/>
          <a:ext cx="2854325" cy="337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207902" imgH="6186732" progId="Word.Document.8">
                  <p:embed/>
                </p:oleObj>
              </mc:Choice>
              <mc:Fallback>
                <p:oleObj name="Document" r:id="rId2" imgW="5207902" imgH="6186732" progId="Word.Document.8">
                  <p:embed/>
                  <p:pic>
                    <p:nvPicPr>
                      <p:cNvPr id="0" name="对象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" y="2995613"/>
                        <a:ext cx="2854325" cy="337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TextBox 9">
            <a:extLst>
              <a:ext uri="{FF2B5EF4-FFF2-40B4-BE49-F238E27FC236}">
                <a16:creationId xmlns:a16="http://schemas.microsoft.com/office/drawing/2014/main" id="{70819CD4-A924-411D-BFF4-6A9088B5D8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6227763"/>
            <a:ext cx="13477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三元组表示</a:t>
            </a:r>
          </a:p>
        </p:txBody>
      </p:sp>
      <p:sp>
        <p:nvSpPr>
          <p:cNvPr id="15367" name="TextBox 10">
            <a:extLst>
              <a:ext uri="{FF2B5EF4-FFF2-40B4-BE49-F238E27FC236}">
                <a16:creationId xmlns:a16="http://schemas.microsoft.com/office/drawing/2014/main" id="{881F28AF-0B29-4277-9A4D-4A2FD1E272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6165850"/>
            <a:ext cx="1579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稀疏矩阵表示</a:t>
            </a:r>
          </a:p>
        </p:txBody>
      </p:sp>
      <p:pic>
        <p:nvPicPr>
          <p:cNvPr id="15368" name="图片 2">
            <a:extLst>
              <a:ext uri="{FF2B5EF4-FFF2-40B4-BE49-F238E27FC236}">
                <a16:creationId xmlns:a16="http://schemas.microsoft.com/office/drawing/2014/main" id="{F8E2DA66-5FB4-4771-A3EA-511BC19A06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3478213"/>
            <a:ext cx="5114925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>
            <a:extLst>
              <a:ext uri="{FF2B5EF4-FFF2-40B4-BE49-F238E27FC236}">
                <a16:creationId xmlns:a16="http://schemas.microsoft.com/office/drawing/2014/main" id="{1B1B1E29-8A28-4D50-AA9B-50968535C8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稀疏矩阵</a:t>
            </a:r>
          </a:p>
        </p:txBody>
      </p:sp>
      <p:sp>
        <p:nvSpPr>
          <p:cNvPr id="16387" name="内容占位符 2">
            <a:extLst>
              <a:ext uri="{FF2B5EF4-FFF2-40B4-BE49-F238E27FC236}">
                <a16:creationId xmlns:a16="http://schemas.microsoft.com/office/drawing/2014/main" id="{4791FF2B-9E73-45FC-9154-05B76DAF77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三元组表示的稀疏矩阵转置的直观方法</a:t>
            </a:r>
            <a:endParaRPr lang="en-US" altLang="zh-CN"/>
          </a:p>
          <a:p>
            <a:pPr lvl="1"/>
            <a:r>
              <a:rPr lang="zh-CN" altLang="en-US"/>
              <a:t>按列从小到大排序</a:t>
            </a:r>
            <a:endParaRPr lang="en-US" altLang="zh-CN"/>
          </a:p>
          <a:p>
            <a:pPr lvl="1"/>
            <a:r>
              <a:rPr lang="zh-CN" altLang="en-US"/>
              <a:t>行列交换</a:t>
            </a:r>
            <a:endParaRPr lang="en-US" altLang="zh-CN"/>
          </a:p>
        </p:txBody>
      </p:sp>
      <p:sp>
        <p:nvSpPr>
          <p:cNvPr id="16388" name="灯片编号占位符 3">
            <a:extLst>
              <a:ext uri="{FF2B5EF4-FFF2-40B4-BE49-F238E27FC236}">
                <a16:creationId xmlns:a16="http://schemas.microsoft.com/office/drawing/2014/main" id="{E04F1BB5-DF8C-49AF-9854-6F31B70D8D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03916099-D5CC-40F7-9515-219935E8F557}" type="slidenum">
              <a:rPr lang="en-US" altLang="zh-CN" sz="2000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zh-CN" sz="2000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  <p:graphicFrame>
        <p:nvGraphicFramePr>
          <p:cNvPr id="16389" name="对象 8">
            <a:extLst>
              <a:ext uri="{FF2B5EF4-FFF2-40B4-BE49-F238E27FC236}">
                <a16:creationId xmlns:a16="http://schemas.microsoft.com/office/drawing/2014/main" id="{649C6E43-B35D-4F54-BE0A-B01282E606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925" y="3141663"/>
          <a:ext cx="2854325" cy="337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256752" imgH="6186102" progId="Word.Document.8">
                  <p:embed/>
                </p:oleObj>
              </mc:Choice>
              <mc:Fallback>
                <p:oleObj name="Document" r:id="rId2" imgW="5256752" imgH="6186102" progId="Word.Document.8">
                  <p:embed/>
                  <p:pic>
                    <p:nvPicPr>
                      <p:cNvPr id="0" name="对象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" y="3141663"/>
                        <a:ext cx="2854325" cy="337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extLst>
              <a:ext uri="{FF2B5EF4-FFF2-40B4-BE49-F238E27FC236}">
                <a16:creationId xmlns:a16="http://schemas.microsoft.com/office/drawing/2014/main" id="{3F335C84-F27F-4B51-AAAB-891C8AA362C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97213" y="3141663"/>
          <a:ext cx="2855912" cy="338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5208509" imgH="6196183" progId="Word.Document.8">
                  <p:embed/>
                </p:oleObj>
              </mc:Choice>
              <mc:Fallback>
                <p:oleObj name="Document" r:id="rId4" imgW="5208509" imgH="6196183" progId="Word.Document.8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7213" y="3141663"/>
                        <a:ext cx="2855912" cy="3386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AF94D3B5-D824-45D2-B8AC-5BF2E0BE966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18238" y="3141663"/>
          <a:ext cx="2854325" cy="339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6" imgW="5207902" imgH="6206563" progId="Word.Document.8">
                  <p:embed/>
                </p:oleObj>
              </mc:Choice>
              <mc:Fallback>
                <p:oleObj name="Document" r:id="rId6" imgW="5207902" imgH="6206563" progId="Word.Document.8">
                  <p:embed/>
                  <p:pic>
                    <p:nvPicPr>
                      <p:cNvPr id="0" name="对象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8238" y="3141663"/>
                        <a:ext cx="2854325" cy="3395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右箭头 11">
            <a:extLst>
              <a:ext uri="{FF2B5EF4-FFF2-40B4-BE49-F238E27FC236}">
                <a16:creationId xmlns:a16="http://schemas.microsoft.com/office/drawing/2014/main" id="{C1E1B8BC-61B6-4430-B291-05DE458BE089}"/>
              </a:ext>
            </a:extLst>
          </p:cNvPr>
          <p:cNvSpPr/>
          <p:nvPr/>
        </p:nvSpPr>
        <p:spPr bwMode="auto">
          <a:xfrm>
            <a:off x="2627313" y="4689475"/>
            <a:ext cx="431800" cy="215900"/>
          </a:xfrm>
          <a:prstGeom prst="rightArrow">
            <a:avLst/>
          </a:prstGeom>
          <a:solidFill>
            <a:schemeClr val="bg2">
              <a:lumMod val="60000"/>
              <a:lumOff val="40000"/>
            </a:schemeClr>
          </a:solidFill>
          <a:ln w="25400">
            <a:noFill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 eaLnBrk="1" hangingPunct="1">
              <a:lnSpc>
                <a:spcPct val="96000"/>
              </a:lnSpc>
              <a:defRPr/>
            </a:pPr>
            <a:endParaRPr lang="zh-CN" altLang="en-US" b="1" dirty="0">
              <a:latin typeface="Times New Roman" pitchFamily="18" charset="0"/>
            </a:endParaRPr>
          </a:p>
        </p:txBody>
      </p:sp>
      <p:sp>
        <p:nvSpPr>
          <p:cNvPr id="13" name="右箭头 12">
            <a:extLst>
              <a:ext uri="{FF2B5EF4-FFF2-40B4-BE49-F238E27FC236}">
                <a16:creationId xmlns:a16="http://schemas.microsoft.com/office/drawing/2014/main" id="{D428ADD2-A9FE-4652-A034-496242DE7C5D}"/>
              </a:ext>
            </a:extLst>
          </p:cNvPr>
          <p:cNvSpPr/>
          <p:nvPr/>
        </p:nvSpPr>
        <p:spPr bwMode="auto">
          <a:xfrm>
            <a:off x="5795963" y="4697413"/>
            <a:ext cx="431800" cy="215900"/>
          </a:xfrm>
          <a:prstGeom prst="rightArrow">
            <a:avLst/>
          </a:prstGeom>
          <a:solidFill>
            <a:schemeClr val="bg2">
              <a:lumMod val="60000"/>
              <a:lumOff val="40000"/>
            </a:schemeClr>
          </a:solidFill>
          <a:ln w="25400">
            <a:noFill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 eaLnBrk="1" hangingPunct="1">
              <a:lnSpc>
                <a:spcPct val="96000"/>
              </a:lnSpc>
              <a:defRPr/>
            </a:pPr>
            <a:endParaRPr lang="zh-CN" altLang="en-US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标题 1">
            <a:extLst>
              <a:ext uri="{FF2B5EF4-FFF2-40B4-BE49-F238E27FC236}">
                <a16:creationId xmlns:a16="http://schemas.microsoft.com/office/drawing/2014/main" id="{FFC1736B-A005-4266-86AB-B2A7DDF82B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稀疏矩阵</a:t>
            </a:r>
          </a:p>
        </p:txBody>
      </p:sp>
      <p:sp>
        <p:nvSpPr>
          <p:cNvPr id="17411" name="内容占位符 2">
            <a:extLst>
              <a:ext uri="{FF2B5EF4-FFF2-40B4-BE49-F238E27FC236}">
                <a16:creationId xmlns:a16="http://schemas.microsoft.com/office/drawing/2014/main" id="{47BE063A-1980-4B1F-B315-26581B424D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三元组表示的稀疏矩阵转置的扫描方法</a:t>
            </a:r>
            <a:endParaRPr lang="en-US" altLang="zh-CN"/>
          </a:p>
          <a:p>
            <a:pPr lvl="1"/>
            <a:r>
              <a:rPr lang="zh-CN" altLang="en-US"/>
              <a:t>假设</a:t>
            </a:r>
            <a:r>
              <a:rPr lang="en-US" altLang="zh-CN"/>
              <a:t>A</a:t>
            </a:r>
            <a:r>
              <a:rPr lang="zh-CN" altLang="en-US"/>
              <a:t>有</a:t>
            </a:r>
            <a:r>
              <a:rPr lang="en-US" altLang="zh-CN"/>
              <a:t>Cols</a:t>
            </a:r>
            <a:r>
              <a:rPr lang="zh-CN" altLang="en-US"/>
              <a:t>列，则扫描</a:t>
            </a:r>
            <a:r>
              <a:rPr lang="en-US" altLang="zh-CN"/>
              <a:t>Cols</a:t>
            </a:r>
            <a:r>
              <a:rPr lang="zh-CN" altLang="en-US"/>
              <a:t>趟</a:t>
            </a:r>
            <a:endParaRPr lang="en-US" altLang="zh-CN"/>
          </a:p>
          <a:p>
            <a:pPr lvl="1"/>
            <a:r>
              <a:rPr lang="zh-CN" altLang="en-US"/>
              <a:t>第</a:t>
            </a:r>
            <a:r>
              <a:rPr lang="en-US" altLang="zh-CN"/>
              <a:t>k</a:t>
            </a:r>
            <a:r>
              <a:rPr lang="zh-CN" altLang="en-US"/>
              <a:t>趟扫描在表中找列号为</a:t>
            </a:r>
            <a:r>
              <a:rPr lang="en-US" altLang="zh-CN"/>
              <a:t>k</a:t>
            </a:r>
            <a:r>
              <a:rPr lang="zh-CN" altLang="en-US"/>
              <a:t>的三元组，取出，交换行列号</a:t>
            </a:r>
            <a:endParaRPr lang="en-US" altLang="zh-CN"/>
          </a:p>
        </p:txBody>
      </p:sp>
      <p:sp>
        <p:nvSpPr>
          <p:cNvPr id="17412" name="灯片编号占位符 3">
            <a:extLst>
              <a:ext uri="{FF2B5EF4-FFF2-40B4-BE49-F238E27FC236}">
                <a16:creationId xmlns:a16="http://schemas.microsoft.com/office/drawing/2014/main" id="{A4B3D2A8-1C98-4BE7-83FE-D041F03234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D6B7084D-EEE9-498B-B6E1-47E220B9FC9B}" type="slidenum">
              <a:rPr lang="en-US" altLang="zh-CN" sz="2000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zh-CN" sz="2000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  <p:graphicFrame>
        <p:nvGraphicFramePr>
          <p:cNvPr id="17413" name="对象 8">
            <a:extLst>
              <a:ext uri="{FF2B5EF4-FFF2-40B4-BE49-F238E27FC236}">
                <a16:creationId xmlns:a16="http://schemas.microsoft.com/office/drawing/2014/main" id="{1A95C8DE-B740-4F41-AA38-F001B1557C2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5900" y="3392488"/>
          <a:ext cx="2854325" cy="337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207902" imgH="6186732" progId="Word.Document.8">
                  <p:embed/>
                </p:oleObj>
              </mc:Choice>
              <mc:Fallback>
                <p:oleObj name="Document" r:id="rId2" imgW="5207902" imgH="6186732" progId="Word.Document.8">
                  <p:embed/>
                  <p:pic>
                    <p:nvPicPr>
                      <p:cNvPr id="0" name="对象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" y="3392488"/>
                        <a:ext cx="2854325" cy="337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对象 6">
            <a:extLst>
              <a:ext uri="{FF2B5EF4-FFF2-40B4-BE49-F238E27FC236}">
                <a16:creationId xmlns:a16="http://schemas.microsoft.com/office/drawing/2014/main" id="{17554AA3-30F6-4748-BDF4-B154C48C4F7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73700" y="3459163"/>
          <a:ext cx="2830513" cy="338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5256752" imgH="6216703" progId="Word.Document.8">
                  <p:embed/>
                </p:oleObj>
              </mc:Choice>
              <mc:Fallback>
                <p:oleObj name="Document" r:id="rId4" imgW="5256752" imgH="6216703" progId="Word.Document.8">
                  <p:embed/>
                  <p:pic>
                    <p:nvPicPr>
                      <p:cNvPr id="0" name="对象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3700" y="3459163"/>
                        <a:ext cx="2830513" cy="3386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F778242-D2D5-4302-A6A5-5867A3FE9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4188" y="4000500"/>
            <a:ext cx="2405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扫描列号为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0</a:t>
            </a: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的三元组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F045F0-BCBF-46D8-A4A0-ACB348B86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4188" y="4283075"/>
            <a:ext cx="2405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扫描列号为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1</a:t>
            </a: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的三元组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E60731E-C8D5-4684-A38F-7AFADDD85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4188" y="4545013"/>
            <a:ext cx="2405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扫描列号为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2</a:t>
            </a: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的三元组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E6267F8-5BB2-4B9F-8589-C28807541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4188" y="4824413"/>
            <a:ext cx="2405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扫描列号为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3</a:t>
            </a: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的三元组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997091-F3C5-4FEC-8CF6-AA27B8DD0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838" y="5126038"/>
            <a:ext cx="2405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扫描列号为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4</a:t>
            </a: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的三元组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AB4C493-0EDA-4BF3-A867-DFF38BB856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838" y="5408613"/>
            <a:ext cx="2405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扫描列号为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5</a:t>
            </a: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的三元组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B5F21FA-9D4A-46A4-8F6A-F4DC75A87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4188" y="5697538"/>
            <a:ext cx="2405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扫描列号为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6</a:t>
            </a: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的三元组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58A8201E-C03C-4D14-9A71-CFD1D7AF4C67}"/>
              </a:ext>
            </a:extLst>
          </p:cNvPr>
          <p:cNvSpPr/>
          <p:nvPr/>
        </p:nvSpPr>
        <p:spPr bwMode="auto">
          <a:xfrm>
            <a:off x="747713" y="4076700"/>
            <a:ext cx="1908175" cy="288925"/>
          </a:xfrm>
          <a:prstGeom prst="rect">
            <a:avLst/>
          </a:prstGeom>
          <a:solidFill>
            <a:schemeClr val="bg2">
              <a:lumMod val="40000"/>
              <a:lumOff val="60000"/>
              <a:alpha val="48000"/>
            </a:schemeClr>
          </a:solidFill>
          <a:ln w="25400">
            <a:noFill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 eaLnBrk="1" hangingPunct="1">
              <a:lnSpc>
                <a:spcPct val="96000"/>
              </a:lnSpc>
              <a:defRPr/>
            </a:pPr>
            <a:endParaRPr lang="zh-CN" altLang="en-US" b="1" dirty="0">
              <a:latin typeface="Times New Roman" pitchFamily="18" charset="0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18382C38-9091-41D3-96E9-3F7CDACF8112}"/>
              </a:ext>
            </a:extLst>
          </p:cNvPr>
          <p:cNvSpPr/>
          <p:nvPr/>
        </p:nvSpPr>
        <p:spPr bwMode="auto">
          <a:xfrm>
            <a:off x="747713" y="4365625"/>
            <a:ext cx="1908175" cy="287338"/>
          </a:xfrm>
          <a:prstGeom prst="rect">
            <a:avLst/>
          </a:prstGeom>
          <a:solidFill>
            <a:schemeClr val="bg2">
              <a:lumMod val="40000"/>
              <a:lumOff val="60000"/>
              <a:alpha val="48000"/>
            </a:schemeClr>
          </a:solidFill>
          <a:ln w="25400">
            <a:noFill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 eaLnBrk="1" hangingPunct="1">
              <a:lnSpc>
                <a:spcPct val="96000"/>
              </a:lnSpc>
              <a:defRPr/>
            </a:pPr>
            <a:endParaRPr lang="zh-CN" altLang="en-US" b="1" dirty="0">
              <a:latin typeface="Times New Roman" pitchFamily="18" charset="0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78FCF8E0-A7AC-43D8-B01E-982C4B3D26F1}"/>
              </a:ext>
            </a:extLst>
          </p:cNvPr>
          <p:cNvSpPr/>
          <p:nvPr/>
        </p:nvSpPr>
        <p:spPr bwMode="auto">
          <a:xfrm>
            <a:off x="747713" y="4652963"/>
            <a:ext cx="1908175" cy="293687"/>
          </a:xfrm>
          <a:prstGeom prst="rect">
            <a:avLst/>
          </a:prstGeom>
          <a:solidFill>
            <a:schemeClr val="bg2">
              <a:lumMod val="40000"/>
              <a:lumOff val="60000"/>
              <a:alpha val="48000"/>
            </a:schemeClr>
          </a:solidFill>
          <a:ln w="25400">
            <a:noFill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 eaLnBrk="1" hangingPunct="1">
              <a:lnSpc>
                <a:spcPct val="96000"/>
              </a:lnSpc>
              <a:defRPr/>
            </a:pPr>
            <a:endParaRPr lang="zh-CN" altLang="en-US" b="1" dirty="0">
              <a:latin typeface="Times New Roman" pitchFamily="18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934D0497-E640-42C4-84E7-4DDC42182E51}"/>
              </a:ext>
            </a:extLst>
          </p:cNvPr>
          <p:cNvSpPr/>
          <p:nvPr/>
        </p:nvSpPr>
        <p:spPr bwMode="auto">
          <a:xfrm>
            <a:off x="747713" y="4946650"/>
            <a:ext cx="1908175" cy="296863"/>
          </a:xfrm>
          <a:prstGeom prst="rect">
            <a:avLst/>
          </a:prstGeom>
          <a:solidFill>
            <a:schemeClr val="bg2">
              <a:lumMod val="40000"/>
              <a:lumOff val="60000"/>
              <a:alpha val="48000"/>
            </a:schemeClr>
          </a:solidFill>
          <a:ln w="25400">
            <a:noFill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 eaLnBrk="1" hangingPunct="1">
              <a:lnSpc>
                <a:spcPct val="96000"/>
              </a:lnSpc>
              <a:defRPr/>
            </a:pPr>
            <a:endParaRPr lang="zh-CN" altLang="en-US" b="1" dirty="0">
              <a:latin typeface="Times New Roman" pitchFamily="18" charset="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D4FDB8A4-5768-42A4-9453-955AAAB0A09A}"/>
              </a:ext>
            </a:extLst>
          </p:cNvPr>
          <p:cNvSpPr/>
          <p:nvPr/>
        </p:nvSpPr>
        <p:spPr bwMode="auto">
          <a:xfrm>
            <a:off x="747713" y="5243513"/>
            <a:ext cx="1908175" cy="282575"/>
          </a:xfrm>
          <a:prstGeom prst="rect">
            <a:avLst/>
          </a:prstGeom>
          <a:solidFill>
            <a:schemeClr val="bg2">
              <a:lumMod val="40000"/>
              <a:lumOff val="60000"/>
              <a:alpha val="48000"/>
            </a:schemeClr>
          </a:solidFill>
          <a:ln w="25400">
            <a:noFill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 eaLnBrk="1" hangingPunct="1">
              <a:lnSpc>
                <a:spcPct val="96000"/>
              </a:lnSpc>
              <a:defRPr/>
            </a:pPr>
            <a:endParaRPr lang="zh-CN" altLang="en-US" b="1" dirty="0">
              <a:latin typeface="Times New Roman" pitchFamily="18" charset="0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DE9BCC19-25A1-4E20-B442-9A6666B0392F}"/>
              </a:ext>
            </a:extLst>
          </p:cNvPr>
          <p:cNvSpPr/>
          <p:nvPr/>
        </p:nvSpPr>
        <p:spPr bwMode="auto">
          <a:xfrm>
            <a:off x="747713" y="5526088"/>
            <a:ext cx="1908175" cy="288925"/>
          </a:xfrm>
          <a:prstGeom prst="rect">
            <a:avLst/>
          </a:prstGeom>
          <a:solidFill>
            <a:schemeClr val="bg2">
              <a:lumMod val="40000"/>
              <a:lumOff val="60000"/>
              <a:alpha val="48000"/>
            </a:schemeClr>
          </a:solidFill>
          <a:ln w="25400">
            <a:noFill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 eaLnBrk="1" hangingPunct="1">
              <a:lnSpc>
                <a:spcPct val="96000"/>
              </a:lnSpc>
              <a:defRPr/>
            </a:pPr>
            <a:endParaRPr lang="zh-CN" altLang="en-US" b="1" dirty="0">
              <a:latin typeface="Times New Roman" pitchFamily="18" charset="0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443D5E0F-37EE-4CAA-A74F-C8151BA8A18F}"/>
              </a:ext>
            </a:extLst>
          </p:cNvPr>
          <p:cNvSpPr/>
          <p:nvPr/>
        </p:nvSpPr>
        <p:spPr bwMode="auto">
          <a:xfrm>
            <a:off x="747713" y="5815013"/>
            <a:ext cx="1908175" cy="285750"/>
          </a:xfrm>
          <a:prstGeom prst="rect">
            <a:avLst/>
          </a:prstGeom>
          <a:solidFill>
            <a:schemeClr val="bg2">
              <a:lumMod val="40000"/>
              <a:lumOff val="60000"/>
              <a:alpha val="48000"/>
            </a:schemeClr>
          </a:solidFill>
          <a:ln w="25400">
            <a:noFill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 eaLnBrk="1" hangingPunct="1">
              <a:lnSpc>
                <a:spcPct val="96000"/>
              </a:lnSpc>
              <a:defRPr/>
            </a:pPr>
            <a:endParaRPr lang="zh-CN" altLang="en-US" b="1" dirty="0">
              <a:latin typeface="Times New Roman" pitchFamily="18" charset="0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2EE25AC9-1F6C-46FA-AA7C-1C0E5B06092F}"/>
              </a:ext>
            </a:extLst>
          </p:cNvPr>
          <p:cNvSpPr/>
          <p:nvPr/>
        </p:nvSpPr>
        <p:spPr bwMode="auto">
          <a:xfrm>
            <a:off x="747713" y="6100763"/>
            <a:ext cx="1908175" cy="280987"/>
          </a:xfrm>
          <a:prstGeom prst="rect">
            <a:avLst/>
          </a:prstGeom>
          <a:solidFill>
            <a:schemeClr val="bg2">
              <a:lumMod val="40000"/>
              <a:lumOff val="60000"/>
              <a:alpha val="48000"/>
            </a:schemeClr>
          </a:solidFill>
          <a:ln w="25400">
            <a:noFill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 eaLnBrk="1" hangingPunct="1">
              <a:lnSpc>
                <a:spcPct val="96000"/>
              </a:lnSpc>
              <a:defRPr/>
            </a:pPr>
            <a:endParaRPr lang="zh-CN" altLang="en-US" b="1" dirty="0">
              <a:latin typeface="Times New Roman" pitchFamily="18" charset="0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F244E7E0-E6F0-4245-B3A9-838A04E304D3}"/>
              </a:ext>
            </a:extLst>
          </p:cNvPr>
          <p:cNvSpPr/>
          <p:nvPr/>
        </p:nvSpPr>
        <p:spPr bwMode="auto">
          <a:xfrm>
            <a:off x="747713" y="6381750"/>
            <a:ext cx="1908175" cy="250825"/>
          </a:xfrm>
          <a:prstGeom prst="rect">
            <a:avLst/>
          </a:prstGeom>
          <a:solidFill>
            <a:schemeClr val="bg2">
              <a:lumMod val="40000"/>
              <a:lumOff val="60000"/>
              <a:alpha val="48000"/>
            </a:schemeClr>
          </a:solidFill>
          <a:ln w="25400">
            <a:noFill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 eaLnBrk="1" hangingPunct="1">
              <a:lnSpc>
                <a:spcPct val="96000"/>
              </a:lnSpc>
              <a:defRPr/>
            </a:pPr>
            <a:endParaRPr lang="zh-CN" altLang="en-US" b="1" dirty="0">
              <a:latin typeface="Times New Roman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7881B9A-3814-4E5B-89EF-45912E170969}"/>
              </a:ext>
            </a:extLst>
          </p:cNvPr>
          <p:cNvSpPr txBox="1"/>
          <p:nvPr/>
        </p:nvSpPr>
        <p:spPr>
          <a:xfrm>
            <a:off x="6251575" y="6350000"/>
            <a:ext cx="1584325" cy="369888"/>
          </a:xfrm>
          <a:prstGeom prst="rect">
            <a:avLst/>
          </a:prstGeom>
          <a:noFill/>
          <a:ln w="25400">
            <a:noFill/>
          </a:ln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CN" b="1" dirty="0">
                <a:solidFill>
                  <a:srgbClr val="003366"/>
                </a:solidFill>
                <a:latin typeface="+mn-lt"/>
                <a:ea typeface="黑体" pitchFamily="49" charset="-122"/>
              </a:rPr>
              <a:t>6       5       -52</a:t>
            </a:r>
            <a:endParaRPr lang="zh-CN" altLang="en-US" b="1" dirty="0">
              <a:solidFill>
                <a:srgbClr val="003366"/>
              </a:solidFill>
              <a:latin typeface="+mn-lt"/>
              <a:ea typeface="黑体" pitchFamily="49" charset="-122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95A0A8D-6A80-4497-9B13-D488A0B506A8}"/>
              </a:ext>
            </a:extLst>
          </p:cNvPr>
          <p:cNvSpPr txBox="1"/>
          <p:nvPr/>
        </p:nvSpPr>
        <p:spPr>
          <a:xfrm>
            <a:off x="6251575" y="6091238"/>
            <a:ext cx="1584325" cy="368300"/>
          </a:xfrm>
          <a:prstGeom prst="rect">
            <a:avLst/>
          </a:prstGeom>
          <a:noFill/>
          <a:ln w="25400">
            <a:noFill/>
          </a:ln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CN" b="1" dirty="0">
                <a:solidFill>
                  <a:srgbClr val="003366"/>
                </a:solidFill>
                <a:latin typeface="+mn-lt"/>
                <a:ea typeface="黑体" pitchFamily="49" charset="-122"/>
              </a:rPr>
              <a:t>5       3       -17</a:t>
            </a:r>
            <a:endParaRPr lang="zh-CN" altLang="en-US" b="1" dirty="0">
              <a:solidFill>
                <a:srgbClr val="003366"/>
              </a:solidFill>
              <a:latin typeface="+mn-lt"/>
              <a:ea typeface="黑体" pitchFamily="49" charset="-122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97D98E3-3791-4AEA-92EC-892A5F5D86FD}"/>
              </a:ext>
            </a:extLst>
          </p:cNvPr>
          <p:cNvSpPr txBox="1"/>
          <p:nvPr/>
        </p:nvSpPr>
        <p:spPr>
          <a:xfrm>
            <a:off x="6251575" y="5799138"/>
            <a:ext cx="1584325" cy="368300"/>
          </a:xfrm>
          <a:prstGeom prst="rect">
            <a:avLst/>
          </a:prstGeom>
          <a:noFill/>
          <a:ln w="25400">
            <a:noFill/>
          </a:ln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CN" b="1" dirty="0">
                <a:solidFill>
                  <a:srgbClr val="003366"/>
                </a:solidFill>
                <a:latin typeface="+mn-lt"/>
                <a:ea typeface="黑体" pitchFamily="49" charset="-122"/>
              </a:rPr>
              <a:t>4       4        19</a:t>
            </a:r>
            <a:endParaRPr lang="zh-CN" altLang="en-US" b="1" dirty="0">
              <a:solidFill>
                <a:srgbClr val="003366"/>
              </a:solidFill>
              <a:latin typeface="+mn-lt"/>
              <a:ea typeface="黑体" pitchFamily="49" charset="-122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CC84C9E-9265-4AD2-B33F-1CF542EAEBCB}"/>
              </a:ext>
            </a:extLst>
          </p:cNvPr>
          <p:cNvSpPr txBox="1"/>
          <p:nvPr/>
        </p:nvSpPr>
        <p:spPr>
          <a:xfrm>
            <a:off x="6251575" y="5505450"/>
            <a:ext cx="1584325" cy="369888"/>
          </a:xfrm>
          <a:prstGeom prst="rect">
            <a:avLst/>
          </a:prstGeom>
          <a:noFill/>
          <a:ln w="25400">
            <a:noFill/>
          </a:ln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CN" b="1" dirty="0">
                <a:solidFill>
                  <a:srgbClr val="003366"/>
                </a:solidFill>
                <a:latin typeface="+mn-lt"/>
                <a:ea typeface="黑体" pitchFamily="49" charset="-122"/>
              </a:rPr>
              <a:t>3       5        -8</a:t>
            </a:r>
            <a:endParaRPr lang="zh-CN" altLang="en-US" b="1" dirty="0">
              <a:solidFill>
                <a:srgbClr val="003366"/>
              </a:solidFill>
              <a:latin typeface="+mn-lt"/>
              <a:ea typeface="黑体" pitchFamily="49" charset="-122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E5CFB00-020D-4CCD-AD8A-1440432B2C5E}"/>
              </a:ext>
            </a:extLst>
          </p:cNvPr>
          <p:cNvSpPr txBox="1"/>
          <p:nvPr/>
        </p:nvSpPr>
        <p:spPr>
          <a:xfrm>
            <a:off x="6251575" y="5213350"/>
            <a:ext cx="1584325" cy="369888"/>
          </a:xfrm>
          <a:prstGeom prst="rect">
            <a:avLst/>
          </a:prstGeom>
          <a:noFill/>
          <a:ln w="25400">
            <a:noFill/>
          </a:ln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CN" b="1" dirty="0">
                <a:solidFill>
                  <a:srgbClr val="003366"/>
                </a:solidFill>
                <a:latin typeface="+mn-lt"/>
                <a:ea typeface="黑体" pitchFamily="49" charset="-122"/>
              </a:rPr>
              <a:t>3       2        -6</a:t>
            </a:r>
            <a:endParaRPr lang="zh-CN" altLang="en-US" b="1" dirty="0">
              <a:solidFill>
                <a:srgbClr val="003366"/>
              </a:solidFill>
              <a:latin typeface="+mn-lt"/>
              <a:ea typeface="黑体" pitchFamily="49" charset="-122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038EB41-3044-4DAB-B49E-656A0353712B}"/>
              </a:ext>
            </a:extLst>
          </p:cNvPr>
          <p:cNvSpPr txBox="1"/>
          <p:nvPr/>
        </p:nvSpPr>
        <p:spPr>
          <a:xfrm>
            <a:off x="6251575" y="4922838"/>
            <a:ext cx="1584325" cy="368300"/>
          </a:xfrm>
          <a:prstGeom prst="rect">
            <a:avLst/>
          </a:prstGeom>
          <a:noFill/>
          <a:ln w="25400">
            <a:noFill/>
          </a:ln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CN" b="1" dirty="0">
                <a:solidFill>
                  <a:srgbClr val="003366"/>
                </a:solidFill>
                <a:latin typeface="+mn-lt"/>
                <a:ea typeface="黑体" pitchFamily="49" charset="-122"/>
              </a:rPr>
              <a:t>3       1       -11</a:t>
            </a:r>
            <a:endParaRPr lang="zh-CN" altLang="en-US" b="1" dirty="0">
              <a:solidFill>
                <a:srgbClr val="003366"/>
              </a:solidFill>
              <a:latin typeface="+mn-lt"/>
              <a:ea typeface="黑体" pitchFamily="49" charset="-122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A268422-E692-4BE6-83DC-1E60B61842FE}"/>
              </a:ext>
            </a:extLst>
          </p:cNvPr>
          <p:cNvSpPr txBox="1"/>
          <p:nvPr/>
        </p:nvSpPr>
        <p:spPr>
          <a:xfrm>
            <a:off x="6251575" y="4630738"/>
            <a:ext cx="1584325" cy="368300"/>
          </a:xfrm>
          <a:prstGeom prst="rect">
            <a:avLst/>
          </a:prstGeom>
          <a:noFill/>
          <a:ln w="25400">
            <a:noFill/>
          </a:ln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CN" b="1" dirty="0">
                <a:solidFill>
                  <a:srgbClr val="003366"/>
                </a:solidFill>
                <a:latin typeface="+mn-lt"/>
                <a:ea typeface="黑体" pitchFamily="49" charset="-122"/>
              </a:rPr>
              <a:t>2       0          2</a:t>
            </a:r>
            <a:endParaRPr lang="zh-CN" altLang="en-US" b="1" dirty="0">
              <a:solidFill>
                <a:srgbClr val="003366"/>
              </a:solidFill>
              <a:latin typeface="+mn-lt"/>
              <a:ea typeface="黑体" pitchFamily="49" charset="-122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CA4CB2A-3AB2-488F-9CE5-247FA2B98DC9}"/>
              </a:ext>
            </a:extLst>
          </p:cNvPr>
          <p:cNvSpPr txBox="1"/>
          <p:nvPr/>
        </p:nvSpPr>
        <p:spPr>
          <a:xfrm>
            <a:off x="6251575" y="4337050"/>
            <a:ext cx="1584325" cy="369888"/>
          </a:xfrm>
          <a:prstGeom prst="rect">
            <a:avLst/>
          </a:prstGeom>
          <a:noFill/>
          <a:ln w="25400">
            <a:noFill/>
          </a:ln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CN" b="1" dirty="0">
                <a:solidFill>
                  <a:srgbClr val="003366"/>
                </a:solidFill>
                <a:latin typeface="+mn-lt"/>
                <a:ea typeface="黑体" pitchFamily="49" charset="-122"/>
              </a:rPr>
              <a:t>1       4          9</a:t>
            </a:r>
            <a:endParaRPr lang="zh-CN" altLang="en-US" b="1" dirty="0">
              <a:solidFill>
                <a:srgbClr val="003366"/>
              </a:solidFill>
              <a:latin typeface="+mn-lt"/>
              <a:ea typeface="黑体" pitchFamily="49" charset="-122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CAF66FC-68D9-40AD-A846-585262A9F1C7}"/>
              </a:ext>
            </a:extLst>
          </p:cNvPr>
          <p:cNvSpPr txBox="1"/>
          <p:nvPr/>
        </p:nvSpPr>
        <p:spPr>
          <a:xfrm>
            <a:off x="6251575" y="4049713"/>
            <a:ext cx="1584325" cy="369887"/>
          </a:xfrm>
          <a:prstGeom prst="rect">
            <a:avLst/>
          </a:prstGeom>
          <a:noFill/>
          <a:ln w="25400">
            <a:noFill/>
          </a:ln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CN" b="1" dirty="0">
                <a:solidFill>
                  <a:srgbClr val="003366"/>
                </a:solidFill>
                <a:latin typeface="+mn-lt"/>
                <a:ea typeface="黑体" pitchFamily="49" charset="-122"/>
              </a:rPr>
              <a:t>0       1          3</a:t>
            </a:r>
            <a:endParaRPr lang="zh-CN" altLang="en-US" b="1" dirty="0">
              <a:solidFill>
                <a:srgbClr val="003366"/>
              </a:solidFill>
              <a:latin typeface="+mn-lt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4" grpId="0"/>
      <p:bldP spid="15" grpId="0"/>
      <p:bldP spid="16" grpId="0"/>
      <p:bldP spid="17" grpId="0"/>
      <p:bldP spid="18" grpId="0"/>
      <p:bldP spid="8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标题 1">
            <a:extLst>
              <a:ext uri="{FF2B5EF4-FFF2-40B4-BE49-F238E27FC236}">
                <a16:creationId xmlns:a16="http://schemas.microsoft.com/office/drawing/2014/main" id="{CCE16C0F-C959-4B0E-9ECE-7C93CC573F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稀疏矩阵</a:t>
            </a:r>
          </a:p>
        </p:txBody>
      </p:sp>
      <p:sp>
        <p:nvSpPr>
          <p:cNvPr id="18435" name="内容占位符 2">
            <a:extLst>
              <a:ext uri="{FF2B5EF4-FFF2-40B4-BE49-F238E27FC236}">
                <a16:creationId xmlns:a16="http://schemas.microsoft.com/office/drawing/2014/main" id="{90F92AE0-36ED-454D-BD97-B5008256B4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三元组表示的稀疏矩阵转置的快速方法</a:t>
            </a:r>
            <a:endParaRPr lang="en-US" altLang="zh-CN"/>
          </a:p>
          <a:p>
            <a:pPr lvl="1"/>
            <a:r>
              <a:rPr lang="zh-CN" altLang="en-US"/>
              <a:t>统计各列非零数</a:t>
            </a:r>
            <a:r>
              <a:rPr lang="en-US" altLang="zh-CN"/>
              <a:t>rowSize(</a:t>
            </a:r>
            <a:r>
              <a:rPr lang="zh-CN" altLang="en-US"/>
              <a:t>扫描三元组表</a:t>
            </a:r>
            <a:r>
              <a:rPr lang="en-US" altLang="zh-CN"/>
              <a:t>)</a:t>
            </a:r>
          </a:p>
          <a:p>
            <a:pPr lvl="1"/>
            <a:r>
              <a:rPr lang="zh-CN" altLang="en-US"/>
              <a:t>计算各列在转置三元组中的索引位置</a:t>
            </a:r>
            <a:r>
              <a:rPr lang="en-US" altLang="zh-CN"/>
              <a:t>rowStart</a:t>
            </a:r>
          </a:p>
          <a:p>
            <a:pPr lvl="1"/>
            <a:r>
              <a:rPr lang="zh-CN" altLang="en-US"/>
              <a:t>扫描三元组表，放入相应索引位置，相应索引加</a:t>
            </a:r>
            <a:r>
              <a:rPr lang="en-US" altLang="zh-CN"/>
              <a:t>1</a:t>
            </a:r>
          </a:p>
        </p:txBody>
      </p:sp>
      <p:graphicFrame>
        <p:nvGraphicFramePr>
          <p:cNvPr id="18436" name="对象 8">
            <a:extLst>
              <a:ext uri="{FF2B5EF4-FFF2-40B4-BE49-F238E27FC236}">
                <a16:creationId xmlns:a16="http://schemas.microsoft.com/office/drawing/2014/main" id="{736C6D60-EE9F-4FE4-BAB8-BFA73D681FC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44975" y="3563938"/>
          <a:ext cx="2505075" cy="296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207902" imgH="6186732" progId="Word.Document.8">
                  <p:embed/>
                </p:oleObj>
              </mc:Choice>
              <mc:Fallback>
                <p:oleObj name="Document" r:id="rId2" imgW="5207902" imgH="6186732" progId="Word.Document.8">
                  <p:embed/>
                  <p:pic>
                    <p:nvPicPr>
                      <p:cNvPr id="0" name="对象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4975" y="3563938"/>
                        <a:ext cx="2505075" cy="296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对象 7">
            <a:extLst>
              <a:ext uri="{FF2B5EF4-FFF2-40B4-BE49-F238E27FC236}">
                <a16:creationId xmlns:a16="http://schemas.microsoft.com/office/drawing/2014/main" id="{FAE6D194-3ADD-41F4-8D0B-B580A51D9D3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9225" y="3486150"/>
          <a:ext cx="3833813" cy="191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4" imgW="2712600" imgH="1241884" progId="Equation.3">
                  <p:embed/>
                </p:oleObj>
              </mc:Choice>
              <mc:Fallback>
                <p:oleObj name="公式" r:id="rId4" imgW="2712600" imgH="1241884" progId="Equation.3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5" y="3486150"/>
                        <a:ext cx="3833813" cy="191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矩形 17">
            <a:extLst>
              <a:ext uri="{FF2B5EF4-FFF2-40B4-BE49-F238E27FC236}">
                <a16:creationId xmlns:a16="http://schemas.microsoft.com/office/drawing/2014/main" id="{DCEC6371-243A-4689-9B37-83544D550FBB}"/>
              </a:ext>
            </a:extLst>
          </p:cNvPr>
          <p:cNvSpPr/>
          <p:nvPr/>
        </p:nvSpPr>
        <p:spPr bwMode="auto">
          <a:xfrm>
            <a:off x="908050" y="3532188"/>
            <a:ext cx="211138" cy="1960562"/>
          </a:xfrm>
          <a:prstGeom prst="rect">
            <a:avLst/>
          </a:prstGeom>
          <a:solidFill>
            <a:schemeClr val="bg2">
              <a:lumMod val="40000"/>
              <a:lumOff val="60000"/>
              <a:alpha val="48000"/>
            </a:schemeClr>
          </a:solidFill>
          <a:ln w="25400">
            <a:noFill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 eaLnBrk="1" hangingPunct="1">
              <a:lnSpc>
                <a:spcPct val="96000"/>
              </a:lnSpc>
              <a:defRPr/>
            </a:pPr>
            <a:endParaRPr lang="zh-CN" altLang="en-US" b="1" dirty="0">
              <a:latin typeface="Times New Roman" pitchFamily="18" charset="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8652A3E3-43B9-4B26-9F27-E68EF99293AC}"/>
              </a:ext>
            </a:extLst>
          </p:cNvPr>
          <p:cNvSpPr/>
          <p:nvPr/>
        </p:nvSpPr>
        <p:spPr bwMode="auto">
          <a:xfrm>
            <a:off x="1200150" y="3532188"/>
            <a:ext cx="211138" cy="1960562"/>
          </a:xfrm>
          <a:prstGeom prst="rect">
            <a:avLst/>
          </a:prstGeom>
          <a:solidFill>
            <a:schemeClr val="bg2">
              <a:lumMod val="40000"/>
              <a:lumOff val="60000"/>
              <a:alpha val="48000"/>
            </a:schemeClr>
          </a:solidFill>
          <a:ln w="25400">
            <a:noFill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 eaLnBrk="1" hangingPunct="1">
              <a:lnSpc>
                <a:spcPct val="96000"/>
              </a:lnSpc>
              <a:defRPr/>
            </a:pPr>
            <a:endParaRPr lang="zh-CN" altLang="en-US" b="1" dirty="0">
              <a:latin typeface="Times New Roman" pitchFamily="18" charset="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8A89ED35-D7D3-473A-B187-64818F783A54}"/>
              </a:ext>
            </a:extLst>
          </p:cNvPr>
          <p:cNvSpPr/>
          <p:nvPr/>
        </p:nvSpPr>
        <p:spPr bwMode="auto">
          <a:xfrm>
            <a:off x="1514475" y="3532188"/>
            <a:ext cx="211138" cy="1960562"/>
          </a:xfrm>
          <a:prstGeom prst="rect">
            <a:avLst/>
          </a:prstGeom>
          <a:solidFill>
            <a:schemeClr val="bg2">
              <a:lumMod val="40000"/>
              <a:lumOff val="60000"/>
              <a:alpha val="48000"/>
            </a:schemeClr>
          </a:solidFill>
          <a:ln w="25400">
            <a:noFill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 eaLnBrk="1" hangingPunct="1">
              <a:lnSpc>
                <a:spcPct val="96000"/>
              </a:lnSpc>
              <a:defRPr/>
            </a:pPr>
            <a:endParaRPr lang="zh-CN" altLang="en-US" b="1" dirty="0">
              <a:latin typeface="Times New Roman" pitchFamily="18" charset="0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5E64AC84-3B80-4677-B391-95A59C462DE4}"/>
              </a:ext>
            </a:extLst>
          </p:cNvPr>
          <p:cNvSpPr/>
          <p:nvPr/>
        </p:nvSpPr>
        <p:spPr bwMode="auto">
          <a:xfrm>
            <a:off x="1901825" y="3532188"/>
            <a:ext cx="342900" cy="1960562"/>
          </a:xfrm>
          <a:prstGeom prst="rect">
            <a:avLst/>
          </a:prstGeom>
          <a:solidFill>
            <a:schemeClr val="bg2">
              <a:lumMod val="40000"/>
              <a:lumOff val="60000"/>
              <a:alpha val="48000"/>
            </a:schemeClr>
          </a:solidFill>
          <a:ln w="25400">
            <a:noFill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 eaLnBrk="1" hangingPunct="1">
              <a:lnSpc>
                <a:spcPct val="96000"/>
              </a:lnSpc>
              <a:defRPr/>
            </a:pPr>
            <a:endParaRPr lang="zh-CN" altLang="en-US" b="1" dirty="0">
              <a:latin typeface="Times New Roman" pitchFamily="18" charset="0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90AD882F-ED30-4B75-B3FC-12DC8E7AAF80}"/>
              </a:ext>
            </a:extLst>
          </p:cNvPr>
          <p:cNvSpPr/>
          <p:nvPr/>
        </p:nvSpPr>
        <p:spPr bwMode="auto">
          <a:xfrm>
            <a:off x="2401888" y="3532188"/>
            <a:ext cx="211137" cy="1960562"/>
          </a:xfrm>
          <a:prstGeom prst="rect">
            <a:avLst/>
          </a:prstGeom>
          <a:solidFill>
            <a:schemeClr val="bg2">
              <a:lumMod val="40000"/>
              <a:lumOff val="60000"/>
              <a:alpha val="48000"/>
            </a:schemeClr>
          </a:solidFill>
          <a:ln w="25400">
            <a:noFill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 eaLnBrk="1" hangingPunct="1">
              <a:lnSpc>
                <a:spcPct val="96000"/>
              </a:lnSpc>
              <a:defRPr/>
            </a:pPr>
            <a:endParaRPr lang="zh-CN" altLang="en-US" b="1" dirty="0">
              <a:latin typeface="Times New Roman" pitchFamily="18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1D0D5405-4C22-4118-B2F1-2707AEA82545}"/>
              </a:ext>
            </a:extLst>
          </p:cNvPr>
          <p:cNvSpPr/>
          <p:nvPr/>
        </p:nvSpPr>
        <p:spPr bwMode="auto">
          <a:xfrm>
            <a:off x="2819400" y="3532188"/>
            <a:ext cx="419100" cy="1960562"/>
          </a:xfrm>
          <a:prstGeom prst="rect">
            <a:avLst/>
          </a:prstGeom>
          <a:solidFill>
            <a:schemeClr val="bg2">
              <a:lumMod val="40000"/>
              <a:lumOff val="60000"/>
              <a:alpha val="48000"/>
            </a:schemeClr>
          </a:solidFill>
          <a:ln w="25400">
            <a:noFill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 eaLnBrk="1" hangingPunct="1">
              <a:lnSpc>
                <a:spcPct val="96000"/>
              </a:lnSpc>
              <a:defRPr/>
            </a:pPr>
            <a:endParaRPr lang="zh-CN" altLang="en-US" b="1" dirty="0">
              <a:latin typeface="Times New Roman" pitchFamily="18" charset="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43A77608-0F7D-40E4-8547-4257FFC95CD5}"/>
              </a:ext>
            </a:extLst>
          </p:cNvPr>
          <p:cNvSpPr/>
          <p:nvPr/>
        </p:nvSpPr>
        <p:spPr bwMode="auto">
          <a:xfrm>
            <a:off x="3381375" y="3532188"/>
            <a:ext cx="396875" cy="1960562"/>
          </a:xfrm>
          <a:prstGeom prst="rect">
            <a:avLst/>
          </a:prstGeom>
          <a:solidFill>
            <a:schemeClr val="bg2">
              <a:lumMod val="40000"/>
              <a:lumOff val="60000"/>
              <a:alpha val="48000"/>
            </a:schemeClr>
          </a:solidFill>
          <a:ln w="25400">
            <a:noFill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 eaLnBrk="1" hangingPunct="1">
              <a:lnSpc>
                <a:spcPct val="96000"/>
              </a:lnSpc>
              <a:defRPr/>
            </a:pPr>
            <a:endParaRPr lang="zh-CN" altLang="en-US" b="1" dirty="0">
              <a:latin typeface="Times New Roman" pitchFamily="18" charset="0"/>
            </a:endParaRPr>
          </a:p>
        </p:txBody>
      </p:sp>
      <p:sp>
        <p:nvSpPr>
          <p:cNvPr id="18445" name="TextBox 1">
            <a:extLst>
              <a:ext uri="{FF2B5EF4-FFF2-40B4-BE49-F238E27FC236}">
                <a16:creationId xmlns:a16="http://schemas.microsoft.com/office/drawing/2014/main" id="{AD6092B0-26CF-4C57-A6CD-1274753C2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8" y="5481638"/>
            <a:ext cx="820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2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rowSize</a:t>
            </a:r>
            <a:endParaRPr lang="zh-CN" altLang="en-US" sz="12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6798F8-3427-471B-9331-19086298C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175" y="5481638"/>
            <a:ext cx="311150" cy="276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2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1</a:t>
            </a:r>
            <a:endParaRPr lang="zh-CN" altLang="en-US" sz="12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80A8BD-8A4B-4054-A680-718DD43F9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3325" y="5481638"/>
            <a:ext cx="311150" cy="276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2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1</a:t>
            </a:r>
            <a:endParaRPr lang="zh-CN" altLang="en-US" sz="12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41C0AF-0C91-4782-8008-3FDCE7ABA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4475" y="5484813"/>
            <a:ext cx="311150" cy="2778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2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1</a:t>
            </a:r>
            <a:endParaRPr lang="zh-CN" altLang="en-US" sz="12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66BB70-AF8E-4E27-AF5A-B129E8E52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25" y="5484813"/>
            <a:ext cx="495300" cy="2778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2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3</a:t>
            </a:r>
            <a:endParaRPr lang="zh-CN" altLang="en-US" sz="12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4D3D87-C9AE-4D5F-9446-988BC7DA9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0925" y="5484813"/>
            <a:ext cx="371475" cy="2778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2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1</a:t>
            </a:r>
            <a:endParaRPr lang="zh-CN" altLang="en-US" sz="12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B386FC2-72B9-49C6-A2F6-2DE40BD0A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400" y="5484813"/>
            <a:ext cx="582613" cy="2778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2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1</a:t>
            </a:r>
            <a:endParaRPr lang="zh-CN" altLang="en-US" sz="12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1326F3D-E608-46DB-A889-E5A977AB2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5013" y="5484813"/>
            <a:ext cx="503237" cy="2778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2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1</a:t>
            </a:r>
            <a:endParaRPr lang="zh-CN" altLang="en-US" sz="12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8453" name="TextBox 25">
            <a:extLst>
              <a:ext uri="{FF2B5EF4-FFF2-40B4-BE49-F238E27FC236}">
                <a16:creationId xmlns:a16="http://schemas.microsoft.com/office/drawing/2014/main" id="{F9A57C63-C425-4921-9C77-932C12150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8" y="5811838"/>
            <a:ext cx="8207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2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rowStart</a:t>
            </a:r>
            <a:endParaRPr lang="zh-CN" altLang="en-US" sz="12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DFB78A0-186E-4F4C-B809-F4CE97402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175" y="5811838"/>
            <a:ext cx="311150" cy="2778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2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0</a:t>
            </a:r>
            <a:endParaRPr lang="zh-CN" altLang="en-US" sz="12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09EBF91-7C4C-41BE-9A46-D341D68FE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3325" y="5811838"/>
            <a:ext cx="311150" cy="2778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2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1</a:t>
            </a:r>
            <a:endParaRPr lang="zh-CN" altLang="en-US" sz="12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9EA4EE1-CD4C-47D2-AB59-0BA278E26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4475" y="5816600"/>
            <a:ext cx="311150" cy="276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2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2</a:t>
            </a:r>
            <a:endParaRPr lang="zh-CN" altLang="en-US" sz="12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B1ACC7D-3DE2-4917-B9FE-8FA0D6A11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25" y="5816600"/>
            <a:ext cx="495300" cy="276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2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3</a:t>
            </a:r>
            <a:endParaRPr lang="zh-CN" altLang="en-US" sz="12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8E58B0C-4A7F-4F36-A497-A2DFE723D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0925" y="5816600"/>
            <a:ext cx="371475" cy="276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2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6</a:t>
            </a:r>
            <a:endParaRPr lang="zh-CN" altLang="en-US" sz="12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156F1FD-28BD-4F79-A896-C787D3410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400" y="5816600"/>
            <a:ext cx="582613" cy="276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2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7</a:t>
            </a:r>
            <a:endParaRPr lang="zh-CN" altLang="en-US" sz="12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F243B53-66FE-43FB-87C8-5E587A12FE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5013" y="5816600"/>
            <a:ext cx="503237" cy="276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2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8</a:t>
            </a:r>
            <a:endParaRPr lang="zh-CN" altLang="en-US" sz="12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graphicFrame>
        <p:nvGraphicFramePr>
          <p:cNvPr id="18461" name="对象 5">
            <a:extLst>
              <a:ext uri="{FF2B5EF4-FFF2-40B4-BE49-F238E27FC236}">
                <a16:creationId xmlns:a16="http://schemas.microsoft.com/office/drawing/2014/main" id="{B4B6D6EF-895D-4F37-8D9C-C645097DF9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23063" y="3562350"/>
          <a:ext cx="2503487" cy="296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6" imgW="5207902" imgH="6186732" progId="Word.Document.8">
                  <p:embed/>
                </p:oleObj>
              </mc:Choice>
              <mc:Fallback>
                <p:oleObj name="Document" r:id="rId6" imgW="5207902" imgH="6186732" progId="Word.Document.8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3063" y="3562350"/>
                        <a:ext cx="2503487" cy="296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D0CB272-0AFB-4447-A227-98026E54D469}"/>
              </a:ext>
            </a:extLst>
          </p:cNvPr>
          <p:cNvSpPr txBox="1"/>
          <p:nvPr/>
        </p:nvSpPr>
        <p:spPr>
          <a:xfrm>
            <a:off x="7299325" y="6083300"/>
            <a:ext cx="1584325" cy="369888"/>
          </a:xfrm>
          <a:prstGeom prst="rect">
            <a:avLst/>
          </a:prstGeom>
          <a:noFill/>
          <a:ln w="25400">
            <a:noFill/>
          </a:ln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CN" b="1" dirty="0">
                <a:solidFill>
                  <a:srgbClr val="003366"/>
                </a:solidFill>
                <a:latin typeface="+mn-lt"/>
                <a:ea typeface="黑体" pitchFamily="49" charset="-122"/>
              </a:rPr>
              <a:t>6       5       -52</a:t>
            </a:r>
            <a:endParaRPr lang="zh-CN" altLang="en-US" b="1" dirty="0">
              <a:solidFill>
                <a:srgbClr val="003366"/>
              </a:solidFill>
              <a:latin typeface="+mn-lt"/>
              <a:ea typeface="黑体" pitchFamily="49" charset="-122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DB345F6-5975-4FC8-A5A7-1ADA75117AB3}"/>
              </a:ext>
            </a:extLst>
          </p:cNvPr>
          <p:cNvSpPr txBox="1"/>
          <p:nvPr/>
        </p:nvSpPr>
        <p:spPr>
          <a:xfrm>
            <a:off x="7299325" y="5842000"/>
            <a:ext cx="1584325" cy="368300"/>
          </a:xfrm>
          <a:prstGeom prst="rect">
            <a:avLst/>
          </a:prstGeom>
          <a:noFill/>
          <a:ln w="25400">
            <a:noFill/>
          </a:ln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CN" b="1" dirty="0">
                <a:solidFill>
                  <a:srgbClr val="003366"/>
                </a:solidFill>
                <a:latin typeface="+mn-lt"/>
                <a:ea typeface="黑体" pitchFamily="49" charset="-122"/>
              </a:rPr>
              <a:t>5       3       -17</a:t>
            </a:r>
            <a:endParaRPr lang="zh-CN" altLang="en-US" b="1" dirty="0">
              <a:solidFill>
                <a:srgbClr val="003366"/>
              </a:solidFill>
              <a:latin typeface="+mn-lt"/>
              <a:ea typeface="黑体" pitchFamily="49" charset="-122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EA347D0-59FE-4A4D-B449-3D6603023DB6}"/>
              </a:ext>
            </a:extLst>
          </p:cNvPr>
          <p:cNvSpPr txBox="1"/>
          <p:nvPr/>
        </p:nvSpPr>
        <p:spPr>
          <a:xfrm>
            <a:off x="7299325" y="5589588"/>
            <a:ext cx="1584325" cy="368300"/>
          </a:xfrm>
          <a:prstGeom prst="rect">
            <a:avLst/>
          </a:prstGeom>
          <a:noFill/>
          <a:ln w="25400">
            <a:noFill/>
          </a:ln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CN" b="1" dirty="0">
                <a:solidFill>
                  <a:srgbClr val="003366"/>
                </a:solidFill>
                <a:latin typeface="+mn-lt"/>
                <a:ea typeface="黑体" pitchFamily="49" charset="-122"/>
              </a:rPr>
              <a:t>4       4        19</a:t>
            </a:r>
            <a:endParaRPr lang="zh-CN" altLang="en-US" b="1" dirty="0">
              <a:solidFill>
                <a:srgbClr val="003366"/>
              </a:solidFill>
              <a:latin typeface="+mn-lt"/>
              <a:ea typeface="黑体" pitchFamily="49" charset="-122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61A1679-839C-4B79-9D90-604B57C68CF8}"/>
              </a:ext>
            </a:extLst>
          </p:cNvPr>
          <p:cNvSpPr txBox="1"/>
          <p:nvPr/>
        </p:nvSpPr>
        <p:spPr>
          <a:xfrm>
            <a:off x="7299325" y="5337175"/>
            <a:ext cx="1584325" cy="369888"/>
          </a:xfrm>
          <a:prstGeom prst="rect">
            <a:avLst/>
          </a:prstGeom>
          <a:noFill/>
          <a:ln w="25400">
            <a:noFill/>
          </a:ln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CN" b="1" dirty="0">
                <a:solidFill>
                  <a:srgbClr val="003366"/>
                </a:solidFill>
                <a:latin typeface="+mn-lt"/>
                <a:ea typeface="黑体" pitchFamily="49" charset="-122"/>
              </a:rPr>
              <a:t>3       5        -8</a:t>
            </a:r>
            <a:endParaRPr lang="zh-CN" altLang="en-US" b="1" dirty="0">
              <a:solidFill>
                <a:srgbClr val="003366"/>
              </a:solidFill>
              <a:latin typeface="+mn-lt"/>
              <a:ea typeface="黑体" pitchFamily="49" charset="-122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7149880-FF8F-4CBD-814C-13AF1AB629C6}"/>
              </a:ext>
            </a:extLst>
          </p:cNvPr>
          <p:cNvSpPr txBox="1"/>
          <p:nvPr/>
        </p:nvSpPr>
        <p:spPr>
          <a:xfrm>
            <a:off x="7299325" y="5084763"/>
            <a:ext cx="1584325" cy="369887"/>
          </a:xfrm>
          <a:prstGeom prst="rect">
            <a:avLst/>
          </a:prstGeom>
          <a:noFill/>
          <a:ln w="25400">
            <a:noFill/>
          </a:ln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CN" b="1" dirty="0">
                <a:solidFill>
                  <a:srgbClr val="003366"/>
                </a:solidFill>
                <a:latin typeface="+mn-lt"/>
                <a:ea typeface="黑体" pitchFamily="49" charset="-122"/>
              </a:rPr>
              <a:t>3       2        -6</a:t>
            </a:r>
            <a:endParaRPr lang="zh-CN" altLang="en-US" b="1" dirty="0">
              <a:solidFill>
                <a:srgbClr val="003366"/>
              </a:solidFill>
              <a:latin typeface="+mn-lt"/>
              <a:ea typeface="黑体" pitchFamily="49" charset="-122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628A371-5D38-4F05-AB92-1BB8C32F1D16}"/>
              </a:ext>
            </a:extLst>
          </p:cNvPr>
          <p:cNvSpPr txBox="1"/>
          <p:nvPr/>
        </p:nvSpPr>
        <p:spPr>
          <a:xfrm>
            <a:off x="7299325" y="4833938"/>
            <a:ext cx="1584325" cy="368300"/>
          </a:xfrm>
          <a:prstGeom prst="rect">
            <a:avLst/>
          </a:prstGeom>
          <a:noFill/>
          <a:ln w="25400">
            <a:noFill/>
          </a:ln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CN" b="1" dirty="0">
                <a:solidFill>
                  <a:srgbClr val="003366"/>
                </a:solidFill>
                <a:latin typeface="+mn-lt"/>
                <a:ea typeface="黑体" pitchFamily="49" charset="-122"/>
              </a:rPr>
              <a:t>3       1       -11</a:t>
            </a:r>
            <a:endParaRPr lang="zh-CN" altLang="en-US" b="1" dirty="0">
              <a:solidFill>
                <a:srgbClr val="003366"/>
              </a:solidFill>
              <a:latin typeface="+mn-lt"/>
              <a:ea typeface="黑体" pitchFamily="49" charset="-122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00B9337-AB1A-48F5-8283-BFFF1B7598E0}"/>
              </a:ext>
            </a:extLst>
          </p:cNvPr>
          <p:cNvSpPr txBox="1"/>
          <p:nvPr/>
        </p:nvSpPr>
        <p:spPr>
          <a:xfrm>
            <a:off x="7299325" y="4581525"/>
            <a:ext cx="1584325" cy="368300"/>
          </a:xfrm>
          <a:prstGeom prst="rect">
            <a:avLst/>
          </a:prstGeom>
          <a:noFill/>
          <a:ln w="25400">
            <a:noFill/>
          </a:ln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CN" b="1" dirty="0">
                <a:solidFill>
                  <a:srgbClr val="003366"/>
                </a:solidFill>
                <a:latin typeface="+mn-lt"/>
                <a:ea typeface="黑体" pitchFamily="49" charset="-122"/>
              </a:rPr>
              <a:t>2       0          2</a:t>
            </a:r>
            <a:endParaRPr lang="zh-CN" altLang="en-US" b="1" dirty="0">
              <a:solidFill>
                <a:srgbClr val="003366"/>
              </a:solidFill>
              <a:latin typeface="+mn-lt"/>
              <a:ea typeface="黑体" pitchFamily="49" charset="-122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1BCFB9D-68D1-4E75-BB3D-EE52E1E79B1D}"/>
              </a:ext>
            </a:extLst>
          </p:cNvPr>
          <p:cNvSpPr txBox="1"/>
          <p:nvPr/>
        </p:nvSpPr>
        <p:spPr>
          <a:xfrm>
            <a:off x="7299325" y="4329113"/>
            <a:ext cx="1584325" cy="369887"/>
          </a:xfrm>
          <a:prstGeom prst="rect">
            <a:avLst/>
          </a:prstGeom>
          <a:noFill/>
          <a:ln w="25400">
            <a:noFill/>
          </a:ln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CN" b="1" dirty="0">
                <a:solidFill>
                  <a:srgbClr val="003366"/>
                </a:solidFill>
                <a:latin typeface="+mn-lt"/>
                <a:ea typeface="黑体" pitchFamily="49" charset="-122"/>
              </a:rPr>
              <a:t>1       4          9</a:t>
            </a:r>
            <a:endParaRPr lang="zh-CN" altLang="en-US" b="1" dirty="0">
              <a:solidFill>
                <a:srgbClr val="003366"/>
              </a:solidFill>
              <a:latin typeface="+mn-lt"/>
              <a:ea typeface="黑体" pitchFamily="49" charset="-122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3941605-7DD3-4961-944E-3D7E149676FD}"/>
              </a:ext>
            </a:extLst>
          </p:cNvPr>
          <p:cNvSpPr txBox="1"/>
          <p:nvPr/>
        </p:nvSpPr>
        <p:spPr>
          <a:xfrm>
            <a:off x="7299325" y="4076700"/>
            <a:ext cx="1584325" cy="369888"/>
          </a:xfrm>
          <a:prstGeom prst="rect">
            <a:avLst/>
          </a:prstGeom>
          <a:noFill/>
          <a:ln w="25400">
            <a:noFill/>
          </a:ln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CN" b="1" dirty="0">
                <a:solidFill>
                  <a:srgbClr val="003366"/>
                </a:solidFill>
                <a:latin typeface="+mn-lt"/>
                <a:ea typeface="黑体" pitchFamily="49" charset="-122"/>
              </a:rPr>
              <a:t>0       1          3</a:t>
            </a:r>
            <a:endParaRPr lang="zh-CN" altLang="en-US" b="1" dirty="0">
              <a:solidFill>
                <a:srgbClr val="003366"/>
              </a:solidFill>
              <a:latin typeface="+mn-lt"/>
              <a:ea typeface="黑体" pitchFamily="49" charset="-122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3E227CC-4F10-4EAD-9570-F1E4457805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1975" y="6089650"/>
            <a:ext cx="495300" cy="2778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2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4</a:t>
            </a:r>
            <a:endParaRPr lang="zh-CN" altLang="en-US" sz="12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0D35F56-8EA4-4B07-A405-E373F9891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1975" y="6376988"/>
            <a:ext cx="495300" cy="276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2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5</a:t>
            </a:r>
            <a:endParaRPr lang="zh-CN" altLang="en-US" sz="12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9E515764-EE4F-4395-814A-5A4FD4C2F3C1}"/>
              </a:ext>
            </a:extLst>
          </p:cNvPr>
          <p:cNvSpPr/>
          <p:nvPr/>
        </p:nvSpPr>
        <p:spPr bwMode="auto">
          <a:xfrm>
            <a:off x="4679950" y="4149725"/>
            <a:ext cx="1765300" cy="215900"/>
          </a:xfrm>
          <a:prstGeom prst="rect">
            <a:avLst/>
          </a:prstGeom>
          <a:solidFill>
            <a:schemeClr val="bg2">
              <a:lumMod val="40000"/>
              <a:lumOff val="60000"/>
              <a:alpha val="48000"/>
            </a:schemeClr>
          </a:solidFill>
          <a:ln w="25400">
            <a:noFill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 eaLnBrk="1" hangingPunct="1">
              <a:lnSpc>
                <a:spcPct val="96000"/>
              </a:lnSpc>
              <a:defRPr/>
            </a:pPr>
            <a:endParaRPr lang="zh-CN" altLang="en-US" b="1" dirty="0">
              <a:latin typeface="Times New Roman" pitchFamily="18" charset="0"/>
            </a:endParaRPr>
          </a:p>
        </p:txBody>
      </p:sp>
      <p:sp>
        <p:nvSpPr>
          <p:cNvPr id="61" name="矩形 60">
            <a:extLst>
              <a:ext uri="{FF2B5EF4-FFF2-40B4-BE49-F238E27FC236}">
                <a16:creationId xmlns:a16="http://schemas.microsoft.com/office/drawing/2014/main" id="{97E95E31-BD5F-4859-B2E6-B2A06E0FEBED}"/>
              </a:ext>
            </a:extLst>
          </p:cNvPr>
          <p:cNvSpPr/>
          <p:nvPr/>
        </p:nvSpPr>
        <p:spPr bwMode="auto">
          <a:xfrm>
            <a:off x="4679950" y="4400550"/>
            <a:ext cx="1765300" cy="215900"/>
          </a:xfrm>
          <a:prstGeom prst="rect">
            <a:avLst/>
          </a:prstGeom>
          <a:solidFill>
            <a:schemeClr val="bg2">
              <a:lumMod val="40000"/>
              <a:lumOff val="60000"/>
              <a:alpha val="48000"/>
            </a:schemeClr>
          </a:solidFill>
          <a:ln w="25400">
            <a:noFill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 eaLnBrk="1" hangingPunct="1">
              <a:lnSpc>
                <a:spcPct val="96000"/>
              </a:lnSpc>
              <a:defRPr/>
            </a:pPr>
            <a:endParaRPr lang="zh-CN" altLang="en-US" b="1" dirty="0">
              <a:latin typeface="Times New Roman" pitchFamily="18" charset="0"/>
            </a:endParaRPr>
          </a:p>
        </p:txBody>
      </p:sp>
      <p:sp>
        <p:nvSpPr>
          <p:cNvPr id="62" name="矩形 61">
            <a:extLst>
              <a:ext uri="{FF2B5EF4-FFF2-40B4-BE49-F238E27FC236}">
                <a16:creationId xmlns:a16="http://schemas.microsoft.com/office/drawing/2014/main" id="{2BED0D74-5C6C-4F14-9E38-714B794842EB}"/>
              </a:ext>
            </a:extLst>
          </p:cNvPr>
          <p:cNvSpPr/>
          <p:nvPr/>
        </p:nvSpPr>
        <p:spPr bwMode="auto">
          <a:xfrm>
            <a:off x="4679950" y="4652963"/>
            <a:ext cx="1765300" cy="215900"/>
          </a:xfrm>
          <a:prstGeom prst="rect">
            <a:avLst/>
          </a:prstGeom>
          <a:solidFill>
            <a:schemeClr val="bg2">
              <a:lumMod val="40000"/>
              <a:lumOff val="60000"/>
              <a:alpha val="48000"/>
            </a:schemeClr>
          </a:solidFill>
          <a:ln w="25400">
            <a:noFill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 eaLnBrk="1" hangingPunct="1">
              <a:lnSpc>
                <a:spcPct val="96000"/>
              </a:lnSpc>
              <a:defRPr/>
            </a:pPr>
            <a:endParaRPr lang="zh-CN" altLang="en-US" b="1" dirty="0">
              <a:latin typeface="Times New Roman" pitchFamily="18" charset="0"/>
            </a:endParaRPr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9A20BFD9-04D7-4AAF-8099-0825B54E42D8}"/>
              </a:ext>
            </a:extLst>
          </p:cNvPr>
          <p:cNvSpPr/>
          <p:nvPr/>
        </p:nvSpPr>
        <p:spPr bwMode="auto">
          <a:xfrm>
            <a:off x="4679950" y="4905375"/>
            <a:ext cx="1765300" cy="215900"/>
          </a:xfrm>
          <a:prstGeom prst="rect">
            <a:avLst/>
          </a:prstGeom>
          <a:solidFill>
            <a:schemeClr val="bg2">
              <a:lumMod val="40000"/>
              <a:lumOff val="60000"/>
              <a:alpha val="48000"/>
            </a:schemeClr>
          </a:solidFill>
          <a:ln w="25400">
            <a:noFill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 eaLnBrk="1" hangingPunct="1">
              <a:lnSpc>
                <a:spcPct val="96000"/>
              </a:lnSpc>
              <a:defRPr/>
            </a:pPr>
            <a:endParaRPr lang="zh-CN" altLang="en-US" b="1" dirty="0">
              <a:latin typeface="Times New Roman" pitchFamily="18" charset="0"/>
            </a:endParaRPr>
          </a:p>
        </p:txBody>
      </p:sp>
      <p:sp>
        <p:nvSpPr>
          <p:cNvPr id="64" name="矩形 63">
            <a:extLst>
              <a:ext uri="{FF2B5EF4-FFF2-40B4-BE49-F238E27FC236}">
                <a16:creationId xmlns:a16="http://schemas.microsoft.com/office/drawing/2014/main" id="{8BA909FD-573D-4AB2-9496-CB2AADAE9881}"/>
              </a:ext>
            </a:extLst>
          </p:cNvPr>
          <p:cNvSpPr/>
          <p:nvPr/>
        </p:nvSpPr>
        <p:spPr bwMode="auto">
          <a:xfrm>
            <a:off x="4679950" y="5157788"/>
            <a:ext cx="1765300" cy="215900"/>
          </a:xfrm>
          <a:prstGeom prst="rect">
            <a:avLst/>
          </a:prstGeom>
          <a:solidFill>
            <a:schemeClr val="bg2">
              <a:lumMod val="40000"/>
              <a:lumOff val="60000"/>
              <a:alpha val="48000"/>
            </a:schemeClr>
          </a:solidFill>
          <a:ln w="25400">
            <a:noFill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 eaLnBrk="1" hangingPunct="1">
              <a:lnSpc>
                <a:spcPct val="96000"/>
              </a:lnSpc>
              <a:defRPr/>
            </a:pPr>
            <a:endParaRPr lang="zh-CN" altLang="en-US" b="1" dirty="0">
              <a:latin typeface="Times New Roman" pitchFamily="18" charset="0"/>
            </a:endParaRPr>
          </a:p>
        </p:txBody>
      </p:sp>
      <p:sp>
        <p:nvSpPr>
          <p:cNvPr id="65" name="矩形 64">
            <a:extLst>
              <a:ext uri="{FF2B5EF4-FFF2-40B4-BE49-F238E27FC236}">
                <a16:creationId xmlns:a16="http://schemas.microsoft.com/office/drawing/2014/main" id="{73F16044-F4F6-4927-BBC4-686E60DFADD9}"/>
              </a:ext>
            </a:extLst>
          </p:cNvPr>
          <p:cNvSpPr/>
          <p:nvPr/>
        </p:nvSpPr>
        <p:spPr bwMode="auto">
          <a:xfrm>
            <a:off x="4679950" y="5413375"/>
            <a:ext cx="1765300" cy="215900"/>
          </a:xfrm>
          <a:prstGeom prst="rect">
            <a:avLst/>
          </a:prstGeom>
          <a:solidFill>
            <a:schemeClr val="bg2">
              <a:lumMod val="40000"/>
              <a:lumOff val="60000"/>
              <a:alpha val="48000"/>
            </a:schemeClr>
          </a:solidFill>
          <a:ln w="25400">
            <a:noFill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 eaLnBrk="1" hangingPunct="1">
              <a:lnSpc>
                <a:spcPct val="96000"/>
              </a:lnSpc>
              <a:defRPr/>
            </a:pPr>
            <a:endParaRPr lang="zh-CN" altLang="en-US" b="1" dirty="0">
              <a:latin typeface="Times New Roman" pitchFamily="18" charset="0"/>
            </a:endParaRPr>
          </a:p>
        </p:txBody>
      </p:sp>
      <p:sp>
        <p:nvSpPr>
          <p:cNvPr id="66" name="矩形 65">
            <a:extLst>
              <a:ext uri="{FF2B5EF4-FFF2-40B4-BE49-F238E27FC236}">
                <a16:creationId xmlns:a16="http://schemas.microsoft.com/office/drawing/2014/main" id="{F6048040-F87A-44D3-B03E-8E02527D3FED}"/>
              </a:ext>
            </a:extLst>
          </p:cNvPr>
          <p:cNvSpPr/>
          <p:nvPr/>
        </p:nvSpPr>
        <p:spPr bwMode="auto">
          <a:xfrm>
            <a:off x="4679950" y="5667375"/>
            <a:ext cx="1765300" cy="215900"/>
          </a:xfrm>
          <a:prstGeom prst="rect">
            <a:avLst/>
          </a:prstGeom>
          <a:solidFill>
            <a:schemeClr val="bg2">
              <a:lumMod val="40000"/>
              <a:lumOff val="60000"/>
              <a:alpha val="48000"/>
            </a:schemeClr>
          </a:solidFill>
          <a:ln w="25400">
            <a:noFill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 eaLnBrk="1" hangingPunct="1">
              <a:lnSpc>
                <a:spcPct val="96000"/>
              </a:lnSpc>
              <a:defRPr/>
            </a:pPr>
            <a:endParaRPr lang="zh-CN" altLang="en-US" b="1" dirty="0">
              <a:latin typeface="Times New Roman" pitchFamily="18" charset="0"/>
            </a:endParaRPr>
          </a:p>
        </p:txBody>
      </p:sp>
      <p:sp>
        <p:nvSpPr>
          <p:cNvPr id="67" name="矩形 66">
            <a:extLst>
              <a:ext uri="{FF2B5EF4-FFF2-40B4-BE49-F238E27FC236}">
                <a16:creationId xmlns:a16="http://schemas.microsoft.com/office/drawing/2014/main" id="{FF1843C8-2BDE-4E1E-BC23-79514DE5104E}"/>
              </a:ext>
            </a:extLst>
          </p:cNvPr>
          <p:cNvSpPr/>
          <p:nvPr/>
        </p:nvSpPr>
        <p:spPr bwMode="auto">
          <a:xfrm>
            <a:off x="4679950" y="5918200"/>
            <a:ext cx="1765300" cy="215900"/>
          </a:xfrm>
          <a:prstGeom prst="rect">
            <a:avLst/>
          </a:prstGeom>
          <a:solidFill>
            <a:schemeClr val="bg2">
              <a:lumMod val="40000"/>
              <a:lumOff val="60000"/>
              <a:alpha val="48000"/>
            </a:schemeClr>
          </a:solidFill>
          <a:ln w="25400">
            <a:noFill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 eaLnBrk="1" hangingPunct="1">
              <a:lnSpc>
                <a:spcPct val="96000"/>
              </a:lnSpc>
              <a:defRPr/>
            </a:pPr>
            <a:endParaRPr lang="zh-CN" altLang="en-US" b="1" dirty="0">
              <a:latin typeface="Times New Roman" pitchFamily="18" charset="0"/>
            </a:endParaRPr>
          </a:p>
        </p:txBody>
      </p:sp>
      <p:sp>
        <p:nvSpPr>
          <p:cNvPr id="68" name="矩形 67">
            <a:extLst>
              <a:ext uri="{FF2B5EF4-FFF2-40B4-BE49-F238E27FC236}">
                <a16:creationId xmlns:a16="http://schemas.microsoft.com/office/drawing/2014/main" id="{346B911C-AC57-4778-92EF-05075204024D}"/>
              </a:ext>
            </a:extLst>
          </p:cNvPr>
          <p:cNvSpPr/>
          <p:nvPr/>
        </p:nvSpPr>
        <p:spPr bwMode="auto">
          <a:xfrm>
            <a:off x="4679950" y="6161088"/>
            <a:ext cx="1765300" cy="215900"/>
          </a:xfrm>
          <a:prstGeom prst="rect">
            <a:avLst/>
          </a:prstGeom>
          <a:solidFill>
            <a:schemeClr val="bg2">
              <a:lumMod val="40000"/>
              <a:lumOff val="60000"/>
              <a:alpha val="48000"/>
            </a:schemeClr>
          </a:solidFill>
          <a:ln w="25400">
            <a:noFill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 eaLnBrk="1" hangingPunct="1">
              <a:lnSpc>
                <a:spcPct val="96000"/>
              </a:lnSpc>
              <a:defRPr/>
            </a:pPr>
            <a:endParaRPr lang="zh-CN" altLang="en-US" b="1" dirty="0">
              <a:latin typeface="Times New Roman" pitchFamily="18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341A2B7-A642-411A-B608-F7EF28085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7650" y="6089650"/>
            <a:ext cx="311150" cy="276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2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3</a:t>
            </a:r>
            <a:endParaRPr lang="zh-CN" altLang="en-US" sz="12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35C8554-F36F-4AC4-AAF7-A07D12479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6500" y="6089650"/>
            <a:ext cx="311150" cy="2778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2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2</a:t>
            </a:r>
            <a:endParaRPr lang="zh-CN" altLang="en-US" sz="12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0BCA3DA-8CC2-4DDE-9A01-AABB5B543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175" y="6089650"/>
            <a:ext cx="311150" cy="2778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2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1</a:t>
            </a:r>
            <a:endParaRPr lang="zh-CN" altLang="en-US" sz="12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68BA56F-6DAF-462D-A5C1-8E3B3BC50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1975" y="6653213"/>
            <a:ext cx="495300" cy="2778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2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6</a:t>
            </a:r>
            <a:endParaRPr lang="zh-CN" altLang="en-US" sz="12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A7D8864-B31A-44EF-ADB1-62D587592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0925" y="6089650"/>
            <a:ext cx="371475" cy="2778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2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7</a:t>
            </a:r>
            <a:endParaRPr lang="zh-CN" altLang="en-US" sz="12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619937F-0757-4953-ACC1-E1560A5ADA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400" y="6089650"/>
            <a:ext cx="582613" cy="2778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2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8</a:t>
            </a:r>
            <a:endParaRPr lang="zh-CN" altLang="en-US" sz="12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37E3AD1-5946-45E3-93B6-0B7E5E790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5013" y="6089650"/>
            <a:ext cx="503237" cy="2778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2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9</a:t>
            </a:r>
            <a:endParaRPr lang="zh-CN" altLang="en-US" sz="12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 nodeType="clickPar">
                      <p:stCondLst>
                        <p:cond delay="indefinite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 nodeType="clickPar">
                      <p:stCondLst>
                        <p:cond delay="indefinite"/>
                      </p:stCondLst>
                      <p:childTnLst>
                        <p:par>
                          <p:cTn id="2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 nodeType="clickPar">
                      <p:stCondLst>
                        <p:cond delay="indefinite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 nodeType="clickPar">
                      <p:stCondLst>
                        <p:cond delay="indefinite"/>
                      </p:stCondLst>
                      <p:childTnLst>
                        <p:par>
                          <p:cTn id="2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 nodeType="clickPar">
                      <p:stCondLst>
                        <p:cond delay="indefinite"/>
                      </p:stCondLst>
                      <p:childTnLst>
                        <p:par>
                          <p:cTn id="2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 nodeType="clickPar">
                      <p:stCondLst>
                        <p:cond delay="indefinite"/>
                      </p:stCondLst>
                      <p:childTnLst>
                        <p:par>
                          <p:cTn id="2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8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50" grpId="0" animBg="1"/>
      <p:bldP spid="51" grpId="0" animBg="1"/>
      <p:bldP spid="53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标题 1"/>
          <p:cNvSpPr>
            <a:spLocks noGrp="1"/>
          </p:cNvSpPr>
          <p:nvPr>
            <p:ph type="title"/>
          </p:nvPr>
        </p:nvSpPr>
        <p:spPr>
          <a:xfrm>
            <a:off x="457200" y="331787"/>
            <a:ext cx="8404225" cy="790575"/>
          </a:xfrm>
        </p:spPr>
        <p:txBody>
          <a:bodyPr/>
          <a:lstStyle/>
          <a:p>
            <a:pPr algn="ctr" eaLnBrk="1" hangingPunct="1"/>
            <a:r>
              <a:rPr kumimoji="1" lang="zh-CN" altLang="en-US" sz="4400" dirty="0">
                <a:ea typeface="华文新魏" pitchFamily="2" charset="-122"/>
              </a:rPr>
              <a:t>矩阵相乘</a:t>
            </a:r>
            <a:endParaRPr lang="zh-CN" altLang="en-US" sz="4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ADADC-A5BC-4945-B470-AF2ADA8418CC}" type="slidenum">
              <a:rPr lang="en-US" altLang="zh-CN" smtClean="0"/>
              <a:pPr>
                <a:defRPr/>
              </a:pPr>
              <a:t>14</a:t>
            </a:fld>
            <a:endParaRPr lang="en-US" altLang="zh-CN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338" name="Object 2"/>
              <p:cNvSpPr txBox="1"/>
              <p:nvPr/>
            </p:nvSpPr>
            <p:spPr bwMode="auto">
              <a:xfrm>
                <a:off x="611560" y="1384747"/>
                <a:ext cx="4356101" cy="1089360"/>
              </a:xfrm>
              <a:prstGeom prst="rect">
                <a:avLst/>
              </a:prstGeom>
              <a:noFill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zh-CN" alt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zh-CN" alt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zh-CN" alt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CN" alt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CN" alt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zh-CN" alt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CN" alt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zh-CN" alt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CN" alt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zh-CN" alt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zh-CN" alt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CN" alt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CN" alt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zh-CN" alt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zh-CN" alt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zh-CN" alt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zh-CN" alt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CN" alt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zh-CN" alt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zh-CN" alt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zh-CN" alt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zh-CN" alt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zh-CN" alt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CN" alt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4338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1560" y="1384747"/>
                <a:ext cx="4356101" cy="10893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531243"/>
              </p:ext>
            </p:extLst>
          </p:nvPr>
        </p:nvGraphicFramePr>
        <p:xfrm>
          <a:off x="403225" y="3378200"/>
          <a:ext cx="185928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9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zh-CN" altLang="en-US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lang="zh-CN" altLang="en-US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zh-CN" altLang="en-US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zh-CN" altLang="en-US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zh-CN" altLang="en-US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zh-CN" altLang="en-US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zh-CN" altLang="en-US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zh-CN" altLang="en-US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zh-CN" altLang="en-US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zh-CN" altLang="en-US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zh-CN" altLang="en-US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lang="zh-CN" altLang="en-US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zh-CN" altLang="en-US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zh-CN" altLang="en-US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zh-CN" altLang="en-US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646709"/>
              </p:ext>
            </p:extLst>
          </p:nvPr>
        </p:nvGraphicFramePr>
        <p:xfrm>
          <a:off x="3208338" y="3378200"/>
          <a:ext cx="185928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9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zh-CN" altLang="en-US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lang="zh-CN" altLang="en-US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zh-CN" altLang="en-US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zh-CN" altLang="en-US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zh-CN" altLang="en-US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zh-CN" altLang="en-US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zh-CN" altLang="en-US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zh-CN" altLang="en-US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zh-CN" altLang="en-US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zh-CN" altLang="en-US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zh-CN" altLang="en-US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  <a:endParaRPr lang="zh-CN" altLang="en-US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zh-CN" altLang="en-US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zh-CN" altLang="en-US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zh-CN" altLang="en-US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1020763" y="3368675"/>
            <a:ext cx="617537" cy="1858963"/>
          </a:xfrm>
          <a:prstGeom prst="rect">
            <a:avLst/>
          </a:prstGeom>
          <a:solidFill>
            <a:srgbClr val="FFFF0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3208338" y="3382963"/>
            <a:ext cx="617537" cy="1858962"/>
          </a:xfrm>
          <a:prstGeom prst="rect">
            <a:avLst/>
          </a:prstGeom>
          <a:solidFill>
            <a:srgbClr val="FFFF0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弧形 9"/>
          <p:cNvSpPr/>
          <p:nvPr/>
        </p:nvSpPr>
        <p:spPr>
          <a:xfrm rot="10800000">
            <a:off x="1401763" y="4572000"/>
            <a:ext cx="2057400" cy="1273175"/>
          </a:xfrm>
          <a:prstGeom prst="arc">
            <a:avLst>
              <a:gd name="adj1" fmla="val 10999067"/>
              <a:gd name="adj2" fmla="val 0"/>
            </a:avLst>
          </a:prstGeom>
          <a:ln w="28575">
            <a:solidFill>
              <a:srgbClr val="FFFF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225889"/>
              </p:ext>
            </p:extLst>
          </p:nvPr>
        </p:nvGraphicFramePr>
        <p:xfrm>
          <a:off x="6515100" y="3690938"/>
          <a:ext cx="185928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9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zh-CN" altLang="en-US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lang="zh-CN" altLang="en-US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zh-CN" altLang="en-US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zh-CN" altLang="en-US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zh-CN" altLang="en-US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zh-CN" altLang="en-US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zh-CN" altLang="en-US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zh-CN" altLang="en-US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lang="zh-CN" altLang="en-US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zh-CN" altLang="en-US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zh-CN" altLang="en-US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zh-CN" altLang="en-US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4339" name="Object 3"/>
              <p:cNvSpPr txBox="1"/>
              <p:nvPr/>
            </p:nvSpPr>
            <p:spPr bwMode="auto">
              <a:xfrm>
                <a:off x="5495925" y="2422971"/>
                <a:ext cx="3417888" cy="862013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zh-CN" alt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zh-CN" alt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zh-CN" alt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zh-CN" alt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chr m:val="∑"/>
                          <m:ctrlP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p>
                        <m:e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)∗</m:t>
                          </m:r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4339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95925" y="2422971"/>
                <a:ext cx="3417888" cy="8620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419" name="TextBox 13"/>
          <p:cNvSpPr txBox="1">
            <a:spLocks noChangeArrowheads="1"/>
          </p:cNvSpPr>
          <p:nvPr/>
        </p:nvSpPr>
        <p:spPr bwMode="auto">
          <a:xfrm>
            <a:off x="5498645" y="1384747"/>
            <a:ext cx="35496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大小为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CN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*n</a:t>
            </a:r>
            <a:r>
              <a:rPr lang="en-US" altLang="zh-CN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大小为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*n</a:t>
            </a:r>
            <a:r>
              <a:rPr lang="en-US" altLang="zh-CN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507163" y="3319463"/>
            <a:ext cx="18907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/>
              <a:t>Q.data</a:t>
            </a:r>
            <a:endParaRPr lang="zh-CN" altLang="en-US"/>
          </a:p>
        </p:txBody>
      </p:sp>
      <p:sp>
        <p:nvSpPr>
          <p:cNvPr id="14421" name="TextBox 13"/>
          <p:cNvSpPr txBox="1">
            <a:spLocks noChangeArrowheads="1"/>
          </p:cNvSpPr>
          <p:nvPr/>
        </p:nvSpPr>
        <p:spPr bwMode="auto">
          <a:xfrm>
            <a:off x="393700" y="3014663"/>
            <a:ext cx="18907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/>
              <a:t>M.data</a:t>
            </a:r>
            <a:endParaRPr lang="zh-CN" altLang="en-US"/>
          </a:p>
        </p:txBody>
      </p:sp>
      <p:sp>
        <p:nvSpPr>
          <p:cNvPr id="14422" name="TextBox 15"/>
          <p:cNvSpPr txBox="1">
            <a:spLocks noChangeArrowheads="1"/>
          </p:cNvSpPr>
          <p:nvPr/>
        </p:nvSpPr>
        <p:spPr bwMode="auto">
          <a:xfrm>
            <a:off x="3197225" y="3006725"/>
            <a:ext cx="18907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/>
              <a:t>N.data</a:t>
            </a:r>
            <a:endParaRPr lang="zh-CN" altLang="en-US"/>
          </a:p>
        </p:txBody>
      </p:sp>
      <p:sp>
        <p:nvSpPr>
          <p:cNvPr id="14423" name="TextBox 16"/>
          <p:cNvSpPr txBox="1">
            <a:spLocks noChangeArrowheads="1"/>
          </p:cNvSpPr>
          <p:nvPr/>
        </p:nvSpPr>
        <p:spPr bwMode="auto">
          <a:xfrm>
            <a:off x="2319338" y="5519738"/>
            <a:ext cx="314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/>
              <a:t>k</a:t>
            </a:r>
            <a:endParaRPr lang="zh-CN" altLang="en-US"/>
          </a:p>
        </p:txBody>
      </p:sp>
      <p:sp>
        <p:nvSpPr>
          <p:cNvPr id="14424" name="TextBox 17"/>
          <p:cNvSpPr txBox="1">
            <a:spLocks noChangeArrowheads="1"/>
          </p:cNvSpPr>
          <p:nvPr/>
        </p:nvSpPr>
        <p:spPr bwMode="auto">
          <a:xfrm>
            <a:off x="5164138" y="5969000"/>
            <a:ext cx="23288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/>
              <a:t>P103 </a:t>
            </a:r>
            <a:r>
              <a:rPr lang="zh-CN" altLang="en-US" sz="2400"/>
              <a:t>算法</a:t>
            </a:r>
            <a:r>
              <a:rPr lang="en-US" altLang="zh-CN" sz="2400"/>
              <a:t>5.3</a:t>
            </a:r>
            <a:endParaRPr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标题 1"/>
          <p:cNvSpPr>
            <a:spLocks noGrp="1"/>
          </p:cNvSpPr>
          <p:nvPr>
            <p:ph type="title"/>
          </p:nvPr>
        </p:nvSpPr>
        <p:spPr>
          <a:xfrm>
            <a:off x="838200" y="336549"/>
            <a:ext cx="7467600" cy="790575"/>
          </a:xfrm>
        </p:spPr>
        <p:txBody>
          <a:bodyPr/>
          <a:lstStyle/>
          <a:p>
            <a:pPr algn="ctr"/>
            <a:r>
              <a:rPr kumimoji="1" lang="zh-CN" altLang="en-US" sz="4800" dirty="0">
                <a:ea typeface="华文新魏" pitchFamily="2" charset="-122"/>
              </a:rPr>
              <a:t>十字链表</a:t>
            </a:r>
            <a:endParaRPr lang="zh-CN" altLang="en-US" dirty="0"/>
          </a:p>
        </p:txBody>
      </p:sp>
      <p:sp>
        <p:nvSpPr>
          <p:cNvPr id="46083" name="内容占位符 2"/>
          <p:cNvSpPr>
            <a:spLocks noGrp="1"/>
          </p:cNvSpPr>
          <p:nvPr>
            <p:ph idx="1"/>
          </p:nvPr>
        </p:nvSpPr>
        <p:spPr>
          <a:xfrm>
            <a:off x="326231" y="1340768"/>
            <a:ext cx="8491538" cy="5008563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zh-CN" altLang="en-US" dirty="0"/>
              <a:t>对于稀疏矩阵，当非</a:t>
            </a:r>
            <a:r>
              <a:rPr lang="en-US" altLang="zh-CN" dirty="0"/>
              <a:t>0</a:t>
            </a:r>
            <a:r>
              <a:rPr lang="zh-CN" altLang="en-US" dirty="0"/>
              <a:t>元素的个数和位置在操作过程中变化较大时（如稀疏矩阵相加），采用链式存储结构表示比三元组的顺序存储线性表更方便。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A32C6D-172A-4C72-816F-7D2848F29DEB}" type="slidenum">
              <a:rPr lang="en-US" altLang="zh-CN" smtClean="0"/>
              <a:pPr>
                <a:defRPr/>
              </a:pPr>
              <a:t>15</a:t>
            </a:fld>
            <a:endParaRPr lang="en-US" altLang="zh-CN"/>
          </a:p>
        </p:txBody>
      </p:sp>
      <p:grpSp>
        <p:nvGrpSpPr>
          <p:cNvPr id="46085" name="Group 4"/>
          <p:cNvGrpSpPr>
            <a:grpSpLocks/>
          </p:cNvGrpSpPr>
          <p:nvPr/>
        </p:nvGrpSpPr>
        <p:grpSpPr bwMode="auto">
          <a:xfrm>
            <a:off x="1922463" y="3497263"/>
            <a:ext cx="5140325" cy="1774825"/>
            <a:chOff x="1152" y="2880"/>
            <a:chExt cx="3238" cy="1118"/>
          </a:xfrm>
        </p:grpSpPr>
        <p:sp>
          <p:nvSpPr>
            <p:cNvPr id="46086" name="Rectangle 5"/>
            <p:cNvSpPr>
              <a:spLocks noChangeArrowheads="1"/>
            </p:cNvSpPr>
            <p:nvPr/>
          </p:nvSpPr>
          <p:spPr bwMode="auto">
            <a:xfrm>
              <a:off x="1920" y="3758"/>
              <a:ext cx="206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 anchor="ctr"/>
            <a:lstStyle/>
            <a:p>
              <a:pPr algn="ctr" eaLnBrk="0" hangingPunct="0"/>
              <a:r>
                <a:rPr lang="zh-CN" altLang="en-US" sz="2800" dirty="0">
                  <a:latin typeface="Times New Roman" pitchFamily="18" charset="0"/>
                  <a:ea typeface="黑体" pitchFamily="49" charset="-122"/>
                  <a:cs typeface="Times New Roman" pitchFamily="18" charset="0"/>
                </a:rPr>
                <a:t>十字链表结点结构</a:t>
              </a:r>
            </a:p>
          </p:txBody>
        </p:sp>
        <p:grpSp>
          <p:nvGrpSpPr>
            <p:cNvPr id="46087" name="Group 6"/>
            <p:cNvGrpSpPr>
              <a:grpSpLocks/>
            </p:cNvGrpSpPr>
            <p:nvPr/>
          </p:nvGrpSpPr>
          <p:grpSpPr bwMode="auto">
            <a:xfrm>
              <a:off x="1152" y="2880"/>
              <a:ext cx="3238" cy="830"/>
              <a:chOff x="1152" y="3154"/>
              <a:chExt cx="3238" cy="830"/>
            </a:xfrm>
          </p:grpSpPr>
          <p:grpSp>
            <p:nvGrpSpPr>
              <p:cNvPr id="46088" name="Group 7"/>
              <p:cNvGrpSpPr>
                <a:grpSpLocks/>
              </p:cNvGrpSpPr>
              <p:nvPr/>
            </p:nvGrpSpPr>
            <p:grpSpPr bwMode="auto">
              <a:xfrm>
                <a:off x="1152" y="3154"/>
                <a:ext cx="3238" cy="542"/>
                <a:chOff x="1152" y="3024"/>
                <a:chExt cx="3238" cy="542"/>
              </a:xfrm>
            </p:grpSpPr>
            <p:grpSp>
              <p:nvGrpSpPr>
                <p:cNvPr id="46091" name="Group 8"/>
                <p:cNvGrpSpPr>
                  <a:grpSpLocks/>
                </p:cNvGrpSpPr>
                <p:nvPr/>
              </p:nvGrpSpPr>
              <p:grpSpPr bwMode="auto">
                <a:xfrm>
                  <a:off x="1152" y="3024"/>
                  <a:ext cx="1318" cy="542"/>
                  <a:chOff x="4176" y="3216"/>
                  <a:chExt cx="1318" cy="542"/>
                </a:xfrm>
              </p:grpSpPr>
              <p:grpSp>
                <p:nvGrpSpPr>
                  <p:cNvPr id="4610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4176" y="3216"/>
                    <a:ext cx="1315" cy="272"/>
                    <a:chOff x="4176" y="3216"/>
                    <a:chExt cx="1315" cy="272"/>
                  </a:xfrm>
                </p:grpSpPr>
                <p:sp>
                  <p:nvSpPr>
                    <p:cNvPr id="46104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76" y="3216"/>
                      <a:ext cx="1315" cy="27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r>
                        <a:rPr lang="en-US" altLang="zh-CN">
                          <a:latin typeface="Times New Roman" pitchFamily="18" charset="0"/>
                          <a:ea typeface="黑体" pitchFamily="49" charset="-122"/>
                          <a:cs typeface="Times New Roman" pitchFamily="18" charset="0"/>
                        </a:rPr>
                        <a:t> row     col     value</a:t>
                      </a:r>
                    </a:p>
                  </p:txBody>
                </p:sp>
                <p:sp>
                  <p:nvSpPr>
                    <p:cNvPr id="46105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8" y="3216"/>
                      <a:ext cx="0" cy="27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46106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992" y="3216"/>
                      <a:ext cx="0" cy="27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46101" name="Group 13"/>
                  <p:cNvGrpSpPr>
                    <a:grpSpLocks/>
                  </p:cNvGrpSpPr>
                  <p:nvPr/>
                </p:nvGrpSpPr>
                <p:grpSpPr bwMode="auto">
                  <a:xfrm>
                    <a:off x="4179" y="3486"/>
                    <a:ext cx="1315" cy="272"/>
                    <a:chOff x="4224" y="3616"/>
                    <a:chExt cx="1315" cy="272"/>
                  </a:xfrm>
                </p:grpSpPr>
                <p:sp>
                  <p:nvSpPr>
                    <p:cNvPr id="46102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24" y="3616"/>
                      <a:ext cx="1315" cy="27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r>
                        <a:rPr lang="zh-CN" altLang="en-US" dirty="0">
                          <a:latin typeface="Times New Roman" pitchFamily="18" charset="0"/>
                          <a:ea typeface="黑体" pitchFamily="49" charset="-122"/>
                          <a:cs typeface="Times New Roman" pitchFamily="18" charset="0"/>
                        </a:rPr>
                        <a:t> </a:t>
                      </a:r>
                      <a:r>
                        <a:rPr lang="en-US" altLang="zh-CN" dirty="0">
                          <a:latin typeface="Times New Roman" pitchFamily="18" charset="0"/>
                          <a:ea typeface="黑体" pitchFamily="49" charset="-122"/>
                          <a:cs typeface="Times New Roman" pitchFamily="18" charset="0"/>
                        </a:rPr>
                        <a:t>  </a:t>
                      </a:r>
                      <a:r>
                        <a:rPr lang="zh-CN" altLang="en-US" dirty="0">
                          <a:latin typeface="Times New Roman" pitchFamily="18" charset="0"/>
                          <a:ea typeface="黑体" pitchFamily="49" charset="-122"/>
                          <a:cs typeface="Times New Roman" pitchFamily="18" charset="0"/>
                        </a:rPr>
                        <a:t> </a:t>
                      </a:r>
                      <a:r>
                        <a:rPr lang="en-US" altLang="zh-CN" dirty="0">
                          <a:latin typeface="Times New Roman" pitchFamily="18" charset="0"/>
                          <a:ea typeface="黑体" pitchFamily="49" charset="-122"/>
                          <a:cs typeface="Times New Roman" pitchFamily="18" charset="0"/>
                        </a:rPr>
                        <a:t>down        right</a:t>
                      </a:r>
                    </a:p>
                  </p:txBody>
                </p:sp>
                <p:sp>
                  <p:nvSpPr>
                    <p:cNvPr id="46103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75" y="3616"/>
                      <a:ext cx="0" cy="27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zh-CN" altLang="en-US"/>
                    </a:p>
                  </p:txBody>
                </p:sp>
              </p:grpSp>
            </p:grpSp>
            <p:grpSp>
              <p:nvGrpSpPr>
                <p:cNvPr id="46092" name="Group 16"/>
                <p:cNvGrpSpPr>
                  <a:grpSpLocks/>
                </p:cNvGrpSpPr>
                <p:nvPr/>
              </p:nvGrpSpPr>
              <p:grpSpPr bwMode="auto">
                <a:xfrm>
                  <a:off x="3072" y="3024"/>
                  <a:ext cx="1318" cy="542"/>
                  <a:chOff x="4176" y="3216"/>
                  <a:chExt cx="1318" cy="542"/>
                </a:xfrm>
              </p:grpSpPr>
              <p:grpSp>
                <p:nvGrpSpPr>
                  <p:cNvPr id="46093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4176" y="3216"/>
                    <a:ext cx="1315" cy="272"/>
                    <a:chOff x="4176" y="3216"/>
                    <a:chExt cx="1315" cy="272"/>
                  </a:xfrm>
                </p:grpSpPr>
                <p:sp>
                  <p:nvSpPr>
                    <p:cNvPr id="46097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76" y="3216"/>
                      <a:ext cx="1315" cy="27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r>
                        <a:rPr lang="zh-CN" altLang="en-US">
                          <a:latin typeface="Times New Roman" pitchFamily="18" charset="0"/>
                          <a:ea typeface="黑体" pitchFamily="49" charset="-122"/>
                          <a:cs typeface="Times New Roman" pitchFamily="18" charset="0"/>
                        </a:rPr>
                        <a:t>  </a:t>
                      </a:r>
                      <a:r>
                        <a:rPr lang="en-US" altLang="zh-CN">
                          <a:latin typeface="Times New Roman" pitchFamily="18" charset="0"/>
                          <a:ea typeface="黑体" pitchFamily="49" charset="-122"/>
                          <a:cs typeface="Times New Roman" pitchFamily="18" charset="0"/>
                        </a:rPr>
                        <a:t>mu     nu       tu</a:t>
                      </a:r>
                    </a:p>
                  </p:txBody>
                </p:sp>
                <p:sp>
                  <p:nvSpPr>
                    <p:cNvPr id="46098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8" y="3216"/>
                      <a:ext cx="0" cy="27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46099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992" y="3216"/>
                      <a:ext cx="0" cy="27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46094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4179" y="3486"/>
                    <a:ext cx="1315" cy="272"/>
                    <a:chOff x="4224" y="3616"/>
                    <a:chExt cx="1315" cy="272"/>
                  </a:xfrm>
                </p:grpSpPr>
                <p:sp>
                  <p:nvSpPr>
                    <p:cNvPr id="46095" name="Rectangl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24" y="3616"/>
                      <a:ext cx="1315" cy="27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r>
                        <a:rPr lang="zh-CN" altLang="en-US" dirty="0">
                          <a:latin typeface="Times New Roman" pitchFamily="18" charset="0"/>
                          <a:ea typeface="黑体" pitchFamily="49" charset="-122"/>
                          <a:cs typeface="Times New Roman" pitchFamily="18" charset="0"/>
                        </a:rPr>
                        <a:t> </a:t>
                      </a:r>
                      <a:r>
                        <a:rPr lang="en-US" altLang="zh-CN" dirty="0">
                          <a:latin typeface="Times New Roman" pitchFamily="18" charset="0"/>
                          <a:ea typeface="黑体" pitchFamily="49" charset="-122"/>
                          <a:cs typeface="Times New Roman" pitchFamily="18" charset="0"/>
                        </a:rPr>
                        <a:t> </a:t>
                      </a:r>
                      <a:r>
                        <a:rPr lang="en-US" altLang="zh-CN" dirty="0" err="1">
                          <a:latin typeface="Times New Roman" pitchFamily="18" charset="0"/>
                          <a:ea typeface="黑体" pitchFamily="49" charset="-122"/>
                          <a:cs typeface="Times New Roman" pitchFamily="18" charset="0"/>
                        </a:rPr>
                        <a:t>rhead</a:t>
                      </a:r>
                      <a:r>
                        <a:rPr lang="en-US" altLang="zh-CN" dirty="0">
                          <a:latin typeface="Times New Roman" pitchFamily="18" charset="0"/>
                          <a:ea typeface="黑体" pitchFamily="49" charset="-122"/>
                          <a:cs typeface="Times New Roman" pitchFamily="18" charset="0"/>
                        </a:rPr>
                        <a:t>        </a:t>
                      </a:r>
                      <a:r>
                        <a:rPr lang="en-US" altLang="zh-CN" dirty="0" err="1">
                          <a:latin typeface="Times New Roman" pitchFamily="18" charset="0"/>
                          <a:ea typeface="黑体" pitchFamily="49" charset="-122"/>
                          <a:cs typeface="Times New Roman" pitchFamily="18" charset="0"/>
                        </a:rPr>
                        <a:t>chead</a:t>
                      </a:r>
                      <a:endParaRPr lang="en-US" altLang="zh-CN" dirty="0">
                        <a:latin typeface="Times New Roman" pitchFamily="18" charset="0"/>
                        <a:ea typeface="黑体" pitchFamily="49" charset="-122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46096" name="Line 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75" y="3616"/>
                      <a:ext cx="0" cy="27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zh-CN" altLang="en-US"/>
                    </a:p>
                  </p:txBody>
                </p:sp>
              </p:grpSp>
            </p:grpSp>
          </p:grpSp>
          <p:sp>
            <p:nvSpPr>
              <p:cNvPr id="46089" name="Rectangle 24"/>
              <p:cNvSpPr>
                <a:spLocks noChangeArrowheads="1"/>
              </p:cNvSpPr>
              <p:nvPr/>
            </p:nvSpPr>
            <p:spPr bwMode="auto">
              <a:xfrm>
                <a:off x="1200" y="3744"/>
                <a:ext cx="1296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 anchor="ctr"/>
              <a:lstStyle/>
              <a:p>
                <a:pPr algn="ctr" eaLnBrk="0" hangingPunct="0"/>
                <a:r>
                  <a:rPr lang="en-US" altLang="zh-CN" sz="2000">
                    <a:latin typeface="Times New Roman" pitchFamily="18" charset="0"/>
                    <a:ea typeface="黑体" pitchFamily="49" charset="-122"/>
                    <a:cs typeface="Times New Roman" pitchFamily="18" charset="0"/>
                  </a:rPr>
                  <a:t>(a)   </a:t>
                </a:r>
                <a:r>
                  <a:rPr lang="zh-CN" altLang="en-US" sz="2000">
                    <a:latin typeface="Times New Roman" pitchFamily="18" charset="0"/>
                    <a:ea typeface="黑体" pitchFamily="49" charset="-122"/>
                    <a:cs typeface="Times New Roman" pitchFamily="18" charset="0"/>
                  </a:rPr>
                  <a:t>结点结构</a:t>
                </a:r>
              </a:p>
            </p:txBody>
          </p:sp>
          <p:sp>
            <p:nvSpPr>
              <p:cNvPr id="46090" name="Rectangle 25"/>
              <p:cNvSpPr>
                <a:spLocks noChangeArrowheads="1"/>
              </p:cNvSpPr>
              <p:nvPr/>
            </p:nvSpPr>
            <p:spPr bwMode="auto">
              <a:xfrm>
                <a:off x="3120" y="3744"/>
                <a:ext cx="1248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 anchor="ctr"/>
              <a:lstStyle/>
              <a:p>
                <a:pPr algn="ctr" eaLnBrk="0" hangingPunct="0"/>
                <a:r>
                  <a:rPr lang="en-US" altLang="zh-CN" sz="2000">
                    <a:latin typeface="Times New Roman" pitchFamily="18" charset="0"/>
                    <a:ea typeface="黑体" pitchFamily="49" charset="-122"/>
                    <a:cs typeface="Times New Roman" pitchFamily="18" charset="0"/>
                  </a:rPr>
                  <a:t>(b)  </a:t>
                </a:r>
                <a:r>
                  <a:rPr lang="zh-CN" altLang="en-US" sz="2000">
                    <a:latin typeface="Times New Roman" pitchFamily="18" charset="0"/>
                    <a:ea typeface="黑体" pitchFamily="49" charset="-122"/>
                    <a:cs typeface="Times New Roman" pitchFamily="18" charset="0"/>
                  </a:rPr>
                  <a:t>头结点结构</a:t>
                </a:r>
              </a:p>
            </p:txBody>
          </p:sp>
        </p:grp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606971"/>
            <a:ext cx="7467600" cy="5684838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zh-CN" sz="2800" dirty="0" err="1"/>
              <a:t>typedef</a:t>
            </a:r>
            <a:r>
              <a:rPr lang="en-US" altLang="zh-CN" sz="2800" dirty="0"/>
              <a:t> </a:t>
            </a:r>
            <a:r>
              <a:rPr lang="en-US" altLang="zh-CN" sz="2800" dirty="0" err="1"/>
              <a:t>struct</a:t>
            </a:r>
            <a:r>
              <a:rPr lang="en-US" altLang="zh-CN" sz="2800" dirty="0"/>
              <a:t>  </a:t>
            </a:r>
            <a:r>
              <a:rPr lang="en-US" altLang="zh-CN" sz="2800" dirty="0" err="1"/>
              <a:t>OLNode</a:t>
            </a:r>
            <a:r>
              <a:rPr lang="en-US" altLang="zh-CN" sz="2800" dirty="0"/>
              <a:t>  </a:t>
            </a:r>
          </a:p>
          <a:p>
            <a:pPr marL="355600" lvl="1" indent="0" eaLnBrk="1" hangingPunct="1">
              <a:buFontTx/>
              <a:buNone/>
              <a:defRPr/>
            </a:pPr>
            <a:r>
              <a:rPr lang="en-US" altLang="zh-CN" dirty="0"/>
              <a:t>{   </a:t>
            </a:r>
            <a:r>
              <a:rPr lang="en-US" altLang="zh-CN" dirty="0" err="1"/>
              <a:t>int</a:t>
            </a:r>
            <a:r>
              <a:rPr lang="en-US" altLang="zh-CN" dirty="0"/>
              <a:t>  </a:t>
            </a:r>
            <a:r>
              <a:rPr lang="en-US" altLang="zh-CN" dirty="0" err="1"/>
              <a:t>i</a:t>
            </a:r>
            <a:r>
              <a:rPr lang="en-US" altLang="zh-CN" dirty="0"/>
              <a:t> , j ;</a:t>
            </a:r>
            <a:r>
              <a:rPr lang="en-US" altLang="zh-CN" sz="2400" dirty="0"/>
              <a:t>   //</a:t>
            </a:r>
            <a:r>
              <a:rPr lang="en-US" altLang="zh-CN" sz="2000" dirty="0"/>
              <a:t>  </a:t>
            </a:r>
            <a:r>
              <a:rPr lang="zh-CN" altLang="en-US" sz="2000" dirty="0"/>
              <a:t>行号和列号 </a:t>
            </a:r>
            <a:r>
              <a:rPr lang="en-US" altLang="zh-CN" sz="2400" dirty="0"/>
              <a:t>     </a:t>
            </a:r>
          </a:p>
          <a:p>
            <a:pPr marL="723900" lvl="2" indent="0" eaLnBrk="1" hangingPunct="1">
              <a:buFont typeface="Wingdings" pitchFamily="2" charset="2"/>
              <a:buNone/>
              <a:defRPr/>
            </a:pPr>
            <a:r>
              <a:rPr lang="en-US" altLang="zh-CN" sz="2800" dirty="0" err="1"/>
              <a:t>Elemtype</a:t>
            </a:r>
            <a:r>
              <a:rPr lang="en-US" altLang="zh-CN" sz="2800" dirty="0"/>
              <a:t> e ;</a:t>
            </a:r>
            <a:r>
              <a:rPr lang="en-US" altLang="zh-CN" sz="2000" dirty="0"/>
              <a:t>    </a:t>
            </a:r>
            <a:r>
              <a:rPr lang="en-US" altLang="zh-CN" dirty="0"/>
              <a:t>//  </a:t>
            </a:r>
            <a:r>
              <a:rPr lang="zh-CN" altLang="en-US" dirty="0"/>
              <a:t>元素值</a:t>
            </a:r>
            <a:endParaRPr lang="en-US" altLang="zh-CN" dirty="0"/>
          </a:p>
          <a:p>
            <a:pPr marL="723900" lvl="2" indent="0" eaLnBrk="1" hangingPunct="1">
              <a:buFont typeface="Wingdings" pitchFamily="2" charset="2"/>
              <a:buNone/>
              <a:defRPr/>
            </a:pPr>
            <a:r>
              <a:rPr lang="en-US" altLang="zh-CN" sz="2800" dirty="0" err="1"/>
              <a:t>struct</a:t>
            </a:r>
            <a:r>
              <a:rPr lang="en-US" altLang="zh-CN" sz="2800" dirty="0"/>
              <a:t>  </a:t>
            </a:r>
            <a:r>
              <a:rPr lang="en-US" altLang="zh-CN" sz="2800" dirty="0" err="1"/>
              <a:t>OLNode</a:t>
            </a:r>
            <a:r>
              <a:rPr lang="en-US" altLang="zh-CN" sz="2800" dirty="0"/>
              <a:t>  *down , *right ;</a:t>
            </a:r>
          </a:p>
          <a:p>
            <a:pPr marL="355600" lvl="1" indent="0" eaLnBrk="1" hangingPunct="1">
              <a:buFontTx/>
              <a:buNone/>
              <a:defRPr/>
            </a:pPr>
            <a:r>
              <a:rPr lang="en-US" altLang="zh-CN" dirty="0"/>
              <a:t>}</a:t>
            </a:r>
            <a:r>
              <a:rPr lang="en-US" altLang="zh-CN" dirty="0" err="1"/>
              <a:t>OLNode</a:t>
            </a:r>
            <a:r>
              <a:rPr lang="zh-CN" altLang="en-US" dirty="0"/>
              <a:t>， *</a:t>
            </a:r>
            <a:r>
              <a:rPr lang="en-US" altLang="zh-CN" dirty="0" err="1"/>
              <a:t>OLink</a:t>
            </a:r>
            <a:r>
              <a:rPr lang="en-US" altLang="zh-CN" dirty="0"/>
              <a:t> ;</a:t>
            </a:r>
            <a:r>
              <a:rPr lang="en-US" altLang="zh-CN" sz="2400" dirty="0"/>
              <a:t>   //  </a:t>
            </a:r>
            <a:r>
              <a:rPr lang="zh-CN" altLang="en-US" sz="2400" dirty="0"/>
              <a:t>非</a:t>
            </a:r>
            <a:r>
              <a:rPr lang="en-US" altLang="zh-CN" sz="2400" dirty="0"/>
              <a:t>0</a:t>
            </a:r>
            <a:r>
              <a:rPr lang="zh-CN" altLang="en-US" sz="2400" dirty="0"/>
              <a:t>元素结点 </a:t>
            </a:r>
            <a:endParaRPr lang="en-US" altLang="zh-CN" sz="2400" dirty="0"/>
          </a:p>
          <a:p>
            <a:pPr marL="355600" lvl="1" indent="0" eaLnBrk="1" hangingPunct="1">
              <a:buFontTx/>
              <a:buNone/>
              <a:defRPr/>
            </a:pPr>
            <a:endParaRPr lang="en-US" altLang="zh-CN" sz="2400" dirty="0">
              <a:latin typeface="宋体" pitchFamily="2" charset="-122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zh-CN" sz="2800" dirty="0" err="1"/>
              <a:t>typedef</a:t>
            </a:r>
            <a:r>
              <a:rPr lang="en-US" altLang="zh-CN" sz="2800" dirty="0"/>
              <a:t> </a:t>
            </a:r>
            <a:r>
              <a:rPr lang="en-US" altLang="zh-CN" sz="2800" dirty="0" err="1"/>
              <a:t>struct</a:t>
            </a:r>
            <a:endParaRPr lang="en-US" altLang="zh-CN" sz="2800" dirty="0"/>
          </a:p>
          <a:p>
            <a:pPr marL="355600" lvl="1" indent="0" eaLnBrk="1" hangingPunct="1">
              <a:buFontTx/>
              <a:buNone/>
              <a:defRPr/>
            </a:pPr>
            <a:r>
              <a:rPr lang="en-US" altLang="zh-CN" dirty="0"/>
              <a:t>{   </a:t>
            </a:r>
            <a:r>
              <a:rPr lang="en-US" altLang="zh-CN" dirty="0" err="1"/>
              <a:t>int</a:t>
            </a:r>
            <a:r>
              <a:rPr lang="en-US" altLang="zh-CN" dirty="0"/>
              <a:t>   mu</a:t>
            </a:r>
            <a:r>
              <a:rPr lang="zh-CN" altLang="en-US" dirty="0"/>
              <a:t>，</a:t>
            </a:r>
            <a:r>
              <a:rPr lang="en-US" altLang="zh-CN" sz="2800" dirty="0"/>
              <a:t>nu</a:t>
            </a:r>
            <a:r>
              <a:rPr lang="zh-CN" altLang="en-US" sz="2800" dirty="0"/>
              <a:t>，</a:t>
            </a:r>
            <a:r>
              <a:rPr lang="en-US" altLang="zh-CN" sz="2800" dirty="0" err="1"/>
              <a:t>tu</a:t>
            </a:r>
            <a:r>
              <a:rPr lang="en-US" altLang="zh-CN" sz="2800" dirty="0"/>
              <a:t>;  </a:t>
            </a:r>
            <a:endParaRPr lang="en-US" altLang="zh-CN" dirty="0"/>
          </a:p>
          <a:p>
            <a:pPr marL="723900" lvl="2" indent="0" eaLnBrk="1" hangingPunct="1">
              <a:buFont typeface="Wingdings" pitchFamily="2" charset="2"/>
              <a:buNone/>
              <a:defRPr/>
            </a:pPr>
            <a:r>
              <a:rPr lang="en-US" altLang="zh-CN" sz="2800" dirty="0" err="1"/>
              <a:t>OLink</a:t>
            </a:r>
            <a:r>
              <a:rPr lang="en-US" altLang="zh-CN" sz="2800" dirty="0"/>
              <a:t> *</a:t>
            </a:r>
            <a:r>
              <a:rPr lang="en-US" altLang="zh-CN" sz="2800" dirty="0" err="1"/>
              <a:t>rhead</a:t>
            </a:r>
            <a:r>
              <a:rPr lang="en-US" altLang="zh-CN" sz="2800" dirty="0"/>
              <a:t> ;  //</a:t>
            </a:r>
            <a:r>
              <a:rPr lang="zh-CN" altLang="en-US" sz="2800" dirty="0"/>
              <a:t>行列链表头指针向量</a:t>
            </a:r>
            <a:endParaRPr lang="en-US" altLang="zh-CN" sz="2800" dirty="0"/>
          </a:p>
          <a:p>
            <a:pPr marL="723900" lvl="2" indent="0" eaLnBrk="1" hangingPunct="1">
              <a:buFont typeface="Wingdings" pitchFamily="2" charset="2"/>
              <a:buNone/>
              <a:defRPr/>
            </a:pPr>
            <a:r>
              <a:rPr lang="en-US" altLang="zh-CN" sz="2800" dirty="0" err="1"/>
              <a:t>OLink</a:t>
            </a:r>
            <a:r>
              <a:rPr lang="en-US" altLang="zh-CN" sz="2800" dirty="0"/>
              <a:t> *</a:t>
            </a:r>
            <a:r>
              <a:rPr lang="en-US" altLang="zh-CN" sz="2800" dirty="0" err="1"/>
              <a:t>chead</a:t>
            </a:r>
            <a:r>
              <a:rPr lang="en-US" altLang="zh-CN" sz="2800" dirty="0"/>
              <a:t> ; </a:t>
            </a:r>
          </a:p>
          <a:p>
            <a:pPr marL="355600" lvl="1" indent="0" eaLnBrk="1" hangingPunct="1">
              <a:buFontTx/>
              <a:buNone/>
              <a:defRPr/>
            </a:pPr>
            <a:r>
              <a:rPr lang="en-US" altLang="zh-CN" dirty="0"/>
              <a:t>} </a:t>
            </a:r>
            <a:r>
              <a:rPr lang="en-US" altLang="zh-CN" dirty="0" err="1"/>
              <a:t>CrossList</a:t>
            </a:r>
            <a:r>
              <a:rPr lang="en-US" altLang="zh-CN" dirty="0"/>
              <a:t> ;</a:t>
            </a:r>
          </a:p>
          <a:p>
            <a:pPr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60DCB3-03D8-43FB-BEA5-4B9E1E549B91}" type="slidenum">
              <a:rPr lang="en-US" altLang="zh-CN" smtClean="0"/>
              <a:pPr>
                <a:defRPr/>
              </a:pPr>
              <a:t>16</a:t>
            </a:fld>
            <a:endParaRPr lang="en-US" altLang="zh-CN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E89E4-64B2-4D1B-8E20-6E5FCC838654}" type="slidenum">
              <a:rPr lang="en-US" altLang="zh-CN" smtClean="0"/>
              <a:pPr>
                <a:defRPr/>
              </a:pPr>
              <a:t>17</a:t>
            </a:fld>
            <a:endParaRPr lang="en-US" altLang="zh-CN"/>
          </a:p>
        </p:txBody>
      </p:sp>
      <p:grpSp>
        <p:nvGrpSpPr>
          <p:cNvPr id="48131" name="Group 3"/>
          <p:cNvGrpSpPr>
            <a:grpSpLocks/>
          </p:cNvGrpSpPr>
          <p:nvPr/>
        </p:nvGrpSpPr>
        <p:grpSpPr bwMode="auto">
          <a:xfrm>
            <a:off x="457200" y="800708"/>
            <a:ext cx="7934327" cy="4968875"/>
            <a:chOff x="727" y="1026"/>
            <a:chExt cx="4998" cy="3130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882" y="3916"/>
              <a:ext cx="2736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dirty="0">
                  <a:latin typeface="Times New Roman" pitchFamily="18" charset="0"/>
                  <a:ea typeface="+mn-ea"/>
                  <a:cs typeface="Times New Roman" pitchFamily="18" charset="0"/>
                </a:rPr>
                <a:t>稀疏矩阵及其十字交叉链表</a:t>
              </a:r>
            </a:p>
          </p:txBody>
        </p:sp>
        <p:grpSp>
          <p:nvGrpSpPr>
            <p:cNvPr id="48133" name="Group 5"/>
            <p:cNvGrpSpPr>
              <a:grpSpLocks/>
            </p:cNvGrpSpPr>
            <p:nvPr/>
          </p:nvGrpSpPr>
          <p:grpSpPr bwMode="auto">
            <a:xfrm>
              <a:off x="727" y="1764"/>
              <a:ext cx="1882" cy="2045"/>
              <a:chOff x="727" y="1945"/>
              <a:chExt cx="1882" cy="2045"/>
            </a:xfrm>
          </p:grpSpPr>
          <p:grpSp>
            <p:nvGrpSpPr>
              <p:cNvPr id="48184" name="Group 6"/>
              <p:cNvGrpSpPr>
                <a:grpSpLocks/>
              </p:cNvGrpSpPr>
              <p:nvPr/>
            </p:nvGrpSpPr>
            <p:grpSpPr bwMode="auto">
              <a:xfrm>
                <a:off x="727" y="1945"/>
                <a:ext cx="1882" cy="1312"/>
                <a:chOff x="2947" y="1226"/>
                <a:chExt cx="1959" cy="1454"/>
              </a:xfrm>
            </p:grpSpPr>
            <p:sp>
              <p:nvSpPr>
                <p:cNvPr id="48186" name="Rectangle 7"/>
                <p:cNvSpPr>
                  <a:spLocks noChangeArrowheads="1"/>
                </p:cNvSpPr>
                <p:nvPr/>
              </p:nvSpPr>
              <p:spPr bwMode="auto">
                <a:xfrm>
                  <a:off x="3473" y="1319"/>
                  <a:ext cx="1406" cy="2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en-US" altLang="zh-CN" sz="2800" dirty="0">
                      <a:latin typeface="Times New Roman" pitchFamily="18" charset="0"/>
                      <a:ea typeface="楷体_GB2312" pitchFamily="49" charset="-122"/>
                      <a:cs typeface="Times New Roman" pitchFamily="18" charset="0"/>
                    </a:rPr>
                    <a:t>0  12  0  0  0</a:t>
                  </a:r>
                </a:p>
              </p:txBody>
            </p:sp>
            <p:sp>
              <p:nvSpPr>
                <p:cNvPr id="48187" name="Rectangle 8"/>
                <p:cNvSpPr>
                  <a:spLocks noChangeArrowheads="1"/>
                </p:cNvSpPr>
                <p:nvPr/>
              </p:nvSpPr>
              <p:spPr bwMode="auto">
                <a:xfrm>
                  <a:off x="3479" y="1672"/>
                  <a:ext cx="1406" cy="2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en-US" altLang="zh-CN" sz="2800" dirty="0">
                      <a:latin typeface="Times New Roman" pitchFamily="18" charset="0"/>
                      <a:ea typeface="楷体_GB2312" pitchFamily="49" charset="-122"/>
                      <a:cs typeface="Times New Roman" pitchFamily="18" charset="0"/>
                    </a:rPr>
                    <a:t>0  0   0  0 -4</a:t>
                  </a:r>
                </a:p>
              </p:txBody>
            </p:sp>
            <p:sp>
              <p:nvSpPr>
                <p:cNvPr id="48188" name="Rectangle 9"/>
                <p:cNvSpPr>
                  <a:spLocks noChangeArrowheads="1"/>
                </p:cNvSpPr>
                <p:nvPr/>
              </p:nvSpPr>
              <p:spPr bwMode="auto">
                <a:xfrm>
                  <a:off x="3489" y="2001"/>
                  <a:ext cx="1406" cy="2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en-US" altLang="zh-CN" sz="2800" dirty="0">
                      <a:latin typeface="Times New Roman" pitchFamily="18" charset="0"/>
                      <a:ea typeface="楷体_GB2312" pitchFamily="49" charset="-122"/>
                      <a:cs typeface="Times New Roman" pitchFamily="18" charset="0"/>
                    </a:rPr>
                    <a:t>0  5   0  0  0</a:t>
                  </a:r>
                </a:p>
              </p:txBody>
            </p:sp>
            <p:sp>
              <p:nvSpPr>
                <p:cNvPr id="48189" name="Rectangle 10"/>
                <p:cNvSpPr>
                  <a:spLocks noChangeArrowheads="1"/>
                </p:cNvSpPr>
                <p:nvPr/>
              </p:nvSpPr>
              <p:spPr bwMode="auto">
                <a:xfrm>
                  <a:off x="3500" y="2338"/>
                  <a:ext cx="1406" cy="2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en-US" altLang="zh-CN" sz="2800" dirty="0">
                      <a:latin typeface="Times New Roman" pitchFamily="18" charset="0"/>
                      <a:ea typeface="楷体_GB2312" pitchFamily="49" charset="-122"/>
                      <a:cs typeface="Times New Roman" pitchFamily="18" charset="0"/>
                    </a:rPr>
                    <a:t>0  0   3  0  0</a:t>
                  </a:r>
                </a:p>
              </p:txBody>
            </p:sp>
            <p:sp>
              <p:nvSpPr>
                <p:cNvPr id="48190" name="AutoShape 11"/>
                <p:cNvSpPr>
                  <a:spLocks/>
                </p:cNvSpPr>
                <p:nvPr/>
              </p:nvSpPr>
              <p:spPr bwMode="auto">
                <a:xfrm>
                  <a:off x="3408" y="1226"/>
                  <a:ext cx="97" cy="1454"/>
                </a:xfrm>
                <a:prstGeom prst="leftBracket">
                  <a:avLst>
                    <a:gd name="adj" fmla="val 133333"/>
                  </a:avLst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latin typeface="Times New Roman" pitchFamily="18" charset="0"/>
                    <a:ea typeface="黑体" pitchFamily="49" charset="-122"/>
                    <a:cs typeface="Times New Roman" pitchFamily="18" charset="0"/>
                  </a:endParaRPr>
                </a:p>
              </p:txBody>
            </p:sp>
            <p:sp>
              <p:nvSpPr>
                <p:cNvPr id="48191" name="AutoShape 12"/>
                <p:cNvSpPr>
                  <a:spLocks/>
                </p:cNvSpPr>
                <p:nvPr/>
              </p:nvSpPr>
              <p:spPr bwMode="auto">
                <a:xfrm>
                  <a:off x="4751" y="1227"/>
                  <a:ext cx="105" cy="1406"/>
                </a:xfrm>
                <a:prstGeom prst="rightBracket">
                  <a:avLst>
                    <a:gd name="adj" fmla="val 133333"/>
                  </a:avLst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latin typeface="Times New Roman" pitchFamily="18" charset="0"/>
                    <a:ea typeface="黑体" pitchFamily="49" charset="-122"/>
                    <a:cs typeface="Times New Roman" pitchFamily="18" charset="0"/>
                  </a:endParaRPr>
                </a:p>
              </p:txBody>
            </p:sp>
            <p:sp>
              <p:nvSpPr>
                <p:cNvPr id="48192" name="Rectangle 13"/>
                <p:cNvSpPr>
                  <a:spLocks noChangeArrowheads="1"/>
                </p:cNvSpPr>
                <p:nvPr/>
              </p:nvSpPr>
              <p:spPr bwMode="auto">
                <a:xfrm>
                  <a:off x="2947" y="1836"/>
                  <a:ext cx="385" cy="24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en-US" altLang="zh-CN" sz="3200" dirty="0">
                      <a:latin typeface="Times New Roman" pitchFamily="18" charset="0"/>
                      <a:ea typeface="黑体" pitchFamily="49" charset="-122"/>
                      <a:cs typeface="Times New Roman" pitchFamily="18" charset="0"/>
                    </a:rPr>
                    <a:t>A=</a:t>
                  </a:r>
                </a:p>
              </p:txBody>
            </p:sp>
          </p:grpSp>
          <p:sp>
            <p:nvSpPr>
              <p:cNvPr id="48185" name="Rectangle 14"/>
              <p:cNvSpPr>
                <a:spLocks noChangeArrowheads="1"/>
              </p:cNvSpPr>
              <p:nvPr/>
            </p:nvSpPr>
            <p:spPr bwMode="auto">
              <a:xfrm>
                <a:off x="1005" y="3798"/>
                <a:ext cx="120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 anchor="ctr"/>
              <a:lstStyle/>
              <a:p>
                <a:pPr algn="ctr" eaLnBrk="0" hangingPunct="0"/>
                <a:r>
                  <a:rPr lang="en-US" altLang="zh-CN" sz="2000">
                    <a:latin typeface="Times New Roman" pitchFamily="18" charset="0"/>
                    <a:ea typeface="黑体" pitchFamily="49" charset="-122"/>
                    <a:cs typeface="Times New Roman" pitchFamily="18" charset="0"/>
                  </a:rPr>
                  <a:t>(a)   </a:t>
                </a:r>
                <a:r>
                  <a:rPr lang="zh-CN" altLang="en-US" sz="2000">
                    <a:latin typeface="Times New Roman" pitchFamily="18" charset="0"/>
                    <a:ea typeface="黑体" pitchFamily="49" charset="-122"/>
                    <a:cs typeface="Times New Roman" pitchFamily="18" charset="0"/>
                  </a:rPr>
                  <a:t>稀疏矩阵</a:t>
                </a:r>
              </a:p>
            </p:txBody>
          </p:sp>
        </p:grpSp>
        <p:grpSp>
          <p:nvGrpSpPr>
            <p:cNvPr id="48134" name="Group 15"/>
            <p:cNvGrpSpPr>
              <a:grpSpLocks/>
            </p:cNvGrpSpPr>
            <p:nvPr/>
          </p:nvGrpSpPr>
          <p:grpSpPr bwMode="auto">
            <a:xfrm>
              <a:off x="3198" y="1026"/>
              <a:ext cx="2527" cy="2812"/>
              <a:chOff x="3198" y="538"/>
              <a:chExt cx="2527" cy="2812"/>
            </a:xfrm>
          </p:grpSpPr>
          <p:sp>
            <p:nvSpPr>
              <p:cNvPr id="9" name="Rectangle 16"/>
              <p:cNvSpPr>
                <a:spLocks noChangeArrowheads="1"/>
              </p:cNvSpPr>
              <p:nvPr/>
            </p:nvSpPr>
            <p:spPr bwMode="auto">
              <a:xfrm>
                <a:off x="3360" y="3158"/>
                <a:ext cx="228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2000" dirty="0">
                    <a:latin typeface="Times New Roman" pitchFamily="18" charset="0"/>
                    <a:ea typeface="+mn-ea"/>
                    <a:cs typeface="Times New Roman" pitchFamily="18" charset="0"/>
                  </a:rPr>
                  <a:t>(b)   </a:t>
                </a:r>
                <a:r>
                  <a:rPr lang="zh-CN" altLang="en-US" sz="2000" dirty="0">
                    <a:latin typeface="Times New Roman" pitchFamily="18" charset="0"/>
                    <a:ea typeface="+mn-ea"/>
                    <a:cs typeface="Times New Roman" pitchFamily="18" charset="0"/>
                  </a:rPr>
                  <a:t>稀疏矩阵的十字交叉链表</a:t>
                </a:r>
              </a:p>
            </p:txBody>
          </p:sp>
          <p:grpSp>
            <p:nvGrpSpPr>
              <p:cNvPr id="48136" name="Group 17"/>
              <p:cNvGrpSpPr>
                <a:grpSpLocks/>
              </p:cNvGrpSpPr>
              <p:nvPr/>
            </p:nvGrpSpPr>
            <p:grpSpPr bwMode="auto">
              <a:xfrm>
                <a:off x="3198" y="538"/>
                <a:ext cx="2527" cy="2484"/>
                <a:chOff x="3233" y="1564"/>
                <a:chExt cx="2527" cy="2484"/>
              </a:xfrm>
            </p:grpSpPr>
            <p:grpSp>
              <p:nvGrpSpPr>
                <p:cNvPr id="48137" name="Group 18"/>
                <p:cNvGrpSpPr>
                  <a:grpSpLocks/>
                </p:cNvGrpSpPr>
                <p:nvPr/>
              </p:nvGrpSpPr>
              <p:grpSpPr bwMode="auto">
                <a:xfrm>
                  <a:off x="3233" y="1564"/>
                  <a:ext cx="2527" cy="2484"/>
                  <a:chOff x="3233" y="1596"/>
                  <a:chExt cx="2527" cy="2484"/>
                </a:xfrm>
              </p:grpSpPr>
              <p:sp>
                <p:nvSpPr>
                  <p:cNvPr id="48143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3732" y="1596"/>
                    <a:ext cx="589" cy="22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altLang="zh-CN" sz="2000">
                        <a:latin typeface="Times New Roman" pitchFamily="18" charset="0"/>
                        <a:ea typeface="黑体" pitchFamily="49" charset="-122"/>
                        <a:cs typeface="Times New Roman" pitchFamily="18" charset="0"/>
                      </a:rPr>
                      <a:t>A.chead</a:t>
                    </a:r>
                  </a:p>
                </p:txBody>
              </p:sp>
              <p:sp>
                <p:nvSpPr>
                  <p:cNvPr id="48144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3233" y="1885"/>
                    <a:ext cx="589" cy="22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altLang="zh-CN" sz="2000">
                        <a:latin typeface="Times New Roman" pitchFamily="18" charset="0"/>
                        <a:ea typeface="黑体" pitchFamily="49" charset="-122"/>
                        <a:cs typeface="Times New Roman" pitchFamily="18" charset="0"/>
                      </a:rPr>
                      <a:t>A.rhead</a:t>
                    </a:r>
                  </a:p>
                </p:txBody>
              </p:sp>
              <p:grpSp>
                <p:nvGrpSpPr>
                  <p:cNvPr id="48145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3540" y="1824"/>
                    <a:ext cx="2220" cy="2256"/>
                    <a:chOff x="3540" y="1824"/>
                    <a:chExt cx="2220" cy="2256"/>
                  </a:xfrm>
                </p:grpSpPr>
                <p:sp>
                  <p:nvSpPr>
                    <p:cNvPr id="48146" name="Rectangl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4" y="1824"/>
                      <a:ext cx="1632" cy="204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r>
                        <a:rPr lang="zh-CN" altLang="en-US"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 ⋀                        ⋀</a:t>
                      </a:r>
                    </a:p>
                  </p:txBody>
                </p:sp>
                <p:sp>
                  <p:nvSpPr>
                    <p:cNvPr id="48147" name="Line 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16" y="1968"/>
                      <a:ext cx="0" cy="20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miter lim="800000"/>
                      <a:headEnd/>
                      <a:tailEnd type="triangle" w="med" len="med"/>
                    </a:ln>
                  </p:spPr>
                  <p:txBody>
                    <a:bodyPr wrap="none"/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48148" name="Group 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032" y="2176"/>
                      <a:ext cx="612" cy="408"/>
                      <a:chOff x="4148" y="2176"/>
                      <a:chExt cx="612" cy="408"/>
                    </a:xfrm>
                  </p:grpSpPr>
                  <p:sp>
                    <p:nvSpPr>
                      <p:cNvPr id="48179" name="Rectangle 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148" y="2176"/>
                        <a:ext cx="612" cy="20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r>
                          <a:rPr lang="en-US" altLang="zh-CN" dirty="0">
                            <a:latin typeface="Times New Roman" pitchFamily="18" charset="0"/>
                            <a:ea typeface="黑体" pitchFamily="49" charset="-122"/>
                            <a:cs typeface="Times New Roman" pitchFamily="18" charset="0"/>
                          </a:rPr>
                          <a:t>1   2  12</a:t>
                        </a:r>
                      </a:p>
                    </p:txBody>
                  </p:sp>
                  <p:sp>
                    <p:nvSpPr>
                      <p:cNvPr id="48180" name="Line 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308" y="2176"/>
                        <a:ext cx="0" cy="20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48181" name="Line 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484" y="2176"/>
                        <a:ext cx="0" cy="20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48182" name="Rectangle 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148" y="2380"/>
                        <a:ext cx="612" cy="20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r>
                          <a:rPr lang="zh-CN" altLang="en-US">
                            <a:latin typeface="Times New Roman" pitchFamily="18" charset="0"/>
                            <a:ea typeface="Arial Unicode MS" pitchFamily="34" charset="-122"/>
                            <a:cs typeface="Times New Roman" pitchFamily="18" charset="0"/>
                          </a:rPr>
                          <a:t>         ⋀</a:t>
                        </a:r>
                      </a:p>
                    </p:txBody>
                  </p:sp>
                  <p:sp>
                    <p:nvSpPr>
                      <p:cNvPr id="48183" name="Line 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484" y="2380"/>
                        <a:ext cx="0" cy="20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48149" name="Group 3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032" y="3088"/>
                      <a:ext cx="612" cy="408"/>
                      <a:chOff x="4148" y="2176"/>
                      <a:chExt cx="612" cy="408"/>
                    </a:xfrm>
                  </p:grpSpPr>
                  <p:sp>
                    <p:nvSpPr>
                      <p:cNvPr id="48174" name="Rectangle 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148" y="2176"/>
                        <a:ext cx="612" cy="20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r>
                          <a:rPr lang="en-US" altLang="zh-CN">
                            <a:latin typeface="Times New Roman" pitchFamily="18" charset="0"/>
                            <a:ea typeface="黑体" pitchFamily="49" charset="-122"/>
                            <a:cs typeface="Times New Roman" pitchFamily="18" charset="0"/>
                          </a:rPr>
                          <a:t>3   2   5</a:t>
                        </a:r>
                      </a:p>
                    </p:txBody>
                  </p:sp>
                  <p:sp>
                    <p:nvSpPr>
                      <p:cNvPr id="48175" name="Line 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308" y="2176"/>
                        <a:ext cx="0" cy="20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48176" name="Line 3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484" y="2176"/>
                        <a:ext cx="0" cy="20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48177" name="Rectangle 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148" y="2380"/>
                        <a:ext cx="612" cy="20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r>
                          <a:rPr lang="zh-CN" altLang="en-US">
                            <a:latin typeface="Times New Roman" pitchFamily="18" charset="0"/>
                            <a:ea typeface="Arial Unicode MS" pitchFamily="34" charset="-122"/>
                            <a:cs typeface="Times New Roman" pitchFamily="18" charset="0"/>
                          </a:rPr>
                          <a:t>  ⋀</a:t>
                        </a:r>
                        <a:r>
                          <a:rPr lang="zh-CN" altLang="en-US">
                            <a:latin typeface="Times New Roman" pitchFamily="18" charset="0"/>
                            <a:ea typeface="黑体" pitchFamily="49" charset="-122"/>
                            <a:cs typeface="Times New Roman" pitchFamily="18" charset="0"/>
                          </a:rPr>
                          <a:t>     </a:t>
                        </a:r>
                        <a:r>
                          <a:rPr lang="zh-CN" altLang="en-US">
                            <a:latin typeface="Times New Roman" pitchFamily="18" charset="0"/>
                            <a:ea typeface="Arial Unicode MS" pitchFamily="34" charset="-122"/>
                            <a:cs typeface="Times New Roman" pitchFamily="18" charset="0"/>
                          </a:rPr>
                          <a:t>⋀</a:t>
                        </a:r>
                        <a:endParaRPr lang="zh-CN" altLang="en-US">
                          <a:latin typeface="Times New Roman" pitchFamily="18" charset="0"/>
                          <a:ea typeface="黑体" pitchFamily="49" charset="-122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48178" name="Line 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484" y="2380"/>
                        <a:ext cx="0" cy="20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48150" name="Group 3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148" y="2616"/>
                      <a:ext cx="612" cy="408"/>
                      <a:chOff x="4148" y="2176"/>
                      <a:chExt cx="612" cy="408"/>
                    </a:xfrm>
                  </p:grpSpPr>
                  <p:sp>
                    <p:nvSpPr>
                      <p:cNvPr id="48169" name="Rectangle 3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148" y="2176"/>
                        <a:ext cx="612" cy="20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r>
                          <a:rPr lang="en-US" altLang="zh-CN">
                            <a:latin typeface="Times New Roman" pitchFamily="18" charset="0"/>
                            <a:ea typeface="黑体" pitchFamily="49" charset="-122"/>
                            <a:cs typeface="Times New Roman" pitchFamily="18" charset="0"/>
                          </a:rPr>
                          <a:t>2  5   -4</a:t>
                        </a:r>
                      </a:p>
                    </p:txBody>
                  </p:sp>
                  <p:sp>
                    <p:nvSpPr>
                      <p:cNvPr id="48170" name="Line 3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308" y="2176"/>
                        <a:ext cx="0" cy="20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48171" name="Line 3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484" y="2176"/>
                        <a:ext cx="0" cy="20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48172" name="Rectangle 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148" y="2380"/>
                        <a:ext cx="612" cy="20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r>
                          <a:rPr lang="zh-CN" altLang="en-US">
                            <a:latin typeface="Times New Roman" pitchFamily="18" charset="0"/>
                            <a:ea typeface="Arial Unicode MS" pitchFamily="34" charset="-122"/>
                            <a:cs typeface="Times New Roman" pitchFamily="18" charset="0"/>
                          </a:rPr>
                          <a:t>  ⋀    </a:t>
                        </a:r>
                        <a:r>
                          <a:rPr lang="zh-CN" altLang="en-US">
                            <a:latin typeface="Times New Roman" pitchFamily="18" charset="0"/>
                            <a:ea typeface="黑体" pitchFamily="49" charset="-122"/>
                            <a:cs typeface="Times New Roman" pitchFamily="18" charset="0"/>
                          </a:rPr>
                          <a:t> </a:t>
                        </a:r>
                        <a:r>
                          <a:rPr lang="zh-CN" altLang="en-US">
                            <a:latin typeface="Times New Roman" pitchFamily="18" charset="0"/>
                            <a:ea typeface="Arial Unicode MS" pitchFamily="34" charset="-122"/>
                            <a:cs typeface="Times New Roman" pitchFamily="18" charset="0"/>
                          </a:rPr>
                          <a:t>⋀</a:t>
                        </a:r>
                        <a:endParaRPr lang="zh-CN" altLang="en-US">
                          <a:latin typeface="Times New Roman" pitchFamily="18" charset="0"/>
                          <a:ea typeface="黑体" pitchFamily="49" charset="-122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48173" name="Line 4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484" y="2380"/>
                        <a:ext cx="0" cy="20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48151" name="Group 4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56" y="3672"/>
                      <a:ext cx="612" cy="408"/>
                      <a:chOff x="4148" y="2176"/>
                      <a:chExt cx="612" cy="408"/>
                    </a:xfrm>
                  </p:grpSpPr>
                  <p:sp>
                    <p:nvSpPr>
                      <p:cNvPr id="48164" name="Rectangle 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148" y="2176"/>
                        <a:ext cx="612" cy="20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r>
                          <a:rPr lang="en-US" altLang="zh-CN">
                            <a:latin typeface="Times New Roman" pitchFamily="18" charset="0"/>
                            <a:ea typeface="黑体" pitchFamily="49" charset="-122"/>
                            <a:cs typeface="Times New Roman" pitchFamily="18" charset="0"/>
                          </a:rPr>
                          <a:t>4   3   3</a:t>
                        </a:r>
                      </a:p>
                    </p:txBody>
                  </p:sp>
                  <p:sp>
                    <p:nvSpPr>
                      <p:cNvPr id="48165" name="Line 4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308" y="2176"/>
                        <a:ext cx="0" cy="20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48166" name="Line 4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484" y="2176"/>
                        <a:ext cx="0" cy="20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48167" name="Rectangle 4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148" y="2380"/>
                        <a:ext cx="612" cy="20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r>
                          <a:rPr lang="zh-CN" altLang="en-US">
                            <a:latin typeface="Times New Roman" pitchFamily="18" charset="0"/>
                            <a:ea typeface="Arial Unicode MS" pitchFamily="34" charset="-122"/>
                            <a:cs typeface="Times New Roman" pitchFamily="18" charset="0"/>
                          </a:rPr>
                          <a:t>  ⋀    </a:t>
                        </a:r>
                        <a:r>
                          <a:rPr lang="zh-CN" altLang="en-US">
                            <a:latin typeface="Times New Roman" pitchFamily="18" charset="0"/>
                            <a:ea typeface="黑体" pitchFamily="49" charset="-122"/>
                            <a:cs typeface="Times New Roman" pitchFamily="18" charset="0"/>
                          </a:rPr>
                          <a:t> </a:t>
                        </a:r>
                        <a:r>
                          <a:rPr lang="zh-CN" altLang="en-US">
                            <a:latin typeface="Times New Roman" pitchFamily="18" charset="0"/>
                            <a:ea typeface="Arial Unicode MS" pitchFamily="34" charset="-122"/>
                            <a:cs typeface="Times New Roman" pitchFamily="18" charset="0"/>
                          </a:rPr>
                          <a:t>⋀</a:t>
                        </a:r>
                        <a:endParaRPr lang="zh-CN" altLang="en-US">
                          <a:latin typeface="Times New Roman" pitchFamily="18" charset="0"/>
                          <a:ea typeface="黑体" pitchFamily="49" charset="-122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48168" name="Line 4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484" y="2380"/>
                        <a:ext cx="0" cy="20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zh-CN" altLang="en-US"/>
                      </a:p>
                    </p:txBody>
                  </p:sp>
                </p:grpSp>
                <p:sp>
                  <p:nvSpPr>
                    <p:cNvPr id="48152" name="Line 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752" y="1968"/>
                      <a:ext cx="0" cy="170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miter lim="800000"/>
                      <a:headEnd/>
                      <a:tailEnd type="triangle" w="med" len="med"/>
                    </a:ln>
                  </p:spPr>
                  <p:txBody>
                    <a:bodyPr wrap="none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48153" name="Line 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424" y="1959"/>
                      <a:ext cx="0" cy="657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miter lim="800000"/>
                      <a:headEnd/>
                      <a:tailEnd type="triangle" w="med" len="med"/>
                    </a:ln>
                  </p:spPr>
                  <p:txBody>
                    <a:bodyPr wrap="none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48154" name="Line 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24" y="2512"/>
                      <a:ext cx="0" cy="567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miter lim="800000"/>
                      <a:headEnd/>
                      <a:tailEnd type="triangle" w="med" len="med"/>
                    </a:ln>
                  </p:spPr>
                  <p:txBody>
                    <a:bodyPr wrap="none"/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48155" name="Group 5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40" y="2112"/>
                      <a:ext cx="204" cy="1950"/>
                      <a:chOff x="3456" y="2112"/>
                      <a:chExt cx="204" cy="1950"/>
                    </a:xfrm>
                  </p:grpSpPr>
                  <p:sp>
                    <p:nvSpPr>
                      <p:cNvPr id="48160" name="Rectangle 5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6" y="2112"/>
                        <a:ext cx="204" cy="19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CN" altLang="en-US">
                          <a:latin typeface="Times New Roman" pitchFamily="18" charset="0"/>
                          <a:ea typeface="黑体" pitchFamily="49" charset="-122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48161" name="Line 5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456" y="2640"/>
                        <a:ext cx="204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48162" name="Line 5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456" y="3168"/>
                        <a:ext cx="204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48163" name="Line 5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456" y="3648"/>
                        <a:ext cx="204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zh-CN" altLang="en-US"/>
                      </a:p>
                    </p:txBody>
                  </p:sp>
                </p:grpSp>
                <p:sp>
                  <p:nvSpPr>
                    <p:cNvPr id="48156" name="Line 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48" y="2448"/>
                      <a:ext cx="385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miter lim="800000"/>
                      <a:headEnd/>
                      <a:tailEnd type="triangle" w="med" len="med"/>
                    </a:ln>
                  </p:spPr>
                  <p:txBody>
                    <a:bodyPr wrap="none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48157" name="Line 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48" y="2880"/>
                      <a:ext cx="1496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miter lim="800000"/>
                      <a:headEnd/>
                      <a:tailEnd type="triangle" w="med" len="med"/>
                    </a:ln>
                  </p:spPr>
                  <p:txBody>
                    <a:bodyPr wrap="none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48158" name="Line 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72" y="3408"/>
                      <a:ext cx="363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miter lim="800000"/>
                      <a:headEnd/>
                      <a:tailEnd type="triangle" w="med" len="med"/>
                    </a:ln>
                  </p:spPr>
                  <p:txBody>
                    <a:bodyPr wrap="none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48159" name="Line 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80" y="3936"/>
                      <a:ext cx="975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miter lim="800000"/>
                      <a:headEnd/>
                      <a:tailEnd type="triangle" w="med" len="med"/>
                    </a:ln>
                  </p:spPr>
                  <p:txBody>
                    <a:bodyPr wrap="none"/>
                    <a:lstStyle/>
                    <a:p>
                      <a:endParaRPr lang="zh-CN" altLang="en-US"/>
                    </a:p>
                  </p:txBody>
                </p:sp>
              </p:grpSp>
            </p:grpSp>
            <p:grpSp>
              <p:nvGrpSpPr>
                <p:cNvPr id="48138" name="Group 60"/>
                <p:cNvGrpSpPr>
                  <a:grpSpLocks/>
                </p:cNvGrpSpPr>
                <p:nvPr/>
              </p:nvGrpSpPr>
              <p:grpSpPr bwMode="auto">
                <a:xfrm>
                  <a:off x="4272" y="1792"/>
                  <a:ext cx="1008" cy="204"/>
                  <a:chOff x="4216" y="1296"/>
                  <a:chExt cx="1008" cy="204"/>
                </a:xfrm>
              </p:grpSpPr>
              <p:sp>
                <p:nvSpPr>
                  <p:cNvPr id="48139" name="Line 61"/>
                  <p:cNvSpPr>
                    <a:spLocks noChangeShapeType="1"/>
                  </p:cNvSpPr>
                  <p:nvPr/>
                </p:nvSpPr>
                <p:spPr bwMode="auto">
                  <a:xfrm>
                    <a:off x="4552" y="1296"/>
                    <a:ext cx="0" cy="20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48140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4888" y="1296"/>
                    <a:ext cx="0" cy="20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48141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5224" y="1296"/>
                    <a:ext cx="0" cy="20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48142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4216" y="1296"/>
                    <a:ext cx="0" cy="20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</p:grpSp>
          </p:grpSp>
        </p:grp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39763" y="331812"/>
            <a:ext cx="7772400" cy="893763"/>
          </a:xfrm>
        </p:spPr>
        <p:txBody>
          <a:bodyPr/>
          <a:lstStyle/>
          <a:p>
            <a:pPr algn="ctr" eaLnBrk="1" hangingPunct="1"/>
            <a:r>
              <a:rPr lang="zh-CN" altLang="en-US" sz="4000" dirty="0">
                <a:latin typeface="华文新魏" pitchFamily="2" charset="-122"/>
                <a:ea typeface="华文新魏" pitchFamily="2" charset="-122"/>
              </a:rPr>
              <a:t>广义表 </a:t>
            </a:r>
            <a:r>
              <a:rPr lang="en-US" altLang="zh-CN" sz="4000" dirty="0">
                <a:latin typeface="华文新魏" pitchFamily="2" charset="-122"/>
                <a:ea typeface="华文新魏" pitchFamily="2" charset="-122"/>
              </a:rPr>
              <a:t>(General Lists 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600075" y="1208112"/>
            <a:ext cx="7791450" cy="5029200"/>
          </a:xfrm>
        </p:spPr>
        <p:txBody>
          <a:bodyPr/>
          <a:lstStyle/>
          <a:p>
            <a:pPr eaLnBrk="1" hangingPunct="1">
              <a:lnSpc>
                <a:spcPct val="105000"/>
              </a:lnSpc>
              <a:buClr>
                <a:schemeClr val="tx1"/>
              </a:buClr>
              <a:buSzPct val="50000"/>
            </a:pPr>
            <a:r>
              <a:rPr lang="zh-CN" altLang="en-US" b="0" dirty="0">
                <a:latin typeface="Times New Roman" pitchFamily="18" charset="0"/>
                <a:ea typeface="仿宋_GB2312" pitchFamily="49" charset="-122"/>
              </a:rPr>
              <a:t>广义表是 </a:t>
            </a:r>
            <a:r>
              <a:rPr lang="en-US" altLang="zh-CN" b="0" i="1" dirty="0">
                <a:latin typeface="Times New Roman" pitchFamily="18" charset="0"/>
                <a:ea typeface="仿宋_GB2312" pitchFamily="49" charset="-122"/>
              </a:rPr>
              <a:t>n</a:t>
            </a:r>
            <a:r>
              <a:rPr lang="en-US" altLang="zh-CN" b="0" dirty="0">
                <a:latin typeface="Times New Roman" pitchFamily="18" charset="0"/>
                <a:ea typeface="仿宋_GB2312" pitchFamily="49" charset="-122"/>
              </a:rPr>
              <a:t> ( </a:t>
            </a:r>
            <a:r>
              <a:rPr lang="en-US" altLang="zh-CN" b="0" dirty="0">
                <a:latin typeface="宋体" charset="-122"/>
              </a:rPr>
              <a:t>≥</a:t>
            </a:r>
            <a:r>
              <a:rPr lang="en-US" altLang="zh-CN" b="0" dirty="0">
                <a:latin typeface="Times New Roman" pitchFamily="18" charset="0"/>
                <a:ea typeface="仿宋_GB2312" pitchFamily="49" charset="-122"/>
                <a:sym typeface="Symbol" pitchFamily="18" charset="2"/>
              </a:rPr>
              <a:t>0 </a:t>
            </a:r>
            <a:r>
              <a:rPr lang="en-US" altLang="zh-CN" b="0" dirty="0">
                <a:latin typeface="Times New Roman" pitchFamily="18" charset="0"/>
                <a:ea typeface="仿宋_GB2312" pitchFamily="49" charset="-122"/>
              </a:rPr>
              <a:t>) </a:t>
            </a:r>
            <a:r>
              <a:rPr lang="zh-CN" altLang="en-US" b="0" dirty="0">
                <a:latin typeface="Times New Roman" pitchFamily="18" charset="0"/>
                <a:ea typeface="仿宋_GB2312" pitchFamily="49" charset="-122"/>
              </a:rPr>
              <a:t>个表元素组成的有限序列，记作</a:t>
            </a:r>
          </a:p>
          <a:p>
            <a:pPr eaLnBrk="1" hangingPunct="1">
              <a:lnSpc>
                <a:spcPct val="105000"/>
              </a:lnSpc>
              <a:buClr>
                <a:schemeClr val="tx1"/>
              </a:buClr>
              <a:buSzPct val="50000"/>
              <a:buFont typeface="Wingdings" pitchFamily="2" charset="2"/>
              <a:buNone/>
            </a:pPr>
            <a:r>
              <a:rPr lang="zh-CN" altLang="en-US" b="0" i="1" dirty="0">
                <a:latin typeface="Times New Roman" pitchFamily="18" charset="0"/>
                <a:ea typeface="仿宋_GB2312" pitchFamily="49" charset="-122"/>
              </a:rPr>
              <a:t>             </a:t>
            </a:r>
            <a:r>
              <a:rPr lang="en-US" altLang="zh-CN" b="0" i="1" dirty="0">
                <a:latin typeface="Times New Roman" pitchFamily="18" charset="0"/>
                <a:ea typeface="仿宋_GB2312" pitchFamily="49" charset="-122"/>
              </a:rPr>
              <a:t>LS</a:t>
            </a:r>
            <a:r>
              <a:rPr lang="en-US" altLang="zh-CN" b="0" dirty="0">
                <a:latin typeface="Times New Roman" pitchFamily="18" charset="0"/>
                <a:ea typeface="仿宋_GB2312" pitchFamily="49" charset="-122"/>
              </a:rPr>
              <a:t> (</a:t>
            </a:r>
            <a:r>
              <a:rPr lang="en-US" altLang="zh-CN" b="0" i="1" dirty="0">
                <a:latin typeface="Times New Roman" pitchFamily="18" charset="0"/>
                <a:ea typeface="仿宋_GB2312" pitchFamily="49" charset="-122"/>
              </a:rPr>
              <a:t>a</a:t>
            </a:r>
            <a:r>
              <a:rPr lang="en-US" altLang="zh-CN" b="0" baseline="-25000" dirty="0">
                <a:latin typeface="Times New Roman" pitchFamily="18" charset="0"/>
                <a:ea typeface="仿宋_GB2312" pitchFamily="49" charset="-122"/>
              </a:rPr>
              <a:t>1</a:t>
            </a:r>
            <a:r>
              <a:rPr lang="en-US" altLang="zh-CN" b="0" dirty="0">
                <a:latin typeface="Times New Roman" pitchFamily="18" charset="0"/>
                <a:ea typeface="仿宋_GB2312" pitchFamily="49" charset="-122"/>
              </a:rPr>
              <a:t>, </a:t>
            </a:r>
            <a:r>
              <a:rPr lang="en-US" altLang="zh-CN" b="0" i="1" dirty="0">
                <a:latin typeface="Times New Roman" pitchFamily="18" charset="0"/>
                <a:ea typeface="仿宋_GB2312" pitchFamily="49" charset="-122"/>
              </a:rPr>
              <a:t>a</a:t>
            </a:r>
            <a:r>
              <a:rPr lang="en-US" altLang="zh-CN" b="0" baseline="-25000" dirty="0">
                <a:latin typeface="Times New Roman" pitchFamily="18" charset="0"/>
                <a:ea typeface="仿宋_GB2312" pitchFamily="49" charset="-122"/>
              </a:rPr>
              <a:t>2</a:t>
            </a:r>
            <a:r>
              <a:rPr lang="en-US" altLang="zh-CN" b="0" dirty="0">
                <a:latin typeface="Times New Roman" pitchFamily="18" charset="0"/>
                <a:ea typeface="仿宋_GB2312" pitchFamily="49" charset="-122"/>
              </a:rPr>
              <a:t>, </a:t>
            </a:r>
            <a:r>
              <a:rPr lang="en-US" altLang="zh-CN" b="0" i="1" dirty="0">
                <a:latin typeface="Times New Roman" pitchFamily="18" charset="0"/>
                <a:ea typeface="仿宋_GB2312" pitchFamily="49" charset="-122"/>
              </a:rPr>
              <a:t>a</a:t>
            </a:r>
            <a:r>
              <a:rPr lang="en-US" altLang="zh-CN" b="0" baseline="-25000" dirty="0">
                <a:latin typeface="Times New Roman" pitchFamily="18" charset="0"/>
                <a:ea typeface="仿宋_GB2312" pitchFamily="49" charset="-122"/>
              </a:rPr>
              <a:t>3</a:t>
            </a:r>
            <a:r>
              <a:rPr lang="en-US" altLang="zh-CN" b="0" dirty="0">
                <a:latin typeface="Times New Roman" pitchFamily="18" charset="0"/>
                <a:ea typeface="仿宋_GB2312" pitchFamily="49" charset="-122"/>
              </a:rPr>
              <a:t>, …, </a:t>
            </a:r>
            <a:r>
              <a:rPr lang="en-US" altLang="zh-CN" b="0" i="1" dirty="0">
                <a:latin typeface="Times New Roman" pitchFamily="18" charset="0"/>
                <a:ea typeface="仿宋_GB2312" pitchFamily="49" charset="-122"/>
              </a:rPr>
              <a:t>a</a:t>
            </a:r>
            <a:r>
              <a:rPr lang="en-US" altLang="zh-CN" b="0" i="1" baseline="-25000" dirty="0">
                <a:latin typeface="Times New Roman" pitchFamily="18" charset="0"/>
                <a:ea typeface="仿宋_GB2312" pitchFamily="49" charset="-122"/>
              </a:rPr>
              <a:t>n</a:t>
            </a:r>
            <a:r>
              <a:rPr lang="en-US" altLang="zh-CN" b="0" dirty="0">
                <a:latin typeface="Times New Roman" pitchFamily="18" charset="0"/>
                <a:ea typeface="仿宋_GB2312" pitchFamily="49" charset="-122"/>
              </a:rPr>
              <a:t>)</a:t>
            </a:r>
          </a:p>
          <a:p>
            <a:pPr eaLnBrk="1" hangingPunct="1">
              <a:lnSpc>
                <a:spcPct val="105000"/>
              </a:lnSpc>
              <a:buClr>
                <a:schemeClr val="tx1"/>
              </a:buClr>
              <a:buSzPct val="50000"/>
            </a:pPr>
            <a:r>
              <a:rPr lang="en-US" altLang="zh-CN" b="0" i="1" dirty="0">
                <a:latin typeface="Times New Roman" pitchFamily="18" charset="0"/>
                <a:ea typeface="仿宋_GB2312" pitchFamily="49" charset="-122"/>
              </a:rPr>
              <a:t>LS </a:t>
            </a:r>
            <a:r>
              <a:rPr lang="zh-CN" altLang="zh-CN" b="0" dirty="0">
                <a:latin typeface="Times New Roman" pitchFamily="18" charset="0"/>
                <a:ea typeface="仿宋_GB2312" pitchFamily="49" charset="-122"/>
              </a:rPr>
              <a:t>是表名，</a:t>
            </a:r>
            <a:r>
              <a:rPr lang="en-US" altLang="zh-CN" b="0" i="1" dirty="0">
                <a:latin typeface="Times New Roman" pitchFamily="18" charset="0"/>
                <a:ea typeface="仿宋_GB2312" pitchFamily="49" charset="-122"/>
              </a:rPr>
              <a:t>a</a:t>
            </a:r>
            <a:r>
              <a:rPr lang="en-US" altLang="zh-CN" b="0" i="1" baseline="-25000" dirty="0">
                <a:latin typeface="Times New Roman" pitchFamily="18" charset="0"/>
                <a:ea typeface="仿宋_GB2312" pitchFamily="49" charset="-122"/>
              </a:rPr>
              <a:t>i </a:t>
            </a:r>
            <a:r>
              <a:rPr lang="zh-CN" altLang="zh-CN" b="0" dirty="0">
                <a:latin typeface="Times New Roman" pitchFamily="18" charset="0"/>
                <a:ea typeface="仿宋_GB2312" pitchFamily="49" charset="-122"/>
              </a:rPr>
              <a:t>是表元素，可以是表（</a:t>
            </a:r>
            <a:r>
              <a:rPr lang="zh-CN" altLang="en-US" b="0" dirty="0">
                <a:latin typeface="Times New Roman" pitchFamily="18" charset="0"/>
                <a:ea typeface="仿宋_GB2312" pitchFamily="49" charset="-122"/>
              </a:rPr>
              <a:t>称为子表），可以是数据元素（称为原子）。</a:t>
            </a:r>
          </a:p>
          <a:p>
            <a:pPr eaLnBrk="1" hangingPunct="1">
              <a:lnSpc>
                <a:spcPct val="105000"/>
              </a:lnSpc>
              <a:buClr>
                <a:schemeClr val="tx1"/>
              </a:buClr>
              <a:buSzPct val="50000"/>
            </a:pPr>
            <a:r>
              <a:rPr lang="en-US" altLang="zh-CN" b="0" i="1" dirty="0">
                <a:latin typeface="Times New Roman" pitchFamily="18" charset="0"/>
                <a:ea typeface="仿宋_GB2312" pitchFamily="49" charset="-122"/>
              </a:rPr>
              <a:t>n</a:t>
            </a:r>
            <a:r>
              <a:rPr lang="zh-CN" altLang="zh-CN" b="0" dirty="0">
                <a:latin typeface="Times New Roman" pitchFamily="18" charset="0"/>
                <a:ea typeface="仿宋_GB2312" pitchFamily="49" charset="-122"/>
              </a:rPr>
              <a:t>为表的长度。</a:t>
            </a:r>
            <a:r>
              <a:rPr lang="en-US" altLang="zh-CN" b="0" i="1" dirty="0">
                <a:latin typeface="Times New Roman" pitchFamily="18" charset="0"/>
                <a:ea typeface="仿宋_GB2312" pitchFamily="49" charset="-122"/>
              </a:rPr>
              <a:t>n</a:t>
            </a:r>
            <a:r>
              <a:rPr lang="en-US" altLang="zh-CN" b="0" dirty="0">
                <a:latin typeface="Times New Roman" pitchFamily="18" charset="0"/>
                <a:ea typeface="仿宋_GB2312" pitchFamily="49" charset="-122"/>
              </a:rPr>
              <a:t> = 0 </a:t>
            </a:r>
            <a:r>
              <a:rPr lang="zh-CN" altLang="zh-CN" b="0" dirty="0">
                <a:latin typeface="Times New Roman" pitchFamily="18" charset="0"/>
                <a:ea typeface="仿宋_GB2312" pitchFamily="49" charset="-122"/>
              </a:rPr>
              <a:t>的广义表为空表。</a:t>
            </a:r>
            <a:endParaRPr lang="zh-CN" altLang="en-US" b="0" dirty="0">
              <a:latin typeface="Times New Roman" pitchFamily="18" charset="0"/>
              <a:ea typeface="仿宋_GB2312" pitchFamily="49" charset="-122"/>
            </a:endParaRPr>
          </a:p>
          <a:p>
            <a:pPr eaLnBrk="1" hangingPunct="1">
              <a:lnSpc>
                <a:spcPct val="105000"/>
              </a:lnSpc>
              <a:buClr>
                <a:schemeClr val="tx1"/>
              </a:buClr>
              <a:buSzPct val="50000"/>
            </a:pPr>
            <a:r>
              <a:rPr lang="en-US" altLang="zh-CN" b="0" i="1" dirty="0">
                <a:latin typeface="Times New Roman" pitchFamily="18" charset="0"/>
                <a:ea typeface="仿宋_GB2312" pitchFamily="49" charset="-122"/>
              </a:rPr>
              <a:t>n</a:t>
            </a:r>
            <a:r>
              <a:rPr lang="en-US" altLang="zh-CN" b="0" dirty="0">
                <a:latin typeface="Times New Roman" pitchFamily="18" charset="0"/>
                <a:ea typeface="仿宋_GB2312" pitchFamily="49" charset="-122"/>
              </a:rPr>
              <a:t> &gt; 0</a:t>
            </a:r>
            <a:r>
              <a:rPr lang="zh-CN" altLang="zh-CN" b="0" dirty="0">
                <a:latin typeface="Times New Roman" pitchFamily="18" charset="0"/>
                <a:ea typeface="仿宋_GB2312" pitchFamily="49" charset="-122"/>
              </a:rPr>
              <a:t>时，</a:t>
            </a:r>
            <a:r>
              <a:rPr lang="zh-CN" altLang="en-US" b="0" dirty="0">
                <a:latin typeface="Times New Roman" pitchFamily="18" charset="0"/>
                <a:ea typeface="仿宋_GB2312" pitchFamily="49" charset="-122"/>
              </a:rPr>
              <a:t>表的第一个表元素称为广义表 的表头（</a:t>
            </a:r>
            <a:r>
              <a:rPr lang="en-US" altLang="zh-CN" b="0" dirty="0">
                <a:latin typeface="Times New Roman" pitchFamily="18" charset="0"/>
                <a:ea typeface="仿宋_GB2312" pitchFamily="49" charset="-122"/>
              </a:rPr>
              <a:t>head</a:t>
            </a:r>
            <a:r>
              <a:rPr lang="zh-CN" altLang="en-US" b="0" dirty="0">
                <a:latin typeface="Times New Roman" pitchFamily="18" charset="0"/>
                <a:ea typeface="仿宋_GB2312" pitchFamily="49" charset="-122"/>
              </a:rPr>
              <a:t>），除此之外，其它表元素组成的表称为广义表的表尾（</a:t>
            </a:r>
            <a:r>
              <a:rPr lang="en-US" altLang="zh-CN" b="0" dirty="0">
                <a:latin typeface="Times New Roman" pitchFamily="18" charset="0"/>
                <a:ea typeface="仿宋_GB2312" pitchFamily="49" charset="-122"/>
              </a:rPr>
              <a:t>tail</a:t>
            </a:r>
            <a:r>
              <a:rPr lang="zh-CN" altLang="en-US" b="0" dirty="0">
                <a:latin typeface="Times New Roman" pitchFamily="18" charset="0"/>
                <a:ea typeface="仿宋_GB2312" pitchFamily="49" charset="-122"/>
              </a:rPr>
              <a:t>）。</a:t>
            </a:r>
            <a:endParaRPr lang="en-US" altLang="zh-CN" b="0" dirty="0">
              <a:latin typeface="Times New Roman" pitchFamily="18" charset="0"/>
              <a:ea typeface="仿宋_GB2312" pitchFamily="49" charset="-122"/>
            </a:endParaRPr>
          </a:p>
          <a:p>
            <a:pPr eaLnBrk="1" hangingPunct="1">
              <a:lnSpc>
                <a:spcPct val="105000"/>
              </a:lnSpc>
              <a:buClr>
                <a:schemeClr val="tx1"/>
              </a:buClr>
              <a:buSzPct val="50000"/>
            </a:pPr>
            <a:r>
              <a:rPr lang="zh-CN" altLang="en-US" b="0" dirty="0">
                <a:latin typeface="Times New Roman" pitchFamily="18" charset="0"/>
                <a:ea typeface="仿宋_GB2312" pitchFamily="49" charset="-122"/>
              </a:rPr>
              <a:t>广义表中括号的最大层数称为表深 </a:t>
            </a:r>
            <a:r>
              <a:rPr lang="en-US" altLang="zh-CN" b="0" dirty="0">
                <a:latin typeface="Times New Roman" pitchFamily="18" charset="0"/>
                <a:ea typeface="仿宋_GB2312" pitchFamily="49" charset="-122"/>
              </a:rPr>
              <a:t>(</a:t>
            </a:r>
            <a:r>
              <a:rPr lang="zh-CN" altLang="en-US" b="0" dirty="0">
                <a:latin typeface="Times New Roman" pitchFamily="18" charset="0"/>
                <a:ea typeface="仿宋_GB2312" pitchFamily="49" charset="-122"/>
              </a:rPr>
              <a:t>度</a:t>
            </a:r>
            <a:r>
              <a:rPr lang="en-US" altLang="zh-CN" b="0" dirty="0">
                <a:latin typeface="Times New Roman" pitchFamily="18" charset="0"/>
                <a:ea typeface="仿宋_GB2312" pitchFamily="49" charset="-122"/>
              </a:rPr>
              <a:t>)</a:t>
            </a:r>
            <a:r>
              <a:rPr lang="zh-CN" altLang="en-US" b="0" dirty="0">
                <a:latin typeface="Times New Roman" pitchFamily="18" charset="0"/>
                <a:ea typeface="仿宋_GB2312" pitchFamily="49" charset="-122"/>
              </a:rPr>
              <a:t>。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82ADE2-CAAD-4527-B73A-A982F42C294E}" type="slidenum">
              <a:rPr lang="en-US" altLang="zh-CN"/>
              <a:pPr>
                <a:defRPr/>
              </a:pPr>
              <a:t>18</a:t>
            </a:fld>
            <a:endParaRPr lang="en-US" altLang="zh-CN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0747"/>
            <a:ext cx="8229600" cy="854075"/>
          </a:xfrm>
        </p:spPr>
        <p:txBody>
          <a:bodyPr/>
          <a:lstStyle/>
          <a:p>
            <a:pPr algn="ctr" eaLnBrk="1" hangingPunct="1"/>
            <a:r>
              <a:rPr lang="zh-CN" altLang="en-US" sz="4000" dirty="0">
                <a:ea typeface="华文新魏" pitchFamily="2" charset="-122"/>
              </a:rPr>
              <a:t>广义表的特性</a:t>
            </a:r>
            <a:endParaRPr lang="zh-CN" altLang="en-US" dirty="0">
              <a:ea typeface="华文新魏" pitchFamily="2" charset="-122"/>
            </a:endParaRPr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470AE4-CC75-4A75-B510-6FE37D20F213}" type="slidenum">
              <a:rPr lang="en-US" altLang="zh-CN"/>
              <a:pPr>
                <a:defRPr/>
              </a:pPr>
              <a:t>19</a:t>
            </a:fld>
            <a:endParaRPr lang="en-US" altLang="zh-CN"/>
          </a:p>
        </p:txBody>
      </p:sp>
      <p:sp>
        <p:nvSpPr>
          <p:cNvPr id="50180" name="Text Box 6"/>
          <p:cNvSpPr txBox="1">
            <a:spLocks noChangeArrowheads="1"/>
          </p:cNvSpPr>
          <p:nvPr/>
        </p:nvSpPr>
        <p:spPr bwMode="auto">
          <a:xfrm>
            <a:off x="879475" y="1652947"/>
            <a:ext cx="77470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kumimoji="1" lang="en-US" altLang="zh-CN" sz="3000">
                <a:latin typeface="Times New Roman" pitchFamily="18" charset="0"/>
              </a:rPr>
              <a:t>A( )                              A</a:t>
            </a:r>
            <a:r>
              <a:rPr kumimoji="1" lang="zh-CN" altLang="en-US" sz="3000">
                <a:latin typeface="Times New Roman" pitchFamily="18" charset="0"/>
                <a:ea typeface="仿宋_GB2312" pitchFamily="49" charset="-122"/>
              </a:rPr>
              <a:t>长度为</a:t>
            </a:r>
            <a:r>
              <a:rPr kumimoji="1" lang="en-US" altLang="zh-CN" sz="3000">
                <a:latin typeface="Times New Roman" pitchFamily="18" charset="0"/>
                <a:ea typeface="仿宋_GB2312" pitchFamily="49" charset="-122"/>
              </a:rPr>
              <a:t>0</a:t>
            </a:r>
            <a:r>
              <a:rPr kumimoji="1" lang="zh-CN" altLang="en-US" sz="3000">
                <a:latin typeface="Times New Roman" pitchFamily="18" charset="0"/>
                <a:ea typeface="仿宋_GB2312" pitchFamily="49" charset="-122"/>
              </a:rPr>
              <a:t>，深度为</a:t>
            </a:r>
            <a:r>
              <a:rPr kumimoji="1" lang="en-US" altLang="zh-CN" sz="3000">
                <a:latin typeface="Times New Roman" pitchFamily="18" charset="0"/>
                <a:ea typeface="仿宋_GB2312" pitchFamily="49" charset="-122"/>
              </a:rPr>
              <a:t>1</a:t>
            </a:r>
          </a:p>
          <a:p>
            <a:pPr>
              <a:spcBef>
                <a:spcPct val="20000"/>
              </a:spcBef>
            </a:pPr>
            <a:r>
              <a:rPr kumimoji="1" lang="en-US" altLang="zh-CN" sz="3000">
                <a:latin typeface="Times New Roman" pitchFamily="18" charset="0"/>
              </a:rPr>
              <a:t>B( 6, 2 )                       B</a:t>
            </a:r>
            <a:r>
              <a:rPr kumimoji="1" lang="zh-CN" altLang="en-US" sz="3000">
                <a:latin typeface="Times New Roman" pitchFamily="18" charset="0"/>
                <a:ea typeface="仿宋_GB2312" pitchFamily="49" charset="-122"/>
              </a:rPr>
              <a:t>长度为</a:t>
            </a:r>
            <a:r>
              <a:rPr kumimoji="1" lang="en-US" altLang="zh-CN" sz="3000">
                <a:latin typeface="Times New Roman" pitchFamily="18" charset="0"/>
                <a:ea typeface="仿宋_GB2312" pitchFamily="49" charset="-122"/>
              </a:rPr>
              <a:t>2</a:t>
            </a:r>
            <a:r>
              <a:rPr kumimoji="1" lang="zh-CN" altLang="en-US" sz="3000">
                <a:latin typeface="Times New Roman" pitchFamily="18" charset="0"/>
                <a:ea typeface="仿宋_GB2312" pitchFamily="49" charset="-122"/>
              </a:rPr>
              <a:t>，深度为</a:t>
            </a:r>
            <a:r>
              <a:rPr kumimoji="1" lang="en-US" altLang="zh-CN" sz="3000">
                <a:latin typeface="Times New Roman" pitchFamily="18" charset="0"/>
                <a:ea typeface="仿宋_GB2312" pitchFamily="49" charset="-122"/>
              </a:rPr>
              <a:t>1</a:t>
            </a:r>
          </a:p>
          <a:p>
            <a:pPr>
              <a:spcBef>
                <a:spcPct val="20000"/>
              </a:spcBef>
            </a:pPr>
            <a:r>
              <a:rPr kumimoji="1" lang="en-US" altLang="zh-CN" sz="3000">
                <a:latin typeface="Times New Roman" pitchFamily="18" charset="0"/>
              </a:rPr>
              <a:t>C( ‘</a:t>
            </a:r>
            <a:r>
              <a:rPr kumimoji="1" lang="en-US" altLang="zh-CN" sz="3000" i="1">
                <a:latin typeface="Times New Roman" pitchFamily="18" charset="0"/>
              </a:rPr>
              <a:t>a</a:t>
            </a:r>
            <a:r>
              <a:rPr kumimoji="1" lang="en-US" altLang="zh-CN" sz="3000">
                <a:latin typeface="Times New Roman" pitchFamily="18" charset="0"/>
              </a:rPr>
              <a:t>’, ( 5,  3,  ‘</a:t>
            </a:r>
            <a:r>
              <a:rPr kumimoji="1" lang="en-US" altLang="zh-CN" sz="3000" i="1">
                <a:latin typeface="Times New Roman" pitchFamily="18" charset="0"/>
              </a:rPr>
              <a:t>x</a:t>
            </a:r>
            <a:r>
              <a:rPr kumimoji="1" lang="en-US" altLang="zh-CN" sz="3000">
                <a:latin typeface="Times New Roman" pitchFamily="18" charset="0"/>
              </a:rPr>
              <a:t>’ ) )   C</a:t>
            </a:r>
            <a:r>
              <a:rPr kumimoji="1" lang="zh-CN" altLang="en-US" sz="3000">
                <a:latin typeface="Times New Roman" pitchFamily="18" charset="0"/>
                <a:ea typeface="仿宋_GB2312" pitchFamily="49" charset="-122"/>
              </a:rPr>
              <a:t>长度为</a:t>
            </a:r>
            <a:r>
              <a:rPr kumimoji="1" lang="en-US" altLang="zh-CN" sz="3000">
                <a:latin typeface="Times New Roman" pitchFamily="18" charset="0"/>
                <a:ea typeface="仿宋_GB2312" pitchFamily="49" charset="-122"/>
              </a:rPr>
              <a:t>2</a:t>
            </a:r>
            <a:r>
              <a:rPr kumimoji="1" lang="zh-CN" altLang="en-US" sz="3000">
                <a:latin typeface="Times New Roman" pitchFamily="18" charset="0"/>
                <a:ea typeface="仿宋_GB2312" pitchFamily="49" charset="-122"/>
              </a:rPr>
              <a:t>，深度为</a:t>
            </a:r>
            <a:r>
              <a:rPr kumimoji="1" lang="en-US" altLang="zh-CN" sz="3000">
                <a:latin typeface="Times New Roman" pitchFamily="18" charset="0"/>
                <a:ea typeface="仿宋_GB2312" pitchFamily="49" charset="-122"/>
              </a:rPr>
              <a:t>2</a:t>
            </a:r>
          </a:p>
          <a:p>
            <a:pPr>
              <a:spcBef>
                <a:spcPct val="20000"/>
              </a:spcBef>
            </a:pPr>
            <a:r>
              <a:rPr kumimoji="1" lang="en-US" altLang="zh-CN" sz="3000">
                <a:latin typeface="Times New Roman" pitchFamily="18" charset="0"/>
              </a:rPr>
              <a:t>D( B,  C, </a:t>
            </a:r>
            <a:r>
              <a:rPr kumimoji="1" lang="zh-CN" altLang="en-US" sz="3000">
                <a:latin typeface="Times New Roman" pitchFamily="18" charset="0"/>
              </a:rPr>
              <a:t> </a:t>
            </a:r>
            <a:r>
              <a:rPr kumimoji="1" lang="en-US" altLang="zh-CN" sz="3000">
                <a:latin typeface="Times New Roman" pitchFamily="18" charset="0"/>
              </a:rPr>
              <a:t>A ) </a:t>
            </a:r>
            <a:r>
              <a:rPr kumimoji="1" lang="zh-CN" altLang="en-US" sz="3000">
                <a:latin typeface="Times New Roman" pitchFamily="18" charset="0"/>
              </a:rPr>
              <a:t>              </a:t>
            </a:r>
            <a:r>
              <a:rPr kumimoji="1" lang="en-US" altLang="zh-CN" sz="3000">
                <a:latin typeface="Times New Roman" pitchFamily="18" charset="0"/>
              </a:rPr>
              <a:t>D</a:t>
            </a:r>
            <a:r>
              <a:rPr kumimoji="1" lang="zh-CN" altLang="en-US" sz="3000">
                <a:latin typeface="Times New Roman" pitchFamily="18" charset="0"/>
                <a:ea typeface="仿宋_GB2312" pitchFamily="49" charset="-122"/>
              </a:rPr>
              <a:t>长度为</a:t>
            </a:r>
            <a:r>
              <a:rPr kumimoji="1" lang="en-US" altLang="zh-CN" sz="3000">
                <a:latin typeface="Times New Roman" pitchFamily="18" charset="0"/>
                <a:ea typeface="仿宋_GB2312" pitchFamily="49" charset="-122"/>
              </a:rPr>
              <a:t>3</a:t>
            </a:r>
            <a:r>
              <a:rPr kumimoji="1" lang="zh-CN" altLang="en-US" sz="3000">
                <a:latin typeface="Times New Roman" pitchFamily="18" charset="0"/>
                <a:ea typeface="仿宋_GB2312" pitchFamily="49" charset="-122"/>
              </a:rPr>
              <a:t>，深度为</a:t>
            </a:r>
            <a:r>
              <a:rPr kumimoji="1" lang="en-US" altLang="zh-CN" sz="3000">
                <a:latin typeface="Times New Roman" pitchFamily="18" charset="0"/>
                <a:ea typeface="仿宋_GB2312" pitchFamily="49" charset="-122"/>
              </a:rPr>
              <a:t>3</a:t>
            </a:r>
          </a:p>
          <a:p>
            <a:pPr>
              <a:spcBef>
                <a:spcPct val="20000"/>
              </a:spcBef>
            </a:pPr>
            <a:r>
              <a:rPr kumimoji="1" lang="en-US" altLang="zh-CN" sz="3000">
                <a:latin typeface="Times New Roman" pitchFamily="18" charset="0"/>
              </a:rPr>
              <a:t>E( B, D )                      E</a:t>
            </a:r>
            <a:r>
              <a:rPr kumimoji="1" lang="zh-CN" altLang="en-US" sz="3000">
                <a:latin typeface="Times New Roman" pitchFamily="18" charset="0"/>
                <a:ea typeface="仿宋_GB2312" pitchFamily="49" charset="-122"/>
              </a:rPr>
              <a:t>长度为</a:t>
            </a:r>
            <a:r>
              <a:rPr kumimoji="1" lang="en-US" altLang="zh-CN" sz="3000">
                <a:latin typeface="Times New Roman" pitchFamily="18" charset="0"/>
                <a:ea typeface="仿宋_GB2312" pitchFamily="49" charset="-122"/>
              </a:rPr>
              <a:t>2</a:t>
            </a:r>
            <a:r>
              <a:rPr kumimoji="1" lang="zh-CN" altLang="en-US" sz="3000">
                <a:latin typeface="Times New Roman" pitchFamily="18" charset="0"/>
                <a:ea typeface="仿宋_GB2312" pitchFamily="49" charset="-122"/>
              </a:rPr>
              <a:t>，深度为</a:t>
            </a:r>
            <a:r>
              <a:rPr kumimoji="1" lang="en-US" altLang="zh-CN" sz="3000">
                <a:latin typeface="Times New Roman" pitchFamily="18" charset="0"/>
                <a:ea typeface="仿宋_GB2312" pitchFamily="49" charset="-122"/>
              </a:rPr>
              <a:t>4</a:t>
            </a:r>
            <a:endParaRPr kumimoji="1" lang="zh-CN" altLang="en-US" sz="3000">
              <a:latin typeface="Times New Roman" pitchFamily="18" charset="0"/>
              <a:ea typeface="仿宋_GB2312" pitchFamily="49" charset="-122"/>
            </a:endParaRPr>
          </a:p>
          <a:p>
            <a:pPr>
              <a:spcBef>
                <a:spcPct val="20000"/>
              </a:spcBef>
            </a:pPr>
            <a:r>
              <a:rPr kumimoji="1" lang="en-US" altLang="zh-CN" sz="3000">
                <a:latin typeface="Times New Roman" pitchFamily="18" charset="0"/>
              </a:rPr>
              <a:t>F( 4, F )                       F</a:t>
            </a:r>
            <a:r>
              <a:rPr kumimoji="1" lang="zh-CN" altLang="en-US" sz="3000">
                <a:latin typeface="Times New Roman" pitchFamily="18" charset="0"/>
                <a:ea typeface="仿宋_GB2312" pitchFamily="49" charset="-122"/>
              </a:rPr>
              <a:t>长度为</a:t>
            </a:r>
            <a:r>
              <a:rPr kumimoji="1" lang="en-US" altLang="zh-CN" sz="3000">
                <a:latin typeface="Times New Roman" pitchFamily="18" charset="0"/>
                <a:ea typeface="仿宋_GB2312" pitchFamily="49" charset="-122"/>
              </a:rPr>
              <a:t>2</a:t>
            </a:r>
            <a:r>
              <a:rPr kumimoji="1" lang="zh-CN" altLang="en-US" sz="3000">
                <a:latin typeface="Times New Roman" pitchFamily="18" charset="0"/>
                <a:ea typeface="仿宋_GB2312" pitchFamily="49" charset="-122"/>
              </a:rPr>
              <a:t>，深度为无限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>
            <a:extLst>
              <a:ext uri="{FF2B5EF4-FFF2-40B4-BE49-F238E27FC236}">
                <a16:creationId xmlns:a16="http://schemas.microsoft.com/office/drawing/2014/main" id="{7599E7E7-2E73-441D-A52F-256A6C8ABB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本章主要内容</a:t>
            </a:r>
          </a:p>
        </p:txBody>
      </p:sp>
      <p:sp>
        <p:nvSpPr>
          <p:cNvPr id="6147" name="内容占位符 2">
            <a:extLst>
              <a:ext uri="{FF2B5EF4-FFF2-40B4-BE49-F238E27FC236}">
                <a16:creationId xmlns:a16="http://schemas.microsoft.com/office/drawing/2014/main" id="{4FDDEA28-E6F8-498E-9315-13785C8EC7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多维数组的概念与存储</a:t>
            </a:r>
            <a:endParaRPr lang="en-US" altLang="zh-CN"/>
          </a:p>
          <a:p>
            <a:r>
              <a:rPr lang="zh-CN" altLang="en-US"/>
              <a:t>特殊矩阵</a:t>
            </a:r>
            <a:endParaRPr lang="en-US" altLang="zh-CN"/>
          </a:p>
          <a:p>
            <a:r>
              <a:rPr lang="zh-CN" altLang="en-US"/>
              <a:t>稀疏矩阵</a:t>
            </a:r>
            <a:endParaRPr lang="en-US" altLang="zh-CN"/>
          </a:p>
          <a:p>
            <a:r>
              <a:rPr lang="zh-CN" altLang="en-US"/>
              <a:t>字符串</a:t>
            </a:r>
            <a:endParaRPr lang="en-US" altLang="zh-CN"/>
          </a:p>
        </p:txBody>
      </p:sp>
      <p:sp>
        <p:nvSpPr>
          <p:cNvPr id="6148" name="灯片编号占位符 3">
            <a:extLst>
              <a:ext uri="{FF2B5EF4-FFF2-40B4-BE49-F238E27FC236}">
                <a16:creationId xmlns:a16="http://schemas.microsoft.com/office/drawing/2014/main" id="{0FA06DAE-D57C-4C18-876C-F679A955C8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040A7D0C-0F33-4C99-97ED-E34FD3854DD3}" type="slidenum">
              <a:rPr lang="en-US" altLang="zh-CN" sz="2000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zh-CN" sz="2000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78024" y="354818"/>
            <a:ext cx="8229600" cy="854075"/>
          </a:xfrm>
        </p:spPr>
        <p:txBody>
          <a:bodyPr/>
          <a:lstStyle/>
          <a:p>
            <a:pPr algn="ctr" eaLnBrk="1" hangingPunct="1"/>
            <a:r>
              <a:rPr lang="zh-CN" altLang="en-US" sz="4000" dirty="0">
                <a:ea typeface="华文新魏" pitchFamily="2" charset="-122"/>
              </a:rPr>
              <a:t>广义表的表头与表尾</a:t>
            </a:r>
            <a:endParaRPr lang="zh-CN" altLang="en-US" dirty="0">
              <a:ea typeface="华文新魏" pitchFamily="2" charset="-122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287524" y="1408918"/>
            <a:ext cx="8442325" cy="158115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SzPct val="50000"/>
            </a:pPr>
            <a:r>
              <a:rPr lang="zh-CN" altLang="en-US" b="1">
                <a:ea typeface="仿宋_GB2312" pitchFamily="49" charset="-122"/>
              </a:rPr>
              <a:t>广义表的第一个表元素即为该表的表头，除表头元素外其他表元素组成的表即为该表的表尾。</a:t>
            </a:r>
            <a:endParaRPr lang="zh-CN" altLang="en-US">
              <a:ea typeface="仿宋_GB2312" pitchFamily="49" charset="-122"/>
            </a:endParaRPr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15BA86-2136-4B67-815D-45C5E76E6E09}" type="slidenum">
              <a:rPr lang="en-US" altLang="zh-CN"/>
              <a:pPr>
                <a:defRPr/>
              </a:pPr>
              <a:t>20</a:t>
            </a:fld>
            <a:endParaRPr lang="en-US" altLang="zh-CN"/>
          </a:p>
        </p:txBody>
      </p:sp>
      <p:sp>
        <p:nvSpPr>
          <p:cNvPr id="51205" name="Text Box 6"/>
          <p:cNvSpPr txBox="1">
            <a:spLocks noChangeArrowheads="1"/>
          </p:cNvSpPr>
          <p:nvPr/>
        </p:nvSpPr>
        <p:spPr bwMode="auto">
          <a:xfrm>
            <a:off x="192088" y="3171043"/>
            <a:ext cx="8883650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kumimoji="1" lang="en-US" altLang="zh-CN" sz="3000">
                <a:latin typeface="Times New Roman" pitchFamily="18" charset="0"/>
              </a:rPr>
              <a:t>A( )                  </a:t>
            </a:r>
            <a:r>
              <a:rPr kumimoji="1" lang="zh-CN" altLang="en-US" sz="3000">
                <a:latin typeface="Times New Roman" pitchFamily="18" charset="0"/>
              </a:rPr>
              <a:t>            </a:t>
            </a:r>
            <a:r>
              <a:rPr kumimoji="1" lang="en-US" altLang="zh-CN" sz="3000">
                <a:latin typeface="Times New Roman" pitchFamily="18" charset="0"/>
                <a:ea typeface="仿宋_GB2312" pitchFamily="49" charset="-122"/>
              </a:rPr>
              <a:t>head(A) </a:t>
            </a:r>
            <a:r>
              <a:rPr kumimoji="1" lang="zh-CN" altLang="en-US" sz="3000">
                <a:latin typeface="Times New Roman" pitchFamily="18" charset="0"/>
                <a:ea typeface="仿宋_GB2312" pitchFamily="49" charset="-122"/>
              </a:rPr>
              <a:t>和 </a:t>
            </a:r>
            <a:r>
              <a:rPr kumimoji="1" lang="en-US" altLang="zh-CN" sz="3000">
                <a:latin typeface="Times New Roman" pitchFamily="18" charset="0"/>
                <a:ea typeface="仿宋_GB2312" pitchFamily="49" charset="-122"/>
              </a:rPr>
              <a:t>tail(A) </a:t>
            </a:r>
            <a:r>
              <a:rPr kumimoji="1" lang="zh-CN" altLang="en-US" sz="3000">
                <a:latin typeface="Times New Roman" pitchFamily="18" charset="0"/>
                <a:ea typeface="仿宋_GB2312" pitchFamily="49" charset="-122"/>
              </a:rPr>
              <a:t>不存在</a:t>
            </a:r>
          </a:p>
          <a:p>
            <a:pPr>
              <a:spcBef>
                <a:spcPct val="20000"/>
              </a:spcBef>
            </a:pPr>
            <a:r>
              <a:rPr kumimoji="1" lang="en-US" altLang="zh-CN" sz="3000">
                <a:latin typeface="Times New Roman" pitchFamily="18" charset="0"/>
              </a:rPr>
              <a:t>B( 6, 2 )           </a:t>
            </a:r>
            <a:r>
              <a:rPr kumimoji="1" lang="zh-CN" altLang="en-US" sz="3000">
                <a:latin typeface="Times New Roman" pitchFamily="18" charset="0"/>
              </a:rPr>
              <a:t>            </a:t>
            </a:r>
            <a:r>
              <a:rPr kumimoji="1" lang="en-US" altLang="zh-CN" sz="3000">
                <a:latin typeface="Times New Roman" pitchFamily="18" charset="0"/>
              </a:rPr>
              <a:t>head(B) = 6, tail(B) = (2)</a:t>
            </a:r>
          </a:p>
          <a:p>
            <a:pPr>
              <a:spcBef>
                <a:spcPct val="20000"/>
              </a:spcBef>
            </a:pPr>
            <a:r>
              <a:rPr kumimoji="1" lang="en-US" altLang="zh-CN" sz="3000">
                <a:latin typeface="Times New Roman" pitchFamily="18" charset="0"/>
              </a:rPr>
              <a:t>C( ‘</a:t>
            </a:r>
            <a:r>
              <a:rPr kumimoji="1" lang="en-US" altLang="zh-CN" sz="3000" i="1">
                <a:latin typeface="Times New Roman" pitchFamily="18" charset="0"/>
              </a:rPr>
              <a:t>a</a:t>
            </a:r>
            <a:r>
              <a:rPr kumimoji="1" lang="en-US" altLang="zh-CN" sz="3000">
                <a:latin typeface="Times New Roman" pitchFamily="18" charset="0"/>
              </a:rPr>
              <a:t>’, ( 5,  3,  ‘</a:t>
            </a:r>
            <a:r>
              <a:rPr kumimoji="1" lang="en-US" altLang="zh-CN" sz="3000" i="1">
                <a:latin typeface="Times New Roman" pitchFamily="18" charset="0"/>
              </a:rPr>
              <a:t>x</a:t>
            </a:r>
            <a:r>
              <a:rPr kumimoji="1" lang="en-US" altLang="zh-CN" sz="3000">
                <a:latin typeface="Times New Roman" pitchFamily="18" charset="0"/>
              </a:rPr>
              <a:t>’ ) ) </a:t>
            </a:r>
            <a:r>
              <a:rPr kumimoji="1" lang="zh-CN" altLang="en-US" sz="3000">
                <a:latin typeface="Times New Roman" pitchFamily="18" charset="0"/>
              </a:rPr>
              <a:t>  </a:t>
            </a:r>
            <a:r>
              <a:rPr kumimoji="1" lang="en-US" altLang="zh-CN" sz="3000">
                <a:latin typeface="Times New Roman" pitchFamily="18" charset="0"/>
              </a:rPr>
              <a:t>head(C) =‘</a:t>
            </a:r>
            <a:r>
              <a:rPr kumimoji="1" lang="en-US" altLang="zh-CN" sz="3000" i="1">
                <a:latin typeface="Times New Roman" pitchFamily="18" charset="0"/>
              </a:rPr>
              <a:t>a</a:t>
            </a:r>
            <a:r>
              <a:rPr kumimoji="1" lang="en-US" altLang="zh-CN" sz="3000">
                <a:latin typeface="Times New Roman" pitchFamily="18" charset="0"/>
              </a:rPr>
              <a:t>’</a:t>
            </a:r>
            <a:r>
              <a:rPr kumimoji="1" lang="zh-CN" altLang="en-US" sz="3000">
                <a:latin typeface="Times New Roman" pitchFamily="18" charset="0"/>
              </a:rPr>
              <a:t>  </a:t>
            </a:r>
            <a:r>
              <a:rPr kumimoji="1" lang="en-US" altLang="zh-CN" sz="3000">
                <a:latin typeface="Times New Roman" pitchFamily="18" charset="0"/>
              </a:rPr>
              <a:t>tail(C) = ((5,3,’x’))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7063C8-5AB7-40E2-80EF-C86AE26810AF}" type="slidenum">
              <a:rPr lang="en-US" altLang="zh-CN">
                <a:solidFill>
                  <a:schemeClr val="tx1"/>
                </a:solidFill>
              </a:rPr>
              <a:pPr>
                <a:defRPr/>
              </a:pPr>
              <a:t>21</a:t>
            </a:fld>
            <a:endParaRPr lang="en-US" altLang="zh-CN">
              <a:solidFill>
                <a:schemeClr val="tx1"/>
              </a:solidFill>
            </a:endParaRPr>
          </a:p>
        </p:txBody>
      </p:sp>
      <p:grpSp>
        <p:nvGrpSpPr>
          <p:cNvPr id="52227" name="Group 2"/>
          <p:cNvGrpSpPr>
            <a:grpSpLocks/>
          </p:cNvGrpSpPr>
          <p:nvPr/>
        </p:nvGrpSpPr>
        <p:grpSpPr bwMode="auto">
          <a:xfrm>
            <a:off x="582613" y="517525"/>
            <a:ext cx="7945437" cy="5770563"/>
            <a:chOff x="343" y="222"/>
            <a:chExt cx="5005" cy="3635"/>
          </a:xfrm>
        </p:grpSpPr>
        <p:sp>
          <p:nvSpPr>
            <p:cNvPr id="91140" name="Line 3"/>
            <p:cNvSpPr>
              <a:spLocks noChangeShapeType="1"/>
            </p:cNvSpPr>
            <p:nvPr/>
          </p:nvSpPr>
          <p:spPr bwMode="auto">
            <a:xfrm flipH="1">
              <a:off x="3682" y="2867"/>
              <a:ext cx="199" cy="333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 type="triangle" w="sm" len="lg"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91141" name="Oval 4"/>
            <p:cNvSpPr>
              <a:spLocks noChangeArrowheads="1"/>
            </p:cNvSpPr>
            <p:nvPr/>
          </p:nvSpPr>
          <p:spPr bwMode="auto">
            <a:xfrm>
              <a:off x="549" y="530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624645" name="Text Box 5"/>
            <p:cNvSpPr txBox="1">
              <a:spLocks noChangeArrowheads="1"/>
            </p:cNvSpPr>
            <p:nvPr/>
          </p:nvSpPr>
          <p:spPr bwMode="auto">
            <a:xfrm>
              <a:off x="495" y="226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kumimoji="1" lang="en-US" altLang="zh-CN" sz="2800" dirty="0">
                  <a:latin typeface="Times New Roman" pitchFamily="18" charset="0"/>
                  <a:ea typeface="宋体" pitchFamily="2" charset="-122"/>
                </a:rPr>
                <a:t>A</a:t>
              </a:r>
              <a:endParaRPr kumimoji="1" lang="en-US" altLang="zh-CN" sz="2400" dirty="0">
                <a:latin typeface="Times New Roman" pitchFamily="18" charset="0"/>
                <a:ea typeface="宋体" pitchFamily="2" charset="-122"/>
              </a:endParaRPr>
            </a:p>
          </p:txBody>
        </p:sp>
        <p:grpSp>
          <p:nvGrpSpPr>
            <p:cNvPr id="52231" name="Group 6"/>
            <p:cNvGrpSpPr>
              <a:grpSpLocks/>
            </p:cNvGrpSpPr>
            <p:nvPr/>
          </p:nvGrpSpPr>
          <p:grpSpPr bwMode="auto">
            <a:xfrm>
              <a:off x="1167" y="535"/>
              <a:ext cx="417" cy="494"/>
              <a:chOff x="949" y="465"/>
              <a:chExt cx="417" cy="494"/>
            </a:xfrm>
          </p:grpSpPr>
          <p:sp>
            <p:nvSpPr>
              <p:cNvPr id="91237" name="Line 7"/>
              <p:cNvSpPr>
                <a:spLocks noChangeShapeType="1"/>
              </p:cNvSpPr>
              <p:nvPr/>
            </p:nvSpPr>
            <p:spPr bwMode="auto">
              <a:xfrm>
                <a:off x="1187" y="568"/>
                <a:ext cx="125" cy="273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 type="triangle" w="sm" len="lg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91238" name="Line 8"/>
              <p:cNvSpPr>
                <a:spLocks noChangeShapeType="1"/>
              </p:cNvSpPr>
              <p:nvPr/>
            </p:nvSpPr>
            <p:spPr bwMode="auto">
              <a:xfrm flipH="1">
                <a:off x="1014" y="570"/>
                <a:ext cx="126" cy="266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 type="triangle" w="sm" len="lg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91239" name="Oval 9"/>
              <p:cNvSpPr>
                <a:spLocks noChangeArrowheads="1"/>
              </p:cNvSpPr>
              <p:nvPr/>
            </p:nvSpPr>
            <p:spPr bwMode="auto">
              <a:xfrm>
                <a:off x="1093" y="465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91240" name="Rectangle 10"/>
              <p:cNvSpPr>
                <a:spLocks noChangeArrowheads="1"/>
              </p:cNvSpPr>
              <p:nvPr/>
            </p:nvSpPr>
            <p:spPr bwMode="auto">
              <a:xfrm>
                <a:off x="949" y="842"/>
                <a:ext cx="104" cy="11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91241" name="Rectangle 11"/>
              <p:cNvSpPr>
                <a:spLocks noChangeArrowheads="1"/>
              </p:cNvSpPr>
              <p:nvPr/>
            </p:nvSpPr>
            <p:spPr bwMode="auto">
              <a:xfrm>
                <a:off x="1262" y="847"/>
                <a:ext cx="104" cy="11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</p:grpSp>
        <p:sp>
          <p:nvSpPr>
            <p:cNvPr id="624652" name="Text Box 12"/>
            <p:cNvSpPr txBox="1">
              <a:spLocks noChangeArrowheads="1"/>
            </p:cNvSpPr>
            <p:nvPr/>
          </p:nvSpPr>
          <p:spPr bwMode="auto">
            <a:xfrm>
              <a:off x="1266" y="224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kumimoji="1" lang="en-US" altLang="zh-CN" sz="2800">
                  <a:latin typeface="Times New Roman" pitchFamily="18" charset="0"/>
                  <a:ea typeface="宋体" pitchFamily="2" charset="-122"/>
                </a:rPr>
                <a:t>B</a:t>
              </a:r>
              <a:endParaRPr kumimoji="1" lang="en-US" altLang="zh-CN" sz="2400"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24653" name="Text Box 13"/>
            <p:cNvSpPr txBox="1">
              <a:spLocks noChangeArrowheads="1"/>
            </p:cNvSpPr>
            <p:nvPr/>
          </p:nvSpPr>
          <p:spPr bwMode="auto">
            <a:xfrm>
              <a:off x="2365" y="222"/>
              <a:ext cx="26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kumimoji="1" lang="en-US" altLang="zh-CN" sz="2800">
                  <a:latin typeface="Times New Roman" pitchFamily="18" charset="0"/>
                  <a:ea typeface="宋体" pitchFamily="2" charset="-122"/>
                </a:rPr>
                <a:t>C</a:t>
              </a:r>
              <a:endParaRPr kumimoji="1" lang="en-US" altLang="zh-CN" sz="2400"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91146" name="Text Box 14"/>
            <p:cNvSpPr txBox="1">
              <a:spLocks noChangeArrowheads="1"/>
            </p:cNvSpPr>
            <p:nvPr/>
          </p:nvSpPr>
          <p:spPr bwMode="auto">
            <a:xfrm>
              <a:off x="1111" y="973"/>
              <a:ext cx="51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kumimoji="1" lang="en-US" altLang="zh-CN" sz="2800" i="1" dirty="0">
                  <a:latin typeface="Times New Roman" pitchFamily="18" charset="0"/>
                  <a:ea typeface="宋体" pitchFamily="2" charset="-122"/>
                </a:rPr>
                <a:t>6   2</a:t>
              </a:r>
              <a:endParaRPr kumimoji="1" lang="en-US" altLang="zh-CN" sz="2400" b="0" dirty="0">
                <a:latin typeface="Times New Roman" pitchFamily="18" charset="0"/>
                <a:ea typeface="宋体" pitchFamily="2" charset="-122"/>
              </a:endParaRPr>
            </a:p>
          </p:txBody>
        </p:sp>
        <p:grpSp>
          <p:nvGrpSpPr>
            <p:cNvPr id="52235" name="Group 15"/>
            <p:cNvGrpSpPr>
              <a:grpSpLocks/>
            </p:cNvGrpSpPr>
            <p:nvPr/>
          </p:nvGrpSpPr>
          <p:grpSpPr bwMode="auto">
            <a:xfrm>
              <a:off x="2181" y="533"/>
              <a:ext cx="835" cy="1147"/>
              <a:chOff x="2160" y="463"/>
              <a:chExt cx="835" cy="1147"/>
            </a:xfrm>
          </p:grpSpPr>
          <p:sp>
            <p:nvSpPr>
              <p:cNvPr id="91224" name="Line 16"/>
              <p:cNvSpPr>
                <a:spLocks noChangeShapeType="1"/>
              </p:cNvSpPr>
              <p:nvPr/>
            </p:nvSpPr>
            <p:spPr bwMode="auto">
              <a:xfrm flipH="1">
                <a:off x="2635" y="885"/>
                <a:ext cx="0" cy="363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 type="triangle" w="sm" len="lg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91225" name="Line 17"/>
              <p:cNvSpPr>
                <a:spLocks noChangeShapeType="1"/>
              </p:cNvSpPr>
              <p:nvPr/>
            </p:nvSpPr>
            <p:spPr bwMode="auto">
              <a:xfrm>
                <a:off x="2499" y="566"/>
                <a:ext cx="125" cy="273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 type="triangle" w="sm" len="lg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91226" name="Line 18"/>
              <p:cNvSpPr>
                <a:spLocks noChangeShapeType="1"/>
              </p:cNvSpPr>
              <p:nvPr/>
            </p:nvSpPr>
            <p:spPr bwMode="auto">
              <a:xfrm flipH="1">
                <a:off x="2311" y="568"/>
                <a:ext cx="141" cy="266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 type="triangle" w="sm" len="lg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91227" name="Oval 19"/>
              <p:cNvSpPr>
                <a:spLocks noChangeArrowheads="1"/>
              </p:cNvSpPr>
              <p:nvPr/>
            </p:nvSpPr>
            <p:spPr bwMode="auto">
              <a:xfrm>
                <a:off x="2405" y="46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91228" name="Rectangle 20"/>
              <p:cNvSpPr>
                <a:spLocks noChangeArrowheads="1"/>
              </p:cNvSpPr>
              <p:nvPr/>
            </p:nvSpPr>
            <p:spPr bwMode="auto">
              <a:xfrm>
                <a:off x="2233" y="840"/>
                <a:ext cx="104" cy="11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91229" name="Rectangle 21"/>
              <p:cNvSpPr>
                <a:spLocks noChangeArrowheads="1"/>
              </p:cNvSpPr>
              <p:nvPr/>
            </p:nvSpPr>
            <p:spPr bwMode="auto">
              <a:xfrm>
                <a:off x="2781" y="1230"/>
                <a:ext cx="104" cy="11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91230" name="Line 22"/>
              <p:cNvSpPr>
                <a:spLocks noChangeShapeType="1"/>
              </p:cNvSpPr>
              <p:nvPr/>
            </p:nvSpPr>
            <p:spPr bwMode="auto">
              <a:xfrm>
                <a:off x="2672" y="931"/>
                <a:ext cx="154" cy="296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 type="triangle" w="sm" len="lg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91231" name="Line 23"/>
              <p:cNvSpPr>
                <a:spLocks noChangeShapeType="1"/>
              </p:cNvSpPr>
              <p:nvPr/>
            </p:nvSpPr>
            <p:spPr bwMode="auto">
              <a:xfrm flipH="1">
                <a:off x="2441" y="933"/>
                <a:ext cx="163" cy="296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 type="triangle" w="sm" len="lg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91232" name="Oval 24"/>
              <p:cNvSpPr>
                <a:spLocks noChangeArrowheads="1"/>
              </p:cNvSpPr>
              <p:nvPr/>
            </p:nvSpPr>
            <p:spPr bwMode="auto">
              <a:xfrm>
                <a:off x="2564" y="828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91233" name="Rectangle 25"/>
              <p:cNvSpPr>
                <a:spLocks noChangeArrowheads="1"/>
              </p:cNvSpPr>
              <p:nvPr/>
            </p:nvSpPr>
            <p:spPr bwMode="auto">
              <a:xfrm>
                <a:off x="2388" y="1228"/>
                <a:ext cx="104" cy="11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91234" name="Rectangle 26"/>
              <p:cNvSpPr>
                <a:spLocks noChangeArrowheads="1"/>
              </p:cNvSpPr>
              <p:nvPr/>
            </p:nvSpPr>
            <p:spPr bwMode="auto">
              <a:xfrm>
                <a:off x="2578" y="1233"/>
                <a:ext cx="104" cy="10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91235" name="Text Box 27"/>
              <p:cNvSpPr txBox="1">
                <a:spLocks noChangeArrowheads="1"/>
              </p:cNvSpPr>
              <p:nvPr/>
            </p:nvSpPr>
            <p:spPr bwMode="auto">
              <a:xfrm>
                <a:off x="2160" y="881"/>
                <a:ext cx="22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kumimoji="1" lang="en-US" altLang="zh-CN" sz="2800" i="1">
                    <a:latin typeface="Times New Roman" pitchFamily="18" charset="0"/>
                    <a:ea typeface="宋体" pitchFamily="2" charset="-122"/>
                  </a:rPr>
                  <a:t>a</a:t>
                </a:r>
                <a:endParaRPr kumimoji="1" lang="en-US" altLang="zh-CN" sz="2400" b="0"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91236" name="Text Box 28"/>
              <p:cNvSpPr txBox="1">
                <a:spLocks noChangeArrowheads="1"/>
              </p:cNvSpPr>
              <p:nvPr/>
            </p:nvSpPr>
            <p:spPr bwMode="auto">
              <a:xfrm>
                <a:off x="2313" y="1280"/>
                <a:ext cx="682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kumimoji="1" lang="en-US" altLang="zh-CN" sz="2800" i="1" dirty="0">
                    <a:latin typeface="Times New Roman" pitchFamily="18" charset="0"/>
                    <a:ea typeface="宋体" pitchFamily="2" charset="-122"/>
                  </a:rPr>
                  <a:t>5  3 </a:t>
                </a:r>
                <a:r>
                  <a:rPr kumimoji="1" lang="zh-CN" altLang="en-US" sz="2800" i="1" dirty="0">
                    <a:latin typeface="Times New Roman" pitchFamily="18" charset="0"/>
                    <a:ea typeface="宋体" pitchFamily="2" charset="-122"/>
                  </a:rPr>
                  <a:t> </a:t>
                </a:r>
                <a:r>
                  <a:rPr kumimoji="1" lang="en-US" altLang="zh-CN" sz="2800" i="1" dirty="0">
                    <a:latin typeface="Times New Roman" pitchFamily="18" charset="0"/>
                    <a:ea typeface="宋体" pitchFamily="2" charset="-122"/>
                  </a:rPr>
                  <a:t>x</a:t>
                </a:r>
                <a:endParaRPr kumimoji="1" lang="en-US" altLang="zh-CN" sz="2400" b="0" dirty="0">
                  <a:latin typeface="Times New Roman" pitchFamily="18" charset="0"/>
                  <a:ea typeface="宋体" pitchFamily="2" charset="-122"/>
                </a:endParaRPr>
              </a:p>
            </p:txBody>
          </p:sp>
        </p:grpSp>
        <p:sp>
          <p:nvSpPr>
            <p:cNvPr id="624669" name="Text Box 29"/>
            <p:cNvSpPr txBox="1">
              <a:spLocks noChangeArrowheads="1"/>
            </p:cNvSpPr>
            <p:nvPr/>
          </p:nvSpPr>
          <p:spPr bwMode="auto">
            <a:xfrm>
              <a:off x="4180" y="248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kumimoji="1" lang="en-US" altLang="zh-CN" sz="2800">
                  <a:latin typeface="Times New Roman" pitchFamily="18" charset="0"/>
                  <a:ea typeface="宋体" pitchFamily="2" charset="-122"/>
                </a:rPr>
                <a:t>D</a:t>
              </a:r>
              <a:endParaRPr kumimoji="1" lang="en-US" altLang="zh-CN" sz="2400">
                <a:latin typeface="Times New Roman" pitchFamily="18" charset="0"/>
                <a:ea typeface="宋体" pitchFamily="2" charset="-122"/>
              </a:endParaRPr>
            </a:p>
          </p:txBody>
        </p:sp>
        <p:grpSp>
          <p:nvGrpSpPr>
            <p:cNvPr id="52237" name="Group 30"/>
            <p:cNvGrpSpPr>
              <a:grpSpLocks/>
            </p:cNvGrpSpPr>
            <p:nvPr/>
          </p:nvGrpSpPr>
          <p:grpSpPr bwMode="auto">
            <a:xfrm>
              <a:off x="3478" y="544"/>
              <a:ext cx="1870" cy="1513"/>
              <a:chOff x="3457" y="474"/>
              <a:chExt cx="1870" cy="1513"/>
            </a:xfrm>
          </p:grpSpPr>
          <p:sp>
            <p:nvSpPr>
              <p:cNvPr id="91195" name="Line 31"/>
              <p:cNvSpPr>
                <a:spLocks noChangeShapeType="1"/>
              </p:cNvSpPr>
              <p:nvPr/>
            </p:nvSpPr>
            <p:spPr bwMode="auto">
              <a:xfrm flipH="1">
                <a:off x="3822" y="585"/>
                <a:ext cx="437" cy="27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 type="triangle" w="sm" len="lg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91196" name="Line 32"/>
              <p:cNvSpPr>
                <a:spLocks noChangeShapeType="1"/>
              </p:cNvSpPr>
              <p:nvPr/>
            </p:nvSpPr>
            <p:spPr bwMode="auto">
              <a:xfrm>
                <a:off x="4340" y="578"/>
                <a:ext cx="608" cy="296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 type="triangle" w="sm" len="lg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91197" name="Line 33"/>
              <p:cNvSpPr>
                <a:spLocks noChangeShapeType="1"/>
              </p:cNvSpPr>
              <p:nvPr/>
            </p:nvSpPr>
            <p:spPr bwMode="auto">
              <a:xfrm>
                <a:off x="4296" y="593"/>
                <a:ext cx="81" cy="237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 type="triangle" w="sm" len="lg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91198" name="Oval 34"/>
              <p:cNvSpPr>
                <a:spLocks noChangeArrowheads="1"/>
              </p:cNvSpPr>
              <p:nvPr/>
            </p:nvSpPr>
            <p:spPr bwMode="auto">
              <a:xfrm>
                <a:off x="4223" y="474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grpSp>
            <p:nvGrpSpPr>
              <p:cNvPr id="52287" name="Group 35"/>
              <p:cNvGrpSpPr>
                <a:grpSpLocks/>
              </p:cNvGrpSpPr>
              <p:nvPr/>
            </p:nvGrpSpPr>
            <p:grpSpPr bwMode="auto">
              <a:xfrm>
                <a:off x="3546" y="835"/>
                <a:ext cx="417" cy="494"/>
                <a:chOff x="949" y="465"/>
                <a:chExt cx="417" cy="494"/>
              </a:xfrm>
            </p:grpSpPr>
            <p:sp>
              <p:nvSpPr>
                <p:cNvPr id="91219" name="Line 36"/>
                <p:cNvSpPr>
                  <a:spLocks noChangeShapeType="1"/>
                </p:cNvSpPr>
                <p:nvPr/>
              </p:nvSpPr>
              <p:spPr bwMode="auto">
                <a:xfrm>
                  <a:off x="1187" y="568"/>
                  <a:ext cx="125" cy="273"/>
                </a:xfrm>
                <a:prstGeom prst="line">
                  <a:avLst/>
                </a:prstGeom>
                <a:noFill/>
                <a:ln w="19050">
                  <a:solidFill>
                    <a:srgbClr val="0000CC"/>
                  </a:solidFill>
                  <a:round/>
                  <a:headEnd/>
                  <a:tailEnd type="triangle" w="sm" len="lg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91220" name="Line 37"/>
                <p:cNvSpPr>
                  <a:spLocks noChangeShapeType="1"/>
                </p:cNvSpPr>
                <p:nvPr/>
              </p:nvSpPr>
              <p:spPr bwMode="auto">
                <a:xfrm flipH="1">
                  <a:off x="1014" y="570"/>
                  <a:ext cx="126" cy="266"/>
                </a:xfrm>
                <a:prstGeom prst="line">
                  <a:avLst/>
                </a:prstGeom>
                <a:noFill/>
                <a:ln w="19050">
                  <a:solidFill>
                    <a:srgbClr val="0000CC"/>
                  </a:solidFill>
                  <a:round/>
                  <a:headEnd/>
                  <a:tailEnd type="triangle" w="sm" len="lg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91221" name="Oval 38"/>
                <p:cNvSpPr>
                  <a:spLocks noChangeArrowheads="1"/>
                </p:cNvSpPr>
                <p:nvPr/>
              </p:nvSpPr>
              <p:spPr bwMode="auto">
                <a:xfrm>
                  <a:off x="1093" y="465"/>
                  <a:ext cx="144" cy="14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91222" name="Rectangle 39"/>
                <p:cNvSpPr>
                  <a:spLocks noChangeArrowheads="1"/>
                </p:cNvSpPr>
                <p:nvPr/>
              </p:nvSpPr>
              <p:spPr bwMode="auto">
                <a:xfrm>
                  <a:off x="949" y="842"/>
                  <a:ext cx="104" cy="11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91223" name="Rectangle 40"/>
                <p:cNvSpPr>
                  <a:spLocks noChangeArrowheads="1"/>
                </p:cNvSpPr>
                <p:nvPr/>
              </p:nvSpPr>
              <p:spPr bwMode="auto">
                <a:xfrm>
                  <a:off x="1262" y="847"/>
                  <a:ext cx="104" cy="11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</p:grpSp>
          <p:sp>
            <p:nvSpPr>
              <p:cNvPr id="91200" name="Text Box 41"/>
              <p:cNvSpPr txBox="1">
                <a:spLocks noChangeArrowheads="1"/>
              </p:cNvSpPr>
              <p:nvPr/>
            </p:nvSpPr>
            <p:spPr bwMode="auto">
              <a:xfrm>
                <a:off x="3490" y="1273"/>
                <a:ext cx="512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kumimoji="1" lang="en-US" altLang="zh-CN" sz="2800" i="1" dirty="0">
                    <a:latin typeface="Times New Roman" pitchFamily="18" charset="0"/>
                    <a:ea typeface="宋体" pitchFamily="2" charset="-122"/>
                  </a:rPr>
                  <a:t>6   2</a:t>
                </a:r>
                <a:endParaRPr kumimoji="1" lang="en-US" altLang="zh-CN" sz="2400" b="0" dirty="0">
                  <a:latin typeface="Times New Roman" pitchFamily="18" charset="0"/>
                  <a:ea typeface="宋体" pitchFamily="2" charset="-122"/>
                </a:endParaRPr>
              </a:p>
            </p:txBody>
          </p:sp>
          <p:grpSp>
            <p:nvGrpSpPr>
              <p:cNvPr id="52289" name="Group 42"/>
              <p:cNvGrpSpPr>
                <a:grpSpLocks/>
              </p:cNvGrpSpPr>
              <p:nvPr/>
            </p:nvGrpSpPr>
            <p:grpSpPr bwMode="auto">
              <a:xfrm>
                <a:off x="4071" y="840"/>
                <a:ext cx="835" cy="1147"/>
                <a:chOff x="2160" y="463"/>
                <a:chExt cx="835" cy="1147"/>
              </a:xfrm>
            </p:grpSpPr>
            <p:sp>
              <p:nvSpPr>
                <p:cNvPr id="91206" name="Line 43"/>
                <p:cNvSpPr>
                  <a:spLocks noChangeShapeType="1"/>
                </p:cNvSpPr>
                <p:nvPr/>
              </p:nvSpPr>
              <p:spPr bwMode="auto">
                <a:xfrm flipH="1">
                  <a:off x="2635" y="885"/>
                  <a:ext cx="0" cy="363"/>
                </a:xfrm>
                <a:prstGeom prst="line">
                  <a:avLst/>
                </a:prstGeom>
                <a:noFill/>
                <a:ln w="19050">
                  <a:solidFill>
                    <a:srgbClr val="0000CC"/>
                  </a:solidFill>
                  <a:round/>
                  <a:headEnd/>
                  <a:tailEnd type="triangle" w="sm" len="lg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91207" name="Line 44"/>
                <p:cNvSpPr>
                  <a:spLocks noChangeShapeType="1"/>
                </p:cNvSpPr>
                <p:nvPr/>
              </p:nvSpPr>
              <p:spPr bwMode="auto">
                <a:xfrm>
                  <a:off x="2499" y="566"/>
                  <a:ext cx="125" cy="273"/>
                </a:xfrm>
                <a:prstGeom prst="line">
                  <a:avLst/>
                </a:prstGeom>
                <a:noFill/>
                <a:ln w="19050">
                  <a:solidFill>
                    <a:srgbClr val="0000CC"/>
                  </a:solidFill>
                  <a:round/>
                  <a:headEnd/>
                  <a:tailEnd type="triangle" w="sm" len="lg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91208" name="Line 45"/>
                <p:cNvSpPr>
                  <a:spLocks noChangeShapeType="1"/>
                </p:cNvSpPr>
                <p:nvPr/>
              </p:nvSpPr>
              <p:spPr bwMode="auto">
                <a:xfrm flipH="1">
                  <a:off x="2311" y="568"/>
                  <a:ext cx="141" cy="266"/>
                </a:xfrm>
                <a:prstGeom prst="line">
                  <a:avLst/>
                </a:prstGeom>
                <a:noFill/>
                <a:ln w="19050">
                  <a:solidFill>
                    <a:srgbClr val="0000CC"/>
                  </a:solidFill>
                  <a:round/>
                  <a:headEnd/>
                  <a:tailEnd type="triangle" w="sm" len="lg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91209" name="Oval 46"/>
                <p:cNvSpPr>
                  <a:spLocks noChangeArrowheads="1"/>
                </p:cNvSpPr>
                <p:nvPr/>
              </p:nvSpPr>
              <p:spPr bwMode="auto">
                <a:xfrm>
                  <a:off x="2405" y="463"/>
                  <a:ext cx="144" cy="14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91210" name="Rectangle 47"/>
                <p:cNvSpPr>
                  <a:spLocks noChangeArrowheads="1"/>
                </p:cNvSpPr>
                <p:nvPr/>
              </p:nvSpPr>
              <p:spPr bwMode="auto">
                <a:xfrm>
                  <a:off x="2233" y="840"/>
                  <a:ext cx="104" cy="11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91211" name="Rectangle 48"/>
                <p:cNvSpPr>
                  <a:spLocks noChangeArrowheads="1"/>
                </p:cNvSpPr>
                <p:nvPr/>
              </p:nvSpPr>
              <p:spPr bwMode="auto">
                <a:xfrm>
                  <a:off x="2781" y="1230"/>
                  <a:ext cx="104" cy="11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91212" name="Line 49"/>
                <p:cNvSpPr>
                  <a:spLocks noChangeShapeType="1"/>
                </p:cNvSpPr>
                <p:nvPr/>
              </p:nvSpPr>
              <p:spPr bwMode="auto">
                <a:xfrm>
                  <a:off x="2672" y="931"/>
                  <a:ext cx="154" cy="296"/>
                </a:xfrm>
                <a:prstGeom prst="line">
                  <a:avLst/>
                </a:prstGeom>
                <a:noFill/>
                <a:ln w="19050">
                  <a:solidFill>
                    <a:srgbClr val="0000CC"/>
                  </a:solidFill>
                  <a:round/>
                  <a:headEnd/>
                  <a:tailEnd type="triangle" w="sm" len="lg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91213" name="Line 50"/>
                <p:cNvSpPr>
                  <a:spLocks noChangeShapeType="1"/>
                </p:cNvSpPr>
                <p:nvPr/>
              </p:nvSpPr>
              <p:spPr bwMode="auto">
                <a:xfrm flipH="1">
                  <a:off x="2441" y="933"/>
                  <a:ext cx="163" cy="296"/>
                </a:xfrm>
                <a:prstGeom prst="line">
                  <a:avLst/>
                </a:prstGeom>
                <a:noFill/>
                <a:ln w="19050">
                  <a:solidFill>
                    <a:srgbClr val="0000CC"/>
                  </a:solidFill>
                  <a:round/>
                  <a:headEnd/>
                  <a:tailEnd type="triangle" w="sm" len="lg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91214" name="Oval 51"/>
                <p:cNvSpPr>
                  <a:spLocks noChangeArrowheads="1"/>
                </p:cNvSpPr>
                <p:nvPr/>
              </p:nvSpPr>
              <p:spPr bwMode="auto">
                <a:xfrm>
                  <a:off x="2564" y="828"/>
                  <a:ext cx="144" cy="14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91215" name="Rectangle 52"/>
                <p:cNvSpPr>
                  <a:spLocks noChangeArrowheads="1"/>
                </p:cNvSpPr>
                <p:nvPr/>
              </p:nvSpPr>
              <p:spPr bwMode="auto">
                <a:xfrm>
                  <a:off x="2388" y="1228"/>
                  <a:ext cx="104" cy="11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91216" name="Rectangle 53"/>
                <p:cNvSpPr>
                  <a:spLocks noChangeArrowheads="1"/>
                </p:cNvSpPr>
                <p:nvPr/>
              </p:nvSpPr>
              <p:spPr bwMode="auto">
                <a:xfrm>
                  <a:off x="2578" y="1233"/>
                  <a:ext cx="104" cy="105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91217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2160" y="881"/>
                  <a:ext cx="22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kumimoji="1" lang="en-US" altLang="zh-CN" sz="2800" i="1">
                      <a:latin typeface="Times New Roman" pitchFamily="18" charset="0"/>
                      <a:ea typeface="宋体" pitchFamily="2" charset="-122"/>
                    </a:rPr>
                    <a:t>a</a:t>
                  </a:r>
                  <a:endParaRPr kumimoji="1" lang="en-US" altLang="zh-CN" sz="2400" b="0"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91218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2313" y="1280"/>
                  <a:ext cx="682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kumimoji="1" lang="en-US" altLang="zh-CN" sz="2800" i="1" dirty="0">
                      <a:latin typeface="Times New Roman" pitchFamily="18" charset="0"/>
                      <a:ea typeface="宋体" pitchFamily="2" charset="-122"/>
                    </a:rPr>
                    <a:t>5  3  x</a:t>
                  </a:r>
                  <a:endParaRPr kumimoji="1" lang="en-US" altLang="zh-CN" sz="2400" b="0" dirty="0">
                    <a:latin typeface="Times New Roman" pitchFamily="18" charset="0"/>
                    <a:ea typeface="宋体" pitchFamily="2" charset="-122"/>
                  </a:endParaRPr>
                </a:p>
              </p:txBody>
            </p:sp>
          </p:grpSp>
          <p:sp>
            <p:nvSpPr>
              <p:cNvPr id="91202" name="Oval 56"/>
              <p:cNvSpPr>
                <a:spLocks noChangeArrowheads="1"/>
              </p:cNvSpPr>
              <p:nvPr/>
            </p:nvSpPr>
            <p:spPr bwMode="auto">
              <a:xfrm>
                <a:off x="4926" y="836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624697" name="Text Box 57"/>
              <p:cNvSpPr txBox="1">
                <a:spLocks noChangeArrowheads="1"/>
              </p:cNvSpPr>
              <p:nvPr/>
            </p:nvSpPr>
            <p:spPr bwMode="auto">
              <a:xfrm>
                <a:off x="3457" y="647"/>
                <a:ext cx="26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kumimoji="1" lang="en-US" altLang="zh-CN" sz="2800">
                    <a:latin typeface="Times New Roman" pitchFamily="18" charset="0"/>
                    <a:ea typeface="宋体" pitchFamily="2" charset="-122"/>
                  </a:rPr>
                  <a:t>B</a:t>
                </a:r>
                <a:endParaRPr kumimoji="1" lang="en-US" altLang="zh-CN" sz="2400"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624698" name="Text Box 58"/>
              <p:cNvSpPr txBox="1">
                <a:spLocks noChangeArrowheads="1"/>
              </p:cNvSpPr>
              <p:nvPr/>
            </p:nvSpPr>
            <p:spPr bwMode="auto">
              <a:xfrm>
                <a:off x="4080" y="657"/>
                <a:ext cx="267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kumimoji="1" lang="en-US" altLang="zh-CN" sz="2800">
                    <a:latin typeface="Times New Roman" pitchFamily="18" charset="0"/>
                    <a:ea typeface="宋体" pitchFamily="2" charset="-122"/>
                  </a:rPr>
                  <a:t>C</a:t>
                </a:r>
                <a:endParaRPr kumimoji="1" lang="en-US" altLang="zh-CN" sz="2400"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624699" name="Text Box 59"/>
              <p:cNvSpPr txBox="1">
                <a:spLocks noChangeArrowheads="1"/>
              </p:cNvSpPr>
              <p:nvPr/>
            </p:nvSpPr>
            <p:spPr bwMode="auto">
              <a:xfrm>
                <a:off x="5049" y="673"/>
                <a:ext cx="27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kumimoji="1" lang="en-US" altLang="zh-CN" sz="2800">
                    <a:latin typeface="Times New Roman" pitchFamily="18" charset="0"/>
                    <a:ea typeface="宋体" pitchFamily="2" charset="-122"/>
                  </a:rPr>
                  <a:t>A</a:t>
                </a:r>
                <a:endParaRPr kumimoji="1" lang="en-US" altLang="zh-CN" sz="2400">
                  <a:latin typeface="Times New Roman" pitchFamily="18" charset="0"/>
                  <a:ea typeface="宋体" pitchFamily="2" charset="-122"/>
                </a:endParaRPr>
              </a:p>
            </p:txBody>
          </p:sp>
        </p:grpSp>
        <p:grpSp>
          <p:nvGrpSpPr>
            <p:cNvPr id="52238" name="Group 60"/>
            <p:cNvGrpSpPr>
              <a:grpSpLocks/>
            </p:cNvGrpSpPr>
            <p:nvPr/>
          </p:nvGrpSpPr>
          <p:grpSpPr bwMode="auto">
            <a:xfrm>
              <a:off x="647" y="1657"/>
              <a:ext cx="2094" cy="2200"/>
              <a:chOff x="612" y="1496"/>
              <a:chExt cx="2094" cy="2200"/>
            </a:xfrm>
          </p:grpSpPr>
          <p:sp>
            <p:nvSpPr>
              <p:cNvPr id="91161" name="Line 61"/>
              <p:cNvSpPr>
                <a:spLocks noChangeShapeType="1"/>
              </p:cNvSpPr>
              <p:nvPr/>
            </p:nvSpPr>
            <p:spPr bwMode="auto">
              <a:xfrm>
                <a:off x="1325" y="1904"/>
                <a:ext cx="326" cy="289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 type="triangle" w="sm" len="lg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91162" name="Line 62"/>
              <p:cNvSpPr>
                <a:spLocks noChangeShapeType="1"/>
              </p:cNvSpPr>
              <p:nvPr/>
            </p:nvSpPr>
            <p:spPr bwMode="auto">
              <a:xfrm flipH="1">
                <a:off x="955" y="1904"/>
                <a:ext cx="326" cy="289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 type="triangle" w="sm" len="lg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91163" name="Line 63"/>
              <p:cNvSpPr>
                <a:spLocks noChangeShapeType="1"/>
              </p:cNvSpPr>
              <p:nvPr/>
            </p:nvSpPr>
            <p:spPr bwMode="auto">
              <a:xfrm flipH="1" flipV="1">
                <a:off x="994" y="2250"/>
                <a:ext cx="644" cy="7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 type="triangle" w="sm" len="lg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91164" name="Line 64"/>
              <p:cNvSpPr>
                <a:spLocks noChangeShapeType="1"/>
              </p:cNvSpPr>
              <p:nvPr/>
            </p:nvSpPr>
            <p:spPr bwMode="auto">
              <a:xfrm>
                <a:off x="1719" y="2287"/>
                <a:ext cx="608" cy="296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 type="triangle" w="sm" len="lg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91165" name="Line 65"/>
              <p:cNvSpPr>
                <a:spLocks noChangeShapeType="1"/>
              </p:cNvSpPr>
              <p:nvPr/>
            </p:nvSpPr>
            <p:spPr bwMode="auto">
              <a:xfrm>
                <a:off x="1675" y="2302"/>
                <a:ext cx="81" cy="237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 type="triangle" w="sm" len="lg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91166" name="Oval 66"/>
              <p:cNvSpPr>
                <a:spLocks noChangeArrowheads="1"/>
              </p:cNvSpPr>
              <p:nvPr/>
            </p:nvSpPr>
            <p:spPr bwMode="auto">
              <a:xfrm>
                <a:off x="1602" y="2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grpSp>
            <p:nvGrpSpPr>
              <p:cNvPr id="52255" name="Group 67"/>
              <p:cNvGrpSpPr>
                <a:grpSpLocks/>
              </p:cNvGrpSpPr>
              <p:nvPr/>
            </p:nvGrpSpPr>
            <p:grpSpPr bwMode="auto">
              <a:xfrm>
                <a:off x="701" y="2180"/>
                <a:ext cx="417" cy="494"/>
                <a:chOff x="949" y="465"/>
                <a:chExt cx="417" cy="494"/>
              </a:xfrm>
            </p:grpSpPr>
            <p:sp>
              <p:nvSpPr>
                <p:cNvPr id="91190" name="Line 68"/>
                <p:cNvSpPr>
                  <a:spLocks noChangeShapeType="1"/>
                </p:cNvSpPr>
                <p:nvPr/>
              </p:nvSpPr>
              <p:spPr bwMode="auto">
                <a:xfrm>
                  <a:off x="1187" y="568"/>
                  <a:ext cx="125" cy="273"/>
                </a:xfrm>
                <a:prstGeom prst="line">
                  <a:avLst/>
                </a:prstGeom>
                <a:noFill/>
                <a:ln w="19050">
                  <a:solidFill>
                    <a:srgbClr val="0000CC"/>
                  </a:solidFill>
                  <a:round/>
                  <a:headEnd/>
                  <a:tailEnd type="triangle" w="sm" len="lg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91191" name="Line 69"/>
                <p:cNvSpPr>
                  <a:spLocks noChangeShapeType="1"/>
                </p:cNvSpPr>
                <p:nvPr/>
              </p:nvSpPr>
              <p:spPr bwMode="auto">
                <a:xfrm flipH="1">
                  <a:off x="1014" y="570"/>
                  <a:ext cx="126" cy="266"/>
                </a:xfrm>
                <a:prstGeom prst="line">
                  <a:avLst/>
                </a:prstGeom>
                <a:noFill/>
                <a:ln w="19050">
                  <a:solidFill>
                    <a:srgbClr val="0000CC"/>
                  </a:solidFill>
                  <a:round/>
                  <a:headEnd/>
                  <a:tailEnd type="triangle" w="sm" len="lg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91192" name="Oval 70"/>
                <p:cNvSpPr>
                  <a:spLocks noChangeArrowheads="1"/>
                </p:cNvSpPr>
                <p:nvPr/>
              </p:nvSpPr>
              <p:spPr bwMode="auto">
                <a:xfrm>
                  <a:off x="1093" y="465"/>
                  <a:ext cx="144" cy="14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91193" name="Rectangle 71"/>
                <p:cNvSpPr>
                  <a:spLocks noChangeArrowheads="1"/>
                </p:cNvSpPr>
                <p:nvPr/>
              </p:nvSpPr>
              <p:spPr bwMode="auto">
                <a:xfrm>
                  <a:off x="949" y="842"/>
                  <a:ext cx="104" cy="11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91194" name="Rectangle 72"/>
                <p:cNvSpPr>
                  <a:spLocks noChangeArrowheads="1"/>
                </p:cNvSpPr>
                <p:nvPr/>
              </p:nvSpPr>
              <p:spPr bwMode="auto">
                <a:xfrm>
                  <a:off x="1262" y="847"/>
                  <a:ext cx="104" cy="11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</p:grpSp>
          <p:sp>
            <p:nvSpPr>
              <p:cNvPr id="91168" name="Text Box 73"/>
              <p:cNvSpPr txBox="1">
                <a:spLocks noChangeArrowheads="1"/>
              </p:cNvSpPr>
              <p:nvPr/>
            </p:nvSpPr>
            <p:spPr bwMode="auto">
              <a:xfrm>
                <a:off x="645" y="2618"/>
                <a:ext cx="512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kumimoji="1" lang="en-US" altLang="zh-CN" sz="2800" i="1" dirty="0">
                    <a:latin typeface="Times New Roman" pitchFamily="18" charset="0"/>
                    <a:ea typeface="宋体" pitchFamily="2" charset="-122"/>
                  </a:rPr>
                  <a:t>6   2</a:t>
                </a:r>
                <a:endParaRPr kumimoji="1" lang="en-US" altLang="zh-CN" sz="2400" b="0" i="1" dirty="0">
                  <a:latin typeface="Times New Roman" pitchFamily="18" charset="0"/>
                  <a:ea typeface="宋体" pitchFamily="2" charset="-122"/>
                </a:endParaRPr>
              </a:p>
            </p:txBody>
          </p:sp>
          <p:grpSp>
            <p:nvGrpSpPr>
              <p:cNvPr id="52257" name="Group 74"/>
              <p:cNvGrpSpPr>
                <a:grpSpLocks/>
              </p:cNvGrpSpPr>
              <p:nvPr/>
            </p:nvGrpSpPr>
            <p:grpSpPr bwMode="auto">
              <a:xfrm>
                <a:off x="1450" y="2549"/>
                <a:ext cx="835" cy="1147"/>
                <a:chOff x="2160" y="463"/>
                <a:chExt cx="835" cy="1147"/>
              </a:xfrm>
            </p:grpSpPr>
            <p:sp>
              <p:nvSpPr>
                <p:cNvPr id="91177" name="Line 75"/>
                <p:cNvSpPr>
                  <a:spLocks noChangeShapeType="1"/>
                </p:cNvSpPr>
                <p:nvPr/>
              </p:nvSpPr>
              <p:spPr bwMode="auto">
                <a:xfrm flipH="1">
                  <a:off x="2635" y="885"/>
                  <a:ext cx="0" cy="363"/>
                </a:xfrm>
                <a:prstGeom prst="line">
                  <a:avLst/>
                </a:prstGeom>
                <a:noFill/>
                <a:ln w="19050">
                  <a:solidFill>
                    <a:srgbClr val="0000CC"/>
                  </a:solidFill>
                  <a:round/>
                  <a:headEnd/>
                  <a:tailEnd type="triangle" w="sm" len="lg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91178" name="Line 76"/>
                <p:cNvSpPr>
                  <a:spLocks noChangeShapeType="1"/>
                </p:cNvSpPr>
                <p:nvPr/>
              </p:nvSpPr>
              <p:spPr bwMode="auto">
                <a:xfrm>
                  <a:off x="2499" y="566"/>
                  <a:ext cx="125" cy="273"/>
                </a:xfrm>
                <a:prstGeom prst="line">
                  <a:avLst/>
                </a:prstGeom>
                <a:noFill/>
                <a:ln w="19050">
                  <a:solidFill>
                    <a:srgbClr val="0000CC"/>
                  </a:solidFill>
                  <a:round/>
                  <a:headEnd/>
                  <a:tailEnd type="triangle" w="sm" len="lg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91179" name="Line 77"/>
                <p:cNvSpPr>
                  <a:spLocks noChangeShapeType="1"/>
                </p:cNvSpPr>
                <p:nvPr/>
              </p:nvSpPr>
              <p:spPr bwMode="auto">
                <a:xfrm flipH="1">
                  <a:off x="2311" y="568"/>
                  <a:ext cx="141" cy="266"/>
                </a:xfrm>
                <a:prstGeom prst="line">
                  <a:avLst/>
                </a:prstGeom>
                <a:noFill/>
                <a:ln w="19050">
                  <a:solidFill>
                    <a:srgbClr val="0000CC"/>
                  </a:solidFill>
                  <a:round/>
                  <a:headEnd/>
                  <a:tailEnd type="triangle" w="sm" len="lg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91180" name="Oval 78"/>
                <p:cNvSpPr>
                  <a:spLocks noChangeArrowheads="1"/>
                </p:cNvSpPr>
                <p:nvPr/>
              </p:nvSpPr>
              <p:spPr bwMode="auto">
                <a:xfrm>
                  <a:off x="2405" y="463"/>
                  <a:ext cx="144" cy="14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91181" name="Rectangle 79"/>
                <p:cNvSpPr>
                  <a:spLocks noChangeArrowheads="1"/>
                </p:cNvSpPr>
                <p:nvPr/>
              </p:nvSpPr>
              <p:spPr bwMode="auto">
                <a:xfrm>
                  <a:off x="2233" y="840"/>
                  <a:ext cx="104" cy="11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91182" name="Rectangle 80"/>
                <p:cNvSpPr>
                  <a:spLocks noChangeArrowheads="1"/>
                </p:cNvSpPr>
                <p:nvPr/>
              </p:nvSpPr>
              <p:spPr bwMode="auto">
                <a:xfrm>
                  <a:off x="2781" y="1230"/>
                  <a:ext cx="104" cy="11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91183" name="Line 81"/>
                <p:cNvSpPr>
                  <a:spLocks noChangeShapeType="1"/>
                </p:cNvSpPr>
                <p:nvPr/>
              </p:nvSpPr>
              <p:spPr bwMode="auto">
                <a:xfrm>
                  <a:off x="2672" y="931"/>
                  <a:ext cx="154" cy="296"/>
                </a:xfrm>
                <a:prstGeom prst="line">
                  <a:avLst/>
                </a:prstGeom>
                <a:noFill/>
                <a:ln w="19050">
                  <a:solidFill>
                    <a:srgbClr val="0000CC"/>
                  </a:solidFill>
                  <a:round/>
                  <a:headEnd/>
                  <a:tailEnd type="triangle" w="sm" len="lg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91184" name="Line 82"/>
                <p:cNvSpPr>
                  <a:spLocks noChangeShapeType="1"/>
                </p:cNvSpPr>
                <p:nvPr/>
              </p:nvSpPr>
              <p:spPr bwMode="auto">
                <a:xfrm flipH="1">
                  <a:off x="2441" y="933"/>
                  <a:ext cx="163" cy="296"/>
                </a:xfrm>
                <a:prstGeom prst="line">
                  <a:avLst/>
                </a:prstGeom>
                <a:noFill/>
                <a:ln w="19050">
                  <a:solidFill>
                    <a:srgbClr val="0000CC"/>
                  </a:solidFill>
                  <a:round/>
                  <a:headEnd/>
                  <a:tailEnd type="triangle" w="sm" len="lg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91185" name="Oval 83"/>
                <p:cNvSpPr>
                  <a:spLocks noChangeArrowheads="1"/>
                </p:cNvSpPr>
                <p:nvPr/>
              </p:nvSpPr>
              <p:spPr bwMode="auto">
                <a:xfrm>
                  <a:off x="2564" y="828"/>
                  <a:ext cx="144" cy="14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91186" name="Rectangle 84"/>
                <p:cNvSpPr>
                  <a:spLocks noChangeArrowheads="1"/>
                </p:cNvSpPr>
                <p:nvPr/>
              </p:nvSpPr>
              <p:spPr bwMode="auto">
                <a:xfrm>
                  <a:off x="2388" y="1228"/>
                  <a:ext cx="104" cy="11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91187" name="Rectangle 85"/>
                <p:cNvSpPr>
                  <a:spLocks noChangeArrowheads="1"/>
                </p:cNvSpPr>
                <p:nvPr/>
              </p:nvSpPr>
              <p:spPr bwMode="auto">
                <a:xfrm>
                  <a:off x="2578" y="1233"/>
                  <a:ext cx="104" cy="105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91188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2160" y="881"/>
                  <a:ext cx="22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kumimoji="1" lang="en-US" altLang="zh-CN" sz="2800" i="1">
                      <a:latin typeface="Times New Roman" pitchFamily="18" charset="0"/>
                      <a:ea typeface="宋体" pitchFamily="2" charset="-122"/>
                    </a:rPr>
                    <a:t>a</a:t>
                  </a:r>
                  <a:endParaRPr kumimoji="1" lang="en-US" altLang="zh-CN" sz="2400" b="0"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91189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2313" y="1280"/>
                  <a:ext cx="682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kumimoji="1" lang="en-US" altLang="zh-CN" sz="2800" i="1" dirty="0">
                      <a:latin typeface="Times New Roman" pitchFamily="18" charset="0"/>
                      <a:ea typeface="宋体" pitchFamily="2" charset="-122"/>
                    </a:rPr>
                    <a:t>5  3  x</a:t>
                  </a:r>
                  <a:endParaRPr kumimoji="1" lang="en-US" altLang="zh-CN" sz="2400" b="0" dirty="0">
                    <a:latin typeface="Times New Roman" pitchFamily="18" charset="0"/>
                    <a:ea typeface="宋体" pitchFamily="2" charset="-122"/>
                  </a:endParaRPr>
                </a:p>
              </p:txBody>
            </p:sp>
          </p:grpSp>
          <p:sp>
            <p:nvSpPr>
              <p:cNvPr id="91170" name="Oval 88"/>
              <p:cNvSpPr>
                <a:spLocks noChangeArrowheads="1"/>
              </p:cNvSpPr>
              <p:nvPr/>
            </p:nvSpPr>
            <p:spPr bwMode="auto">
              <a:xfrm>
                <a:off x="2305" y="2545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624729" name="Text Box 89"/>
              <p:cNvSpPr txBox="1">
                <a:spLocks noChangeArrowheads="1"/>
              </p:cNvSpPr>
              <p:nvPr/>
            </p:nvSpPr>
            <p:spPr bwMode="auto">
              <a:xfrm>
                <a:off x="612" y="1992"/>
                <a:ext cx="26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kumimoji="1" lang="en-US" altLang="zh-CN" sz="2800">
                    <a:latin typeface="Times New Roman" pitchFamily="18" charset="0"/>
                    <a:ea typeface="宋体" pitchFamily="2" charset="-122"/>
                  </a:rPr>
                  <a:t>B</a:t>
                </a:r>
                <a:endParaRPr kumimoji="1" lang="en-US" altLang="zh-CN" sz="2400"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624730" name="Text Box 90"/>
              <p:cNvSpPr txBox="1">
                <a:spLocks noChangeArrowheads="1"/>
              </p:cNvSpPr>
              <p:nvPr/>
            </p:nvSpPr>
            <p:spPr bwMode="auto">
              <a:xfrm>
                <a:off x="1459" y="2366"/>
                <a:ext cx="267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kumimoji="1" lang="en-US" altLang="zh-CN" sz="2800">
                    <a:latin typeface="Times New Roman" pitchFamily="18" charset="0"/>
                    <a:ea typeface="宋体" pitchFamily="2" charset="-122"/>
                  </a:rPr>
                  <a:t>C</a:t>
                </a:r>
                <a:endParaRPr kumimoji="1" lang="en-US" altLang="zh-CN" sz="2400"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624731" name="Text Box 91"/>
              <p:cNvSpPr txBox="1">
                <a:spLocks noChangeArrowheads="1"/>
              </p:cNvSpPr>
              <p:nvPr/>
            </p:nvSpPr>
            <p:spPr bwMode="auto">
              <a:xfrm>
                <a:off x="2428" y="2382"/>
                <a:ext cx="27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kumimoji="1" lang="en-US" altLang="zh-CN" sz="2800">
                    <a:latin typeface="Times New Roman" pitchFamily="18" charset="0"/>
                    <a:ea typeface="宋体" pitchFamily="2" charset="-122"/>
                  </a:rPr>
                  <a:t>A</a:t>
                </a:r>
                <a:endParaRPr kumimoji="1" lang="en-US" altLang="zh-CN" sz="2400"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91174" name="Oval 92"/>
              <p:cNvSpPr>
                <a:spLocks noChangeArrowheads="1"/>
              </p:cNvSpPr>
              <p:nvPr/>
            </p:nvSpPr>
            <p:spPr bwMode="auto">
              <a:xfrm>
                <a:off x="1247" y="1800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624733" name="Text Box 93"/>
              <p:cNvSpPr txBox="1">
                <a:spLocks noChangeArrowheads="1"/>
              </p:cNvSpPr>
              <p:nvPr/>
            </p:nvSpPr>
            <p:spPr bwMode="auto">
              <a:xfrm>
                <a:off x="1193" y="1496"/>
                <a:ext cx="255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kumimoji="1" lang="en-US" altLang="zh-CN" sz="2800">
                    <a:latin typeface="Times New Roman" pitchFamily="18" charset="0"/>
                    <a:ea typeface="宋体" pitchFamily="2" charset="-122"/>
                  </a:rPr>
                  <a:t>E</a:t>
                </a:r>
                <a:endParaRPr kumimoji="1" lang="en-US" altLang="zh-CN" sz="2400"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624734" name="Text Box 94"/>
              <p:cNvSpPr txBox="1">
                <a:spLocks noChangeArrowheads="1"/>
              </p:cNvSpPr>
              <p:nvPr/>
            </p:nvSpPr>
            <p:spPr bwMode="auto">
              <a:xfrm>
                <a:off x="1726" y="1982"/>
                <a:ext cx="27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kumimoji="1" lang="en-US" altLang="zh-CN" sz="2800">
                    <a:latin typeface="Times New Roman" pitchFamily="18" charset="0"/>
                    <a:ea typeface="宋体" pitchFamily="2" charset="-122"/>
                  </a:rPr>
                  <a:t>D</a:t>
                </a:r>
                <a:endParaRPr kumimoji="1" lang="en-US" altLang="zh-CN" sz="2400">
                  <a:latin typeface="Times New Roman" pitchFamily="18" charset="0"/>
                  <a:ea typeface="宋体" pitchFamily="2" charset="-122"/>
                </a:endParaRPr>
              </a:p>
            </p:txBody>
          </p:sp>
        </p:grpSp>
        <p:sp>
          <p:nvSpPr>
            <p:cNvPr id="624735" name="Text Box 95"/>
            <p:cNvSpPr txBox="1">
              <a:spLocks noChangeArrowheads="1"/>
            </p:cNvSpPr>
            <p:nvPr/>
          </p:nvSpPr>
          <p:spPr bwMode="auto">
            <a:xfrm>
              <a:off x="343" y="697"/>
              <a:ext cx="56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kumimoji="1" lang="zh-CN" altLang="zh-CN" sz="2800">
                  <a:latin typeface="Times New Roman" pitchFamily="18" charset="0"/>
                  <a:ea typeface="仿宋_GB2312" pitchFamily="49" charset="-122"/>
                </a:rPr>
                <a:t>空表</a:t>
              </a:r>
              <a:endParaRPr kumimoji="1" lang="zh-CN" altLang="en-US" sz="2400" b="0">
                <a:latin typeface="Times New Roman" pitchFamily="18" charset="0"/>
                <a:ea typeface="仿宋_GB2312" pitchFamily="49" charset="-122"/>
              </a:endParaRPr>
            </a:p>
          </p:txBody>
        </p:sp>
        <p:sp>
          <p:nvSpPr>
            <p:cNvPr id="624736" name="Text Box 96"/>
            <p:cNvSpPr txBox="1">
              <a:spLocks noChangeArrowheads="1"/>
            </p:cNvSpPr>
            <p:nvPr/>
          </p:nvSpPr>
          <p:spPr bwMode="auto">
            <a:xfrm>
              <a:off x="1052" y="1219"/>
              <a:ext cx="79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kumimoji="1" lang="zh-CN" altLang="en-US" sz="2800" dirty="0">
                  <a:latin typeface="Times New Roman" pitchFamily="18" charset="0"/>
                  <a:ea typeface="仿宋_GB2312" pitchFamily="49" charset="-122"/>
                </a:rPr>
                <a:t>线性表</a:t>
              </a:r>
              <a:endParaRPr kumimoji="1" lang="zh-CN" altLang="en-US" sz="2400" b="0" dirty="0">
                <a:latin typeface="Times New Roman" pitchFamily="18" charset="0"/>
                <a:ea typeface="仿宋_GB2312" pitchFamily="49" charset="-122"/>
              </a:endParaRPr>
            </a:p>
          </p:txBody>
        </p:sp>
        <p:sp>
          <p:nvSpPr>
            <p:cNvPr id="624737" name="Text Box 97"/>
            <p:cNvSpPr txBox="1">
              <a:spLocks noChangeArrowheads="1"/>
            </p:cNvSpPr>
            <p:nvPr/>
          </p:nvSpPr>
          <p:spPr bwMode="auto">
            <a:xfrm>
              <a:off x="593" y="3156"/>
              <a:ext cx="79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kumimoji="1" lang="zh-CN" altLang="en-US" sz="2800" dirty="0">
                  <a:latin typeface="Times New Roman" pitchFamily="18" charset="0"/>
                  <a:ea typeface="仿宋_GB2312" pitchFamily="49" charset="-122"/>
                </a:rPr>
                <a:t>再入表</a:t>
              </a:r>
              <a:endParaRPr kumimoji="1" lang="zh-CN" altLang="en-US" sz="2400" b="0" dirty="0">
                <a:latin typeface="Times New Roman" pitchFamily="18" charset="0"/>
                <a:ea typeface="仿宋_GB2312" pitchFamily="49" charset="-122"/>
              </a:endParaRPr>
            </a:p>
          </p:txBody>
        </p:sp>
        <p:sp>
          <p:nvSpPr>
            <p:cNvPr id="624738" name="Text Box 98"/>
            <p:cNvSpPr txBox="1">
              <a:spLocks noChangeArrowheads="1"/>
            </p:cNvSpPr>
            <p:nvPr/>
          </p:nvSpPr>
          <p:spPr bwMode="auto">
            <a:xfrm>
              <a:off x="2386" y="1614"/>
              <a:ext cx="56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kumimoji="1" lang="zh-CN" altLang="en-US" sz="2800">
                  <a:latin typeface="Times New Roman" pitchFamily="18" charset="0"/>
                  <a:ea typeface="仿宋_GB2312" pitchFamily="49" charset="-122"/>
                </a:rPr>
                <a:t>纯表</a:t>
              </a:r>
              <a:endParaRPr kumimoji="1" lang="zh-CN" altLang="en-US" sz="2400" b="0">
                <a:latin typeface="Times New Roman" pitchFamily="18" charset="0"/>
                <a:ea typeface="仿宋_GB2312" pitchFamily="49" charset="-122"/>
              </a:endParaRPr>
            </a:p>
          </p:txBody>
        </p:sp>
        <p:sp>
          <p:nvSpPr>
            <p:cNvPr id="91155" name="Oval 99"/>
            <p:cNvSpPr>
              <a:spLocks noChangeArrowheads="1"/>
            </p:cNvSpPr>
            <p:nvPr/>
          </p:nvSpPr>
          <p:spPr bwMode="auto">
            <a:xfrm>
              <a:off x="3844" y="2760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624740" name="Text Box 100"/>
            <p:cNvSpPr txBox="1">
              <a:spLocks noChangeArrowheads="1"/>
            </p:cNvSpPr>
            <p:nvPr/>
          </p:nvSpPr>
          <p:spPr bwMode="auto">
            <a:xfrm>
              <a:off x="3769" y="2456"/>
              <a:ext cx="24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kumimoji="1" lang="en-US" altLang="zh-CN" sz="2800" dirty="0">
                  <a:latin typeface="Times New Roman" pitchFamily="18" charset="0"/>
                  <a:ea typeface="宋体" pitchFamily="2" charset="-122"/>
                </a:rPr>
                <a:t>F</a:t>
              </a:r>
              <a:endParaRPr kumimoji="1" lang="en-US" altLang="zh-CN" sz="2400" dirty="0"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24741" name="Text Box 101"/>
            <p:cNvSpPr txBox="1">
              <a:spLocks noChangeArrowheads="1"/>
            </p:cNvSpPr>
            <p:nvPr/>
          </p:nvSpPr>
          <p:spPr bwMode="auto">
            <a:xfrm>
              <a:off x="4077" y="3137"/>
              <a:ext cx="79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kumimoji="1" lang="zh-CN" altLang="zh-CN" sz="2800">
                  <a:latin typeface="Times New Roman" pitchFamily="18" charset="0"/>
                  <a:ea typeface="仿宋_GB2312" pitchFamily="49" charset="-122"/>
                </a:rPr>
                <a:t>递归表</a:t>
              </a:r>
              <a:endParaRPr kumimoji="1" lang="zh-CN" altLang="en-US" sz="2400" b="0">
                <a:latin typeface="Times New Roman" pitchFamily="18" charset="0"/>
                <a:ea typeface="仿宋_GB2312" pitchFamily="49" charset="-122"/>
              </a:endParaRPr>
            </a:p>
          </p:txBody>
        </p:sp>
        <p:sp>
          <p:nvSpPr>
            <p:cNvPr id="91158" name="Rectangle 102"/>
            <p:cNvSpPr>
              <a:spLocks noChangeArrowheads="1"/>
            </p:cNvSpPr>
            <p:nvPr/>
          </p:nvSpPr>
          <p:spPr bwMode="auto">
            <a:xfrm>
              <a:off x="3624" y="3200"/>
              <a:ext cx="111" cy="13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91159" name="Freeform 103"/>
            <p:cNvSpPr>
              <a:spLocks/>
            </p:cNvSpPr>
            <p:nvPr/>
          </p:nvSpPr>
          <p:spPr bwMode="auto">
            <a:xfrm>
              <a:off x="3963" y="2666"/>
              <a:ext cx="233" cy="301"/>
            </a:xfrm>
            <a:custGeom>
              <a:avLst/>
              <a:gdLst>
                <a:gd name="T0" fmla="*/ 0 w 233"/>
                <a:gd name="T1" fmla="*/ 230 h 301"/>
                <a:gd name="T2" fmla="*/ 89 w 233"/>
                <a:gd name="T3" fmla="*/ 297 h 301"/>
                <a:gd name="T4" fmla="*/ 200 w 233"/>
                <a:gd name="T5" fmla="*/ 253 h 301"/>
                <a:gd name="T6" fmla="*/ 229 w 233"/>
                <a:gd name="T7" fmla="*/ 112 h 301"/>
                <a:gd name="T8" fmla="*/ 177 w 233"/>
                <a:gd name="T9" fmla="*/ 16 h 301"/>
                <a:gd name="T10" fmla="*/ 59 w 233"/>
                <a:gd name="T11" fmla="*/ 16 h 301"/>
                <a:gd name="T12" fmla="*/ 0 w 233"/>
                <a:gd name="T13" fmla="*/ 97 h 30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3"/>
                <a:gd name="T22" fmla="*/ 0 h 301"/>
                <a:gd name="T23" fmla="*/ 233 w 233"/>
                <a:gd name="T24" fmla="*/ 301 h 30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3" h="301">
                  <a:moveTo>
                    <a:pt x="0" y="230"/>
                  </a:moveTo>
                  <a:cubicBezTo>
                    <a:pt x="28" y="261"/>
                    <a:pt x="56" y="293"/>
                    <a:pt x="89" y="297"/>
                  </a:cubicBezTo>
                  <a:cubicBezTo>
                    <a:pt x="122" y="301"/>
                    <a:pt x="177" y="284"/>
                    <a:pt x="200" y="253"/>
                  </a:cubicBezTo>
                  <a:cubicBezTo>
                    <a:pt x="223" y="222"/>
                    <a:pt x="233" y="151"/>
                    <a:pt x="229" y="112"/>
                  </a:cubicBezTo>
                  <a:cubicBezTo>
                    <a:pt x="225" y="73"/>
                    <a:pt x="205" y="32"/>
                    <a:pt x="177" y="16"/>
                  </a:cubicBezTo>
                  <a:cubicBezTo>
                    <a:pt x="149" y="0"/>
                    <a:pt x="89" y="2"/>
                    <a:pt x="59" y="16"/>
                  </a:cubicBezTo>
                  <a:cubicBezTo>
                    <a:pt x="29" y="30"/>
                    <a:pt x="10" y="84"/>
                    <a:pt x="0" y="97"/>
                  </a:cubicBezTo>
                </a:path>
              </a:pathLst>
            </a:custGeom>
            <a:noFill/>
            <a:ln w="19050">
              <a:solidFill>
                <a:srgbClr val="0000CC"/>
              </a:solidFill>
              <a:round/>
              <a:headEnd/>
              <a:tailEnd type="triangle" w="sm" len="lg"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91160" name="Text Box 104"/>
            <p:cNvSpPr txBox="1">
              <a:spLocks noChangeArrowheads="1"/>
            </p:cNvSpPr>
            <p:nvPr/>
          </p:nvSpPr>
          <p:spPr bwMode="auto">
            <a:xfrm>
              <a:off x="3541" y="3293"/>
              <a:ext cx="22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kumimoji="1" lang="en-US" altLang="zh-CN" sz="2800" i="1" dirty="0">
                  <a:latin typeface="Times New Roman" pitchFamily="18" charset="0"/>
                  <a:ea typeface="宋体" pitchFamily="2" charset="-122"/>
                </a:rPr>
                <a:t>4</a:t>
              </a: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38113"/>
            <a:ext cx="7467600" cy="790575"/>
          </a:xfrm>
        </p:spPr>
        <p:txBody>
          <a:bodyPr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kumimoji="1" lang="zh-CN" altLang="en-US" sz="4000" dirty="0">
                <a:latin typeface="仿宋_GB2312" pitchFamily="49" charset="-122"/>
                <a:ea typeface="华文新魏" pitchFamily="2" charset="-122"/>
                <a:cs typeface="+mn-cs"/>
              </a:rPr>
              <a:t>广义表的存储结构</a:t>
            </a:r>
          </a:p>
        </p:txBody>
      </p:sp>
      <p:sp>
        <p:nvSpPr>
          <p:cNvPr id="53251" name="内容占位符 2"/>
          <p:cNvSpPr>
            <a:spLocks noGrp="1"/>
          </p:cNvSpPr>
          <p:nvPr>
            <p:ph idx="1"/>
          </p:nvPr>
        </p:nvSpPr>
        <p:spPr>
          <a:xfrm>
            <a:off x="304800" y="1076325"/>
            <a:ext cx="8670925" cy="498951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zh-CN"/>
              <a:t>typedef enum {ATOM, LIST} ElemTag;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zh-CN"/>
              <a:t>typedef struct GLNode{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en-US" altLang="zh-CN"/>
              <a:t>ElemTag tag;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en-US" altLang="zh-CN"/>
              <a:t>union{</a:t>
            </a:r>
          </a:p>
          <a:p>
            <a:pPr lvl="2" eaLnBrk="1" hangingPunct="1">
              <a:buFont typeface="Arial" charset="0"/>
              <a:buNone/>
            </a:pPr>
            <a:r>
              <a:rPr lang="en-US" altLang="zh-CN"/>
              <a:t>atomType atom; //</a:t>
            </a:r>
            <a:r>
              <a:rPr lang="zh-CN" altLang="en-US"/>
              <a:t>原子节点值</a:t>
            </a:r>
            <a:endParaRPr lang="en-US" altLang="zh-CN"/>
          </a:p>
          <a:p>
            <a:pPr lvl="2" eaLnBrk="1" hangingPunct="1">
              <a:buFont typeface="Arial" charset="0"/>
              <a:buNone/>
            </a:pPr>
            <a:r>
              <a:rPr lang="en-US" altLang="zh-CN"/>
              <a:t>struct{ struct GLNode *hp, *tp;} ptr; //</a:t>
            </a:r>
            <a:r>
              <a:rPr lang="zh-CN" altLang="en-US"/>
              <a:t>表头表尾指针</a:t>
            </a:r>
          </a:p>
          <a:p>
            <a:pPr lvl="2" eaLnBrk="1" hangingPunct="1">
              <a:buFont typeface="Arial" charset="0"/>
              <a:buNone/>
            </a:pPr>
            <a:r>
              <a:rPr lang="en-US" altLang="zh-CN"/>
              <a:t>}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zh-CN"/>
              <a:t>}*GList;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0B15D-D684-4C31-8DEF-5B2A5471EA45}" type="slidenum">
              <a:rPr lang="en-US" altLang="zh-CN" smtClean="0"/>
              <a:pPr>
                <a:defRPr/>
              </a:pPr>
              <a:t>22</a:t>
            </a:fld>
            <a:endParaRPr lang="en-US" altLang="zh-CN"/>
          </a:p>
        </p:txBody>
      </p:sp>
      <p:grpSp>
        <p:nvGrpSpPr>
          <p:cNvPr id="53253" name="Group 3"/>
          <p:cNvGrpSpPr>
            <a:grpSpLocks/>
          </p:cNvGrpSpPr>
          <p:nvPr/>
        </p:nvGrpSpPr>
        <p:grpSpPr bwMode="auto">
          <a:xfrm>
            <a:off x="341313" y="5010150"/>
            <a:ext cx="8599487" cy="1317625"/>
            <a:chOff x="109" y="48"/>
            <a:chExt cx="5417" cy="830"/>
          </a:xfrm>
        </p:grpSpPr>
        <p:grpSp>
          <p:nvGrpSpPr>
            <p:cNvPr id="53254" name="Group 4"/>
            <p:cNvGrpSpPr>
              <a:grpSpLocks/>
            </p:cNvGrpSpPr>
            <p:nvPr/>
          </p:nvGrpSpPr>
          <p:grpSpPr bwMode="auto">
            <a:xfrm>
              <a:off x="109" y="48"/>
              <a:ext cx="5417" cy="272"/>
              <a:chOff x="109" y="48"/>
              <a:chExt cx="5417" cy="272"/>
            </a:xfrm>
          </p:grpSpPr>
          <p:grpSp>
            <p:nvGrpSpPr>
              <p:cNvPr id="53258" name="Group 5"/>
              <p:cNvGrpSpPr>
                <a:grpSpLocks/>
              </p:cNvGrpSpPr>
              <p:nvPr/>
            </p:nvGrpSpPr>
            <p:grpSpPr bwMode="auto">
              <a:xfrm>
                <a:off x="109" y="48"/>
                <a:ext cx="1859" cy="272"/>
                <a:chOff x="624" y="624"/>
                <a:chExt cx="1859" cy="272"/>
              </a:xfrm>
            </p:grpSpPr>
            <p:sp>
              <p:nvSpPr>
                <p:cNvPr id="53263" name="Rectangle 6"/>
                <p:cNvSpPr>
                  <a:spLocks noChangeArrowheads="1"/>
                </p:cNvSpPr>
                <p:nvPr/>
              </p:nvSpPr>
              <p:spPr bwMode="auto">
                <a:xfrm>
                  <a:off x="624" y="624"/>
                  <a:ext cx="1859" cy="27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zh-CN" altLang="en-US" dirty="0">
                      <a:ea typeface="黑体" pitchFamily="49" charset="-122"/>
                    </a:rPr>
                    <a:t> 标志</a:t>
                  </a:r>
                  <a:r>
                    <a:rPr lang="en-US" altLang="zh-CN" dirty="0">
                      <a:ea typeface="黑体" pitchFamily="49" charset="-122"/>
                    </a:rPr>
                    <a:t>tag=0        </a:t>
                  </a:r>
                  <a:r>
                    <a:rPr lang="zh-CN" altLang="en-US" dirty="0">
                      <a:latin typeface="宋体" charset="-122"/>
                      <a:ea typeface="黑体" pitchFamily="49" charset="-122"/>
                    </a:rPr>
                    <a:t>原子的</a:t>
                  </a:r>
                  <a:r>
                    <a:rPr lang="zh-CN" altLang="en-US" dirty="0">
                      <a:ea typeface="黑体" pitchFamily="49" charset="-122"/>
                    </a:rPr>
                    <a:t>值 </a:t>
                  </a:r>
                </a:p>
              </p:txBody>
            </p:sp>
            <p:sp>
              <p:nvSpPr>
                <p:cNvPr id="53264" name="Line 7"/>
                <p:cNvSpPr>
                  <a:spLocks noChangeShapeType="1"/>
                </p:cNvSpPr>
                <p:nvPr/>
              </p:nvSpPr>
              <p:spPr bwMode="auto">
                <a:xfrm>
                  <a:off x="1584" y="624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3259" name="Group 8"/>
              <p:cNvGrpSpPr>
                <a:grpSpLocks/>
              </p:cNvGrpSpPr>
              <p:nvPr/>
            </p:nvGrpSpPr>
            <p:grpSpPr bwMode="auto">
              <a:xfrm>
                <a:off x="2352" y="48"/>
                <a:ext cx="3174" cy="272"/>
                <a:chOff x="2448" y="720"/>
                <a:chExt cx="3174" cy="272"/>
              </a:xfrm>
            </p:grpSpPr>
            <p:sp>
              <p:nvSpPr>
                <p:cNvPr id="53260" name="Rectangle 9"/>
                <p:cNvSpPr>
                  <a:spLocks noChangeArrowheads="1"/>
                </p:cNvSpPr>
                <p:nvPr/>
              </p:nvSpPr>
              <p:spPr bwMode="auto">
                <a:xfrm>
                  <a:off x="2448" y="720"/>
                  <a:ext cx="3174" cy="27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zh-CN" altLang="en-US" dirty="0">
                      <a:ea typeface="黑体" pitchFamily="49" charset="-122"/>
                    </a:rPr>
                    <a:t>标志</a:t>
                  </a:r>
                  <a:r>
                    <a:rPr lang="en-US" altLang="zh-CN" dirty="0">
                      <a:ea typeface="黑体" pitchFamily="49" charset="-122"/>
                    </a:rPr>
                    <a:t>tag=1        </a:t>
                  </a:r>
                  <a:r>
                    <a:rPr lang="zh-CN" altLang="en-US" dirty="0">
                      <a:latin typeface="宋体" charset="-122"/>
                      <a:ea typeface="黑体" pitchFamily="49" charset="-122"/>
                    </a:rPr>
                    <a:t>表头指针</a:t>
                  </a:r>
                  <a:r>
                    <a:rPr lang="en-US" altLang="zh-CN" dirty="0">
                      <a:ea typeface="黑体" pitchFamily="49" charset="-122"/>
                    </a:rPr>
                    <a:t>hp          </a:t>
                  </a:r>
                  <a:r>
                    <a:rPr lang="zh-CN" altLang="en-US" dirty="0">
                      <a:latin typeface="宋体" charset="-122"/>
                      <a:ea typeface="黑体" pitchFamily="49" charset="-122"/>
                    </a:rPr>
                    <a:t>表尾指针</a:t>
                  </a:r>
                  <a:r>
                    <a:rPr lang="en-US" altLang="zh-CN" dirty="0" err="1">
                      <a:ea typeface="黑体" pitchFamily="49" charset="-122"/>
                    </a:rPr>
                    <a:t>tp</a:t>
                  </a:r>
                  <a:r>
                    <a:rPr lang="en-US" altLang="zh-CN" dirty="0">
                      <a:ea typeface="黑体" pitchFamily="49" charset="-122"/>
                    </a:rPr>
                    <a:t> </a:t>
                  </a:r>
                </a:p>
              </p:txBody>
            </p:sp>
            <p:sp>
              <p:nvSpPr>
                <p:cNvPr id="53261" name="Line 10"/>
                <p:cNvSpPr>
                  <a:spLocks noChangeShapeType="1"/>
                </p:cNvSpPr>
                <p:nvPr/>
              </p:nvSpPr>
              <p:spPr bwMode="auto">
                <a:xfrm>
                  <a:off x="3408" y="720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53262" name="Line 11"/>
                <p:cNvSpPr>
                  <a:spLocks noChangeShapeType="1"/>
                </p:cNvSpPr>
                <p:nvPr/>
              </p:nvSpPr>
              <p:spPr bwMode="auto">
                <a:xfrm>
                  <a:off x="4512" y="720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53255" name="Rectangle 12"/>
            <p:cNvSpPr>
              <a:spLocks noChangeArrowheads="1"/>
            </p:cNvSpPr>
            <p:nvPr/>
          </p:nvSpPr>
          <p:spPr bwMode="auto">
            <a:xfrm>
              <a:off x="1397" y="638"/>
              <a:ext cx="2832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 anchor="ctr"/>
            <a:lstStyle/>
            <a:p>
              <a:pPr algn="ctr" eaLnBrk="0" hangingPunct="0"/>
              <a:r>
                <a:rPr lang="zh-CN" altLang="en-US" sz="2000">
                  <a:ea typeface="黑体" pitchFamily="49" charset="-122"/>
                </a:rPr>
                <a:t>广义</a:t>
              </a:r>
              <a:r>
                <a:rPr lang="zh-CN" altLang="en-US" sz="2000">
                  <a:latin typeface="宋体" charset="-122"/>
                  <a:ea typeface="黑体" pitchFamily="49" charset="-122"/>
                </a:rPr>
                <a:t>表的链表结点结构示意图</a:t>
              </a:r>
            </a:p>
          </p:txBody>
        </p:sp>
        <p:sp>
          <p:nvSpPr>
            <p:cNvPr id="53256" name="Rectangle 13"/>
            <p:cNvSpPr>
              <a:spLocks noChangeArrowheads="1"/>
            </p:cNvSpPr>
            <p:nvPr/>
          </p:nvSpPr>
          <p:spPr bwMode="auto">
            <a:xfrm>
              <a:off x="3216" y="384"/>
              <a:ext cx="1134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 anchor="ctr"/>
            <a:lstStyle/>
            <a:p>
              <a:pPr algn="ctr" eaLnBrk="0" hangingPunct="0"/>
              <a:r>
                <a:rPr lang="en-US" altLang="zh-CN" sz="2000">
                  <a:ea typeface="黑体" pitchFamily="49" charset="-122"/>
                </a:rPr>
                <a:t>(b) </a:t>
              </a:r>
              <a:r>
                <a:rPr lang="zh-CN" altLang="en-US" sz="2000">
                  <a:latin typeface="宋体" charset="-122"/>
                  <a:ea typeface="黑体" pitchFamily="49" charset="-122"/>
                </a:rPr>
                <a:t>表结点</a:t>
              </a:r>
            </a:p>
          </p:txBody>
        </p:sp>
        <p:sp>
          <p:nvSpPr>
            <p:cNvPr id="53257" name="Rectangle 14"/>
            <p:cNvSpPr>
              <a:spLocks noChangeArrowheads="1"/>
            </p:cNvSpPr>
            <p:nvPr/>
          </p:nvSpPr>
          <p:spPr bwMode="auto">
            <a:xfrm>
              <a:off x="384" y="384"/>
              <a:ext cx="1270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 anchor="ctr"/>
            <a:lstStyle/>
            <a:p>
              <a:pPr algn="ctr" eaLnBrk="0" hangingPunct="0"/>
              <a:r>
                <a:rPr lang="en-US" altLang="zh-CN" sz="2000">
                  <a:ea typeface="黑体" pitchFamily="49" charset="-122"/>
                </a:rPr>
                <a:t>(a)</a:t>
              </a:r>
              <a:r>
                <a:rPr lang="zh-CN" altLang="en-US" sz="2000">
                  <a:latin typeface="宋体" charset="-122"/>
                  <a:ea typeface="黑体" pitchFamily="49" charset="-122"/>
                </a:rPr>
                <a:t>原子结点</a:t>
              </a: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2"/>
          <p:cNvSpPr>
            <a:spLocks noChangeArrowheads="1"/>
          </p:cNvSpPr>
          <p:nvPr/>
        </p:nvSpPr>
        <p:spPr bwMode="auto">
          <a:xfrm>
            <a:off x="152400" y="484721"/>
            <a:ext cx="8812213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fontAlgn="auto" hangingPunct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zh-CN" altLang="en-US" sz="2800" dirty="0">
                <a:latin typeface="+mn-lt"/>
                <a:ea typeface="+mn-ea"/>
              </a:rPr>
              <a:t>例</a:t>
            </a:r>
            <a:r>
              <a:rPr lang="zh-CN" altLang="en-US" sz="2800" dirty="0">
                <a:latin typeface="宋体" pitchFamily="2" charset="-122"/>
                <a:ea typeface="+mn-ea"/>
              </a:rPr>
              <a:t>：</a:t>
            </a:r>
            <a:r>
              <a:rPr lang="zh-CN" altLang="en-US" sz="2800" dirty="0">
                <a:latin typeface="+mn-lt"/>
                <a:ea typeface="+mn-ea"/>
              </a:rPr>
              <a:t> 对</a:t>
            </a:r>
            <a:r>
              <a:rPr lang="en-US" altLang="zh-CN" sz="2800" dirty="0">
                <a:latin typeface="+mn-lt"/>
                <a:ea typeface="+mn-ea"/>
              </a:rPr>
              <a:t>A=()</a:t>
            </a:r>
            <a:r>
              <a:rPr lang="zh-CN" altLang="en-US" sz="2800" dirty="0">
                <a:latin typeface="宋体" pitchFamily="2" charset="-122"/>
                <a:ea typeface="+mn-ea"/>
              </a:rPr>
              <a:t>，</a:t>
            </a:r>
            <a:r>
              <a:rPr lang="en-US" altLang="zh-CN" sz="2800" dirty="0">
                <a:latin typeface="+mn-lt"/>
                <a:ea typeface="+mn-ea"/>
              </a:rPr>
              <a:t>B=(e)</a:t>
            </a:r>
            <a:r>
              <a:rPr lang="zh-CN" altLang="en-US" sz="2800" dirty="0">
                <a:latin typeface="宋体" pitchFamily="2" charset="-122"/>
                <a:ea typeface="+mn-ea"/>
              </a:rPr>
              <a:t>，</a:t>
            </a:r>
            <a:r>
              <a:rPr lang="en-US" altLang="zh-CN" sz="2800" dirty="0">
                <a:latin typeface="+mn-lt"/>
                <a:ea typeface="+mn-ea"/>
              </a:rPr>
              <a:t>C=(a, (b, c, d) )</a:t>
            </a:r>
            <a:r>
              <a:rPr lang="zh-CN" altLang="en-US" sz="2800" dirty="0">
                <a:latin typeface="宋体" pitchFamily="2" charset="-122"/>
                <a:ea typeface="+mn-ea"/>
              </a:rPr>
              <a:t>，</a:t>
            </a:r>
            <a:r>
              <a:rPr lang="en-US" altLang="zh-CN" sz="2800" dirty="0">
                <a:latin typeface="+mn-lt"/>
                <a:ea typeface="+mn-ea"/>
              </a:rPr>
              <a:t>D=(A, B, C)</a:t>
            </a:r>
            <a:r>
              <a:rPr lang="zh-CN" altLang="en-US" sz="2800" dirty="0">
                <a:latin typeface="宋体" pitchFamily="2" charset="-122"/>
                <a:ea typeface="+mn-ea"/>
              </a:rPr>
              <a:t>，</a:t>
            </a:r>
            <a:r>
              <a:rPr lang="en-US" altLang="zh-CN" sz="2800" dirty="0">
                <a:latin typeface="+mn-lt"/>
                <a:ea typeface="+mn-ea"/>
              </a:rPr>
              <a:t>E=(a, E)</a:t>
            </a:r>
            <a:r>
              <a:rPr lang="zh-CN" altLang="en-US" sz="2800" dirty="0">
                <a:latin typeface="+mn-lt"/>
                <a:ea typeface="+mn-ea"/>
              </a:rPr>
              <a:t>的广义表的存储结构如图所示</a:t>
            </a:r>
            <a:r>
              <a:rPr lang="zh-CN" altLang="en-US" sz="2800" dirty="0">
                <a:latin typeface="宋体" pitchFamily="2" charset="-122"/>
                <a:ea typeface="+mn-ea"/>
              </a:rPr>
              <a:t>。</a:t>
            </a:r>
          </a:p>
        </p:txBody>
      </p:sp>
      <p:grpSp>
        <p:nvGrpSpPr>
          <p:cNvPr id="54275" name="Group 3"/>
          <p:cNvGrpSpPr>
            <a:grpSpLocks/>
          </p:cNvGrpSpPr>
          <p:nvPr/>
        </p:nvGrpSpPr>
        <p:grpSpPr bwMode="auto">
          <a:xfrm>
            <a:off x="212725" y="1592796"/>
            <a:ext cx="5853113" cy="4608512"/>
            <a:chOff x="864" y="845"/>
            <a:chExt cx="3687" cy="2903"/>
          </a:xfrm>
        </p:grpSpPr>
        <p:grpSp>
          <p:nvGrpSpPr>
            <p:cNvPr id="54277" name="Group 4"/>
            <p:cNvGrpSpPr>
              <a:grpSpLocks/>
            </p:cNvGrpSpPr>
            <p:nvPr/>
          </p:nvGrpSpPr>
          <p:grpSpPr bwMode="auto">
            <a:xfrm>
              <a:off x="864" y="845"/>
              <a:ext cx="3687" cy="2532"/>
              <a:chOff x="288" y="1776"/>
              <a:chExt cx="3692" cy="2534"/>
            </a:xfrm>
          </p:grpSpPr>
          <p:sp>
            <p:nvSpPr>
              <p:cNvPr id="54279" name="Rectangle 5"/>
              <p:cNvSpPr>
                <a:spLocks noChangeArrowheads="1"/>
              </p:cNvSpPr>
              <p:nvPr/>
            </p:nvSpPr>
            <p:spPr bwMode="auto">
              <a:xfrm>
                <a:off x="288" y="1776"/>
                <a:ext cx="816" cy="2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zh-CN">
                    <a:ea typeface="黑体" pitchFamily="49" charset="-122"/>
                  </a:rPr>
                  <a:t>A=NULL</a:t>
                </a:r>
              </a:p>
            </p:txBody>
          </p:sp>
          <p:grpSp>
            <p:nvGrpSpPr>
              <p:cNvPr id="54280" name="Group 6"/>
              <p:cNvGrpSpPr>
                <a:grpSpLocks/>
              </p:cNvGrpSpPr>
              <p:nvPr/>
            </p:nvGrpSpPr>
            <p:grpSpPr bwMode="auto">
              <a:xfrm>
                <a:off x="615" y="1998"/>
                <a:ext cx="934" cy="672"/>
                <a:chOff x="624" y="1998"/>
                <a:chExt cx="934" cy="672"/>
              </a:xfrm>
            </p:grpSpPr>
            <p:grpSp>
              <p:nvGrpSpPr>
                <p:cNvPr id="54382" name="Group 7"/>
                <p:cNvGrpSpPr>
                  <a:grpSpLocks/>
                </p:cNvGrpSpPr>
                <p:nvPr/>
              </p:nvGrpSpPr>
              <p:grpSpPr bwMode="auto">
                <a:xfrm>
                  <a:off x="969" y="2160"/>
                  <a:ext cx="589" cy="181"/>
                  <a:chOff x="1056" y="2400"/>
                  <a:chExt cx="589" cy="181"/>
                </a:xfrm>
              </p:grpSpPr>
              <p:sp>
                <p:nvSpPr>
                  <p:cNvPr id="54390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1056" y="2400"/>
                    <a:ext cx="589" cy="18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altLang="zh-CN">
                        <a:ea typeface="黑体" pitchFamily="49" charset="-122"/>
                      </a:rPr>
                      <a:t>1   </a:t>
                    </a:r>
                    <a:r>
                      <a:rPr lang="en-US" altLang="zh-CN">
                        <a:ea typeface="Arial Unicode MS" pitchFamily="34" charset="-122"/>
                        <a:cs typeface="Arial Unicode MS" pitchFamily="34" charset="-122"/>
                      </a:rPr>
                      <a:t>∧</a:t>
                    </a:r>
                    <a:endParaRPr lang="en-US" altLang="zh-CN">
                      <a:ea typeface="黑体" pitchFamily="49" charset="-122"/>
                    </a:endParaRPr>
                  </a:p>
                </p:txBody>
              </p:sp>
              <p:sp>
                <p:nvSpPr>
                  <p:cNvPr id="54391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1257" y="2400"/>
                    <a:ext cx="0" cy="18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4392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1479" y="2400"/>
                    <a:ext cx="0" cy="18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54383" name="Group 11"/>
                <p:cNvGrpSpPr>
                  <a:grpSpLocks/>
                </p:cNvGrpSpPr>
                <p:nvPr/>
              </p:nvGrpSpPr>
              <p:grpSpPr bwMode="auto">
                <a:xfrm>
                  <a:off x="1080" y="2487"/>
                  <a:ext cx="408" cy="183"/>
                  <a:chOff x="2640" y="3024"/>
                  <a:chExt cx="408" cy="183"/>
                </a:xfrm>
              </p:grpSpPr>
              <p:sp>
                <p:nvSpPr>
                  <p:cNvPr id="54388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2640" y="3024"/>
                    <a:ext cx="408" cy="18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altLang="zh-CN">
                        <a:ea typeface="黑体" pitchFamily="49" charset="-122"/>
                      </a:rPr>
                      <a:t>0 e</a:t>
                    </a:r>
                  </a:p>
                </p:txBody>
              </p:sp>
              <p:sp>
                <p:nvSpPr>
                  <p:cNvPr id="54389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2850" y="3026"/>
                    <a:ext cx="0" cy="18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54384" name="Group 14"/>
                <p:cNvGrpSpPr>
                  <a:grpSpLocks/>
                </p:cNvGrpSpPr>
                <p:nvPr/>
              </p:nvGrpSpPr>
              <p:grpSpPr bwMode="auto">
                <a:xfrm>
                  <a:off x="624" y="1998"/>
                  <a:ext cx="336" cy="231"/>
                  <a:chOff x="768" y="3129"/>
                  <a:chExt cx="336" cy="231"/>
                </a:xfrm>
              </p:grpSpPr>
              <p:sp>
                <p:nvSpPr>
                  <p:cNvPr id="54386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129"/>
                    <a:ext cx="227" cy="22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altLang="zh-CN">
                        <a:ea typeface="黑体" pitchFamily="49" charset="-122"/>
                      </a:rPr>
                      <a:t>B</a:t>
                    </a:r>
                  </a:p>
                </p:txBody>
              </p:sp>
              <p:sp>
                <p:nvSpPr>
                  <p:cNvPr id="54387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768" y="3360"/>
                    <a:ext cx="336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 type="triangle" w="med" len="med"/>
                  </a:ln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54385" name="Line 17"/>
                <p:cNvSpPr>
                  <a:spLocks noChangeShapeType="1"/>
                </p:cNvSpPr>
                <p:nvPr/>
              </p:nvSpPr>
              <p:spPr bwMode="auto">
                <a:xfrm>
                  <a:off x="1287" y="2283"/>
                  <a:ext cx="0" cy="20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4281" name="Group 18"/>
              <p:cNvGrpSpPr>
                <a:grpSpLocks/>
              </p:cNvGrpSpPr>
              <p:nvPr/>
            </p:nvGrpSpPr>
            <p:grpSpPr bwMode="auto">
              <a:xfrm>
                <a:off x="816" y="2622"/>
                <a:ext cx="3133" cy="1026"/>
                <a:chOff x="816" y="2622"/>
                <a:chExt cx="3133" cy="1026"/>
              </a:xfrm>
            </p:grpSpPr>
            <p:grpSp>
              <p:nvGrpSpPr>
                <p:cNvPr id="54335" name="Group 19"/>
                <p:cNvGrpSpPr>
                  <a:grpSpLocks/>
                </p:cNvGrpSpPr>
                <p:nvPr/>
              </p:nvGrpSpPr>
              <p:grpSpPr bwMode="auto">
                <a:xfrm>
                  <a:off x="1161" y="2793"/>
                  <a:ext cx="589" cy="181"/>
                  <a:chOff x="1056" y="2400"/>
                  <a:chExt cx="589" cy="181"/>
                </a:xfrm>
              </p:grpSpPr>
              <p:sp>
                <p:nvSpPr>
                  <p:cNvPr id="54379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1056" y="2400"/>
                    <a:ext cx="589" cy="18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altLang="zh-CN">
                        <a:ea typeface="黑体" pitchFamily="49" charset="-122"/>
                      </a:rPr>
                      <a:t>1</a:t>
                    </a:r>
                  </a:p>
                </p:txBody>
              </p:sp>
              <p:sp>
                <p:nvSpPr>
                  <p:cNvPr id="54380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1257" y="2400"/>
                    <a:ext cx="0" cy="18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4381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1479" y="2400"/>
                    <a:ext cx="0" cy="18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54336" name="Group 23"/>
                <p:cNvGrpSpPr>
                  <a:grpSpLocks/>
                </p:cNvGrpSpPr>
                <p:nvPr/>
              </p:nvGrpSpPr>
              <p:grpSpPr bwMode="auto">
                <a:xfrm>
                  <a:off x="1272" y="3120"/>
                  <a:ext cx="408" cy="183"/>
                  <a:chOff x="2640" y="3024"/>
                  <a:chExt cx="408" cy="183"/>
                </a:xfrm>
              </p:grpSpPr>
              <p:sp>
                <p:nvSpPr>
                  <p:cNvPr id="54377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2640" y="3024"/>
                    <a:ext cx="408" cy="18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altLang="zh-CN">
                        <a:ea typeface="黑体" pitchFamily="49" charset="-122"/>
                      </a:rPr>
                      <a:t>0  a</a:t>
                    </a:r>
                  </a:p>
                </p:txBody>
              </p:sp>
              <p:sp>
                <p:nvSpPr>
                  <p:cNvPr id="54378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2850" y="3026"/>
                    <a:ext cx="0" cy="18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54337" name="Group 26"/>
                <p:cNvGrpSpPr>
                  <a:grpSpLocks/>
                </p:cNvGrpSpPr>
                <p:nvPr/>
              </p:nvGrpSpPr>
              <p:grpSpPr bwMode="auto">
                <a:xfrm>
                  <a:off x="816" y="2622"/>
                  <a:ext cx="336" cy="231"/>
                  <a:chOff x="768" y="3129"/>
                  <a:chExt cx="336" cy="231"/>
                </a:xfrm>
              </p:grpSpPr>
              <p:sp>
                <p:nvSpPr>
                  <p:cNvPr id="54375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129"/>
                    <a:ext cx="227" cy="22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altLang="zh-CN">
                        <a:ea typeface="黑体" pitchFamily="49" charset="-122"/>
                      </a:rPr>
                      <a:t>C</a:t>
                    </a:r>
                  </a:p>
                </p:txBody>
              </p:sp>
              <p:sp>
                <p:nvSpPr>
                  <p:cNvPr id="54376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768" y="3360"/>
                    <a:ext cx="336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 type="triangle" w="med" len="med"/>
                  </a:ln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54338" name="Line 29"/>
                <p:cNvSpPr>
                  <a:spLocks noChangeShapeType="1"/>
                </p:cNvSpPr>
                <p:nvPr/>
              </p:nvSpPr>
              <p:spPr bwMode="auto">
                <a:xfrm>
                  <a:off x="1479" y="2916"/>
                  <a:ext cx="0" cy="20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54339" name="Line 30"/>
                <p:cNvSpPr>
                  <a:spLocks noChangeShapeType="1"/>
                </p:cNvSpPr>
                <p:nvPr/>
              </p:nvSpPr>
              <p:spPr bwMode="auto">
                <a:xfrm>
                  <a:off x="1698" y="2889"/>
                  <a:ext cx="20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grpSp>
              <p:nvGrpSpPr>
                <p:cNvPr id="54340" name="Group 31"/>
                <p:cNvGrpSpPr>
                  <a:grpSpLocks/>
                </p:cNvGrpSpPr>
                <p:nvPr/>
              </p:nvGrpSpPr>
              <p:grpSpPr bwMode="auto">
                <a:xfrm>
                  <a:off x="1911" y="3123"/>
                  <a:ext cx="589" cy="525"/>
                  <a:chOff x="1671" y="2949"/>
                  <a:chExt cx="589" cy="525"/>
                </a:xfrm>
              </p:grpSpPr>
              <p:grpSp>
                <p:nvGrpSpPr>
                  <p:cNvPr id="54367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1671" y="2949"/>
                    <a:ext cx="589" cy="181"/>
                    <a:chOff x="1056" y="2400"/>
                    <a:chExt cx="589" cy="181"/>
                  </a:xfrm>
                </p:grpSpPr>
                <p:sp>
                  <p:nvSpPr>
                    <p:cNvPr id="54372" name="Rectangle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56" y="2400"/>
                      <a:ext cx="589" cy="18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r>
                        <a:rPr lang="en-US" altLang="zh-CN">
                          <a:ea typeface="黑体" pitchFamily="49" charset="-122"/>
                        </a:rPr>
                        <a:t>1</a:t>
                      </a:r>
                    </a:p>
                  </p:txBody>
                </p:sp>
                <p:sp>
                  <p:nvSpPr>
                    <p:cNvPr id="54373" name="Line 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57" y="2400"/>
                      <a:ext cx="0" cy="18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54374" name="Line 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79" y="2400"/>
                      <a:ext cx="0" cy="18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54368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1755" y="3291"/>
                    <a:ext cx="408" cy="183"/>
                    <a:chOff x="2640" y="3024"/>
                    <a:chExt cx="408" cy="183"/>
                  </a:xfrm>
                </p:grpSpPr>
                <p:sp>
                  <p:nvSpPr>
                    <p:cNvPr id="54370" name="Rectangl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40" y="3024"/>
                      <a:ext cx="408" cy="18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r>
                        <a:rPr lang="en-US" altLang="zh-CN">
                          <a:ea typeface="黑体" pitchFamily="49" charset="-122"/>
                        </a:rPr>
                        <a:t>0  b</a:t>
                      </a:r>
                    </a:p>
                  </p:txBody>
                </p:sp>
                <p:sp>
                  <p:nvSpPr>
                    <p:cNvPr id="54371" name="Line 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50" y="3026"/>
                      <a:ext cx="0" cy="18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54369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1968" y="3072"/>
                    <a:ext cx="0" cy="20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 type="triangle" w="med" len="med"/>
                  </a:ln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54341" name="Group 40"/>
                <p:cNvGrpSpPr>
                  <a:grpSpLocks/>
                </p:cNvGrpSpPr>
                <p:nvPr/>
              </p:nvGrpSpPr>
              <p:grpSpPr bwMode="auto">
                <a:xfrm>
                  <a:off x="1911" y="2796"/>
                  <a:ext cx="589" cy="327"/>
                  <a:chOff x="2531" y="2496"/>
                  <a:chExt cx="589" cy="327"/>
                </a:xfrm>
              </p:grpSpPr>
              <p:grpSp>
                <p:nvGrpSpPr>
                  <p:cNvPr id="54362" name="Group 41"/>
                  <p:cNvGrpSpPr>
                    <a:grpSpLocks/>
                  </p:cNvGrpSpPr>
                  <p:nvPr/>
                </p:nvGrpSpPr>
                <p:grpSpPr bwMode="auto">
                  <a:xfrm>
                    <a:off x="2531" y="2496"/>
                    <a:ext cx="589" cy="181"/>
                    <a:chOff x="1056" y="2400"/>
                    <a:chExt cx="589" cy="181"/>
                  </a:xfrm>
                </p:grpSpPr>
                <p:sp>
                  <p:nvSpPr>
                    <p:cNvPr id="54364" name="Rectangle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56" y="2400"/>
                      <a:ext cx="589" cy="18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r>
                        <a:rPr lang="en-US" altLang="zh-CN">
                          <a:ea typeface="黑体" pitchFamily="49" charset="-122"/>
                        </a:rPr>
                        <a:t>1   </a:t>
                      </a:r>
                      <a:r>
                        <a:rPr lang="en-US" altLang="zh-CN">
                          <a:ea typeface="Arial Unicode MS" pitchFamily="34" charset="-122"/>
                          <a:cs typeface="Arial Unicode MS" pitchFamily="34" charset="-122"/>
                        </a:rPr>
                        <a:t>∧</a:t>
                      </a:r>
                      <a:endParaRPr lang="en-US" altLang="zh-CN">
                        <a:ea typeface="黑体" pitchFamily="49" charset="-122"/>
                      </a:endParaRPr>
                    </a:p>
                  </p:txBody>
                </p:sp>
                <p:sp>
                  <p:nvSpPr>
                    <p:cNvPr id="54365" name="Line 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57" y="2400"/>
                      <a:ext cx="0" cy="18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54366" name="Line 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79" y="2400"/>
                      <a:ext cx="0" cy="18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54363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2832" y="2619"/>
                    <a:ext cx="0" cy="20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 type="triangle" w="med" len="med"/>
                  </a:ln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54342" name="Line 46"/>
                <p:cNvSpPr>
                  <a:spLocks noChangeShapeType="1"/>
                </p:cNvSpPr>
                <p:nvPr/>
              </p:nvSpPr>
              <p:spPr bwMode="auto">
                <a:xfrm>
                  <a:off x="2436" y="3207"/>
                  <a:ext cx="20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grpSp>
              <p:nvGrpSpPr>
                <p:cNvPr id="54343" name="Group 47"/>
                <p:cNvGrpSpPr>
                  <a:grpSpLocks/>
                </p:cNvGrpSpPr>
                <p:nvPr/>
              </p:nvGrpSpPr>
              <p:grpSpPr bwMode="auto">
                <a:xfrm>
                  <a:off x="2631" y="3120"/>
                  <a:ext cx="589" cy="525"/>
                  <a:chOff x="1671" y="2949"/>
                  <a:chExt cx="589" cy="525"/>
                </a:xfrm>
              </p:grpSpPr>
              <p:grpSp>
                <p:nvGrpSpPr>
                  <p:cNvPr id="54354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1671" y="2949"/>
                    <a:ext cx="589" cy="181"/>
                    <a:chOff x="1056" y="2400"/>
                    <a:chExt cx="589" cy="181"/>
                  </a:xfrm>
                </p:grpSpPr>
                <p:sp>
                  <p:nvSpPr>
                    <p:cNvPr id="54359" name="Rectangle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56" y="2400"/>
                      <a:ext cx="589" cy="18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r>
                        <a:rPr lang="en-US" altLang="zh-CN">
                          <a:ea typeface="黑体" pitchFamily="49" charset="-122"/>
                        </a:rPr>
                        <a:t>1</a:t>
                      </a:r>
                    </a:p>
                  </p:txBody>
                </p:sp>
                <p:sp>
                  <p:nvSpPr>
                    <p:cNvPr id="54360" name="Line 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57" y="2400"/>
                      <a:ext cx="0" cy="18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54361" name="Line 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79" y="2400"/>
                      <a:ext cx="0" cy="18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54355" name="Group 52"/>
                  <p:cNvGrpSpPr>
                    <a:grpSpLocks/>
                  </p:cNvGrpSpPr>
                  <p:nvPr/>
                </p:nvGrpSpPr>
                <p:grpSpPr bwMode="auto">
                  <a:xfrm>
                    <a:off x="1755" y="3291"/>
                    <a:ext cx="408" cy="183"/>
                    <a:chOff x="2640" y="3024"/>
                    <a:chExt cx="408" cy="183"/>
                  </a:xfrm>
                </p:grpSpPr>
                <p:sp>
                  <p:nvSpPr>
                    <p:cNvPr id="54357" name="Rectangle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40" y="3024"/>
                      <a:ext cx="408" cy="18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r>
                        <a:rPr lang="en-US" altLang="zh-CN" dirty="0">
                          <a:ea typeface="黑体" pitchFamily="49" charset="-122"/>
                        </a:rPr>
                        <a:t>0 </a:t>
                      </a:r>
                      <a:r>
                        <a:rPr lang="zh-CN" altLang="en-US" dirty="0">
                          <a:ea typeface="黑体" pitchFamily="49" charset="-122"/>
                        </a:rPr>
                        <a:t> </a:t>
                      </a:r>
                      <a:r>
                        <a:rPr lang="en-US" altLang="zh-CN" dirty="0">
                          <a:ea typeface="黑体" pitchFamily="49" charset="-122"/>
                        </a:rPr>
                        <a:t>c</a:t>
                      </a:r>
                    </a:p>
                  </p:txBody>
                </p:sp>
                <p:sp>
                  <p:nvSpPr>
                    <p:cNvPr id="54358" name="Line 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50" y="3026"/>
                      <a:ext cx="0" cy="18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54356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1968" y="3072"/>
                    <a:ext cx="0" cy="20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 type="triangle" w="med" len="med"/>
                  </a:ln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54344" name="Line 56"/>
                <p:cNvSpPr>
                  <a:spLocks noChangeShapeType="1"/>
                </p:cNvSpPr>
                <p:nvPr/>
              </p:nvSpPr>
              <p:spPr bwMode="auto">
                <a:xfrm>
                  <a:off x="3156" y="3207"/>
                  <a:ext cx="20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grpSp>
              <p:nvGrpSpPr>
                <p:cNvPr id="54345" name="Group 57"/>
                <p:cNvGrpSpPr>
                  <a:grpSpLocks/>
                </p:cNvGrpSpPr>
                <p:nvPr/>
              </p:nvGrpSpPr>
              <p:grpSpPr bwMode="auto">
                <a:xfrm>
                  <a:off x="3360" y="3111"/>
                  <a:ext cx="589" cy="525"/>
                  <a:chOff x="1671" y="2949"/>
                  <a:chExt cx="589" cy="525"/>
                </a:xfrm>
              </p:grpSpPr>
              <p:grpSp>
                <p:nvGrpSpPr>
                  <p:cNvPr id="54346" name="Group 58"/>
                  <p:cNvGrpSpPr>
                    <a:grpSpLocks/>
                  </p:cNvGrpSpPr>
                  <p:nvPr/>
                </p:nvGrpSpPr>
                <p:grpSpPr bwMode="auto">
                  <a:xfrm>
                    <a:off x="1671" y="2949"/>
                    <a:ext cx="589" cy="181"/>
                    <a:chOff x="1056" y="2400"/>
                    <a:chExt cx="589" cy="181"/>
                  </a:xfrm>
                </p:grpSpPr>
                <p:sp>
                  <p:nvSpPr>
                    <p:cNvPr id="54351" name="Rectangle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56" y="2400"/>
                      <a:ext cx="589" cy="18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r>
                        <a:rPr lang="en-US" altLang="zh-CN">
                          <a:ea typeface="黑体" pitchFamily="49" charset="-122"/>
                        </a:rPr>
                        <a:t>1   </a:t>
                      </a:r>
                      <a:r>
                        <a:rPr lang="en-US" altLang="zh-CN">
                          <a:ea typeface="Arial Unicode MS" pitchFamily="34" charset="-122"/>
                          <a:cs typeface="Arial Unicode MS" pitchFamily="34" charset="-122"/>
                        </a:rPr>
                        <a:t>∧</a:t>
                      </a:r>
                    </a:p>
                  </p:txBody>
                </p:sp>
                <p:sp>
                  <p:nvSpPr>
                    <p:cNvPr id="54352" name="Line 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57" y="2400"/>
                      <a:ext cx="0" cy="18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54353" name="Line 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79" y="2400"/>
                      <a:ext cx="0" cy="18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54347" name="Group 62"/>
                  <p:cNvGrpSpPr>
                    <a:grpSpLocks/>
                  </p:cNvGrpSpPr>
                  <p:nvPr/>
                </p:nvGrpSpPr>
                <p:grpSpPr bwMode="auto">
                  <a:xfrm>
                    <a:off x="1755" y="3291"/>
                    <a:ext cx="408" cy="183"/>
                    <a:chOff x="2640" y="3024"/>
                    <a:chExt cx="408" cy="183"/>
                  </a:xfrm>
                </p:grpSpPr>
                <p:sp>
                  <p:nvSpPr>
                    <p:cNvPr id="54349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40" y="3024"/>
                      <a:ext cx="408" cy="18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r>
                        <a:rPr lang="en-US" altLang="zh-CN">
                          <a:ea typeface="黑体" pitchFamily="49" charset="-122"/>
                        </a:rPr>
                        <a:t>0 d</a:t>
                      </a:r>
                    </a:p>
                  </p:txBody>
                </p:sp>
                <p:sp>
                  <p:nvSpPr>
                    <p:cNvPr id="54350" name="Line 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50" y="3026"/>
                      <a:ext cx="0" cy="18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54348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1968" y="3072"/>
                    <a:ext cx="0" cy="20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 type="triangle" w="med" len="med"/>
                  </a:ln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54282" name="Group 66"/>
              <p:cNvGrpSpPr>
                <a:grpSpLocks/>
              </p:cNvGrpSpPr>
              <p:nvPr/>
            </p:nvGrpSpPr>
            <p:grpSpPr bwMode="auto">
              <a:xfrm>
                <a:off x="730" y="4082"/>
                <a:ext cx="2526" cy="228"/>
                <a:chOff x="1114" y="3993"/>
                <a:chExt cx="2526" cy="228"/>
              </a:xfrm>
            </p:grpSpPr>
            <p:sp>
              <p:nvSpPr>
                <p:cNvPr id="54319" name="Line 67"/>
                <p:cNvSpPr>
                  <a:spLocks noChangeShapeType="1"/>
                </p:cNvSpPr>
                <p:nvPr/>
              </p:nvSpPr>
              <p:spPr bwMode="auto">
                <a:xfrm>
                  <a:off x="2847" y="4080"/>
                  <a:ext cx="20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54320" name="Rectangle 69"/>
                <p:cNvSpPr>
                  <a:spLocks noChangeArrowheads="1"/>
                </p:cNvSpPr>
                <p:nvPr/>
              </p:nvSpPr>
              <p:spPr bwMode="auto">
                <a:xfrm>
                  <a:off x="1114" y="3994"/>
                  <a:ext cx="227" cy="2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en-US" altLang="zh-CN">
                      <a:ea typeface="黑体" pitchFamily="49" charset="-122"/>
                    </a:rPr>
                    <a:t>D</a:t>
                  </a:r>
                </a:p>
              </p:txBody>
            </p:sp>
            <p:sp>
              <p:nvSpPr>
                <p:cNvPr id="54321" name="Line 71"/>
                <p:cNvSpPr>
                  <a:spLocks noChangeShapeType="1"/>
                </p:cNvSpPr>
                <p:nvPr/>
              </p:nvSpPr>
              <p:spPr bwMode="auto">
                <a:xfrm>
                  <a:off x="1383" y="4089"/>
                  <a:ext cx="20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grpSp>
              <p:nvGrpSpPr>
                <p:cNvPr id="54322" name="Group 76"/>
                <p:cNvGrpSpPr>
                  <a:grpSpLocks/>
                </p:cNvGrpSpPr>
                <p:nvPr/>
              </p:nvGrpSpPr>
              <p:grpSpPr bwMode="auto">
                <a:xfrm>
                  <a:off x="2313" y="3993"/>
                  <a:ext cx="589" cy="181"/>
                  <a:chOff x="1056" y="2400"/>
                  <a:chExt cx="589" cy="181"/>
                </a:xfrm>
              </p:grpSpPr>
              <p:sp>
                <p:nvSpPr>
                  <p:cNvPr id="54332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1056" y="2400"/>
                    <a:ext cx="589" cy="18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altLang="zh-CN">
                        <a:ea typeface="黑体" pitchFamily="49" charset="-122"/>
                      </a:rPr>
                      <a:t>1     </a:t>
                    </a:r>
                  </a:p>
                </p:txBody>
              </p:sp>
              <p:sp>
                <p:nvSpPr>
                  <p:cNvPr id="54333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1257" y="2400"/>
                    <a:ext cx="0" cy="18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4334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1479" y="2400"/>
                    <a:ext cx="0" cy="18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54323" name="Group 80"/>
                <p:cNvGrpSpPr>
                  <a:grpSpLocks/>
                </p:cNvGrpSpPr>
                <p:nvPr/>
              </p:nvGrpSpPr>
              <p:grpSpPr bwMode="auto">
                <a:xfrm>
                  <a:off x="1593" y="3995"/>
                  <a:ext cx="589" cy="181"/>
                  <a:chOff x="1056" y="2400"/>
                  <a:chExt cx="589" cy="181"/>
                </a:xfrm>
              </p:grpSpPr>
              <p:sp>
                <p:nvSpPr>
                  <p:cNvPr id="54329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1056" y="2400"/>
                    <a:ext cx="589" cy="18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altLang="zh-CN" dirty="0">
                        <a:ea typeface="黑体" pitchFamily="49" charset="-122"/>
                      </a:rPr>
                      <a:t>1   </a:t>
                    </a:r>
                  </a:p>
                </p:txBody>
              </p:sp>
              <p:sp>
                <p:nvSpPr>
                  <p:cNvPr id="54330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1257" y="2400"/>
                    <a:ext cx="0" cy="18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4331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1479" y="2400"/>
                    <a:ext cx="0" cy="18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54324" name="Line 84"/>
                <p:cNvSpPr>
                  <a:spLocks noChangeShapeType="1"/>
                </p:cNvSpPr>
                <p:nvPr/>
              </p:nvSpPr>
              <p:spPr bwMode="auto">
                <a:xfrm>
                  <a:off x="2112" y="4089"/>
                  <a:ext cx="213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grpSp>
              <p:nvGrpSpPr>
                <p:cNvPr id="54325" name="Group 85"/>
                <p:cNvGrpSpPr>
                  <a:grpSpLocks/>
                </p:cNvGrpSpPr>
                <p:nvPr/>
              </p:nvGrpSpPr>
              <p:grpSpPr bwMode="auto">
                <a:xfrm>
                  <a:off x="3051" y="4002"/>
                  <a:ext cx="589" cy="181"/>
                  <a:chOff x="1056" y="2400"/>
                  <a:chExt cx="589" cy="181"/>
                </a:xfrm>
              </p:grpSpPr>
              <p:sp>
                <p:nvSpPr>
                  <p:cNvPr id="54326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1056" y="2400"/>
                    <a:ext cx="589" cy="18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altLang="zh-CN">
                        <a:ea typeface="黑体" pitchFamily="49" charset="-122"/>
                      </a:rPr>
                      <a:t>1   </a:t>
                    </a:r>
                    <a:r>
                      <a:rPr lang="en-US" altLang="zh-CN">
                        <a:ea typeface="Arial Unicode MS" pitchFamily="34" charset="-122"/>
                        <a:cs typeface="Arial Unicode MS" pitchFamily="34" charset="-122"/>
                      </a:rPr>
                      <a:t>∧</a:t>
                    </a:r>
                    <a:endParaRPr lang="en-US" altLang="zh-CN">
                      <a:ea typeface="黑体" pitchFamily="49" charset="-122"/>
                    </a:endParaRPr>
                  </a:p>
                </p:txBody>
              </p:sp>
              <p:sp>
                <p:nvSpPr>
                  <p:cNvPr id="54327" name="Line 87"/>
                  <p:cNvSpPr>
                    <a:spLocks noChangeShapeType="1"/>
                  </p:cNvSpPr>
                  <p:nvPr/>
                </p:nvSpPr>
                <p:spPr bwMode="auto">
                  <a:xfrm>
                    <a:off x="1257" y="2400"/>
                    <a:ext cx="0" cy="18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4328" name="Line 88"/>
                  <p:cNvSpPr>
                    <a:spLocks noChangeShapeType="1"/>
                  </p:cNvSpPr>
                  <p:nvPr/>
                </p:nvSpPr>
                <p:spPr bwMode="auto">
                  <a:xfrm>
                    <a:off x="1479" y="2400"/>
                    <a:ext cx="0" cy="18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54283" name="Group 89"/>
              <p:cNvGrpSpPr>
                <a:grpSpLocks/>
              </p:cNvGrpSpPr>
              <p:nvPr/>
            </p:nvGrpSpPr>
            <p:grpSpPr bwMode="auto">
              <a:xfrm>
                <a:off x="480" y="2016"/>
                <a:ext cx="1056" cy="2124"/>
                <a:chOff x="480" y="2016"/>
                <a:chExt cx="1056" cy="2124"/>
              </a:xfrm>
            </p:grpSpPr>
            <p:sp>
              <p:nvSpPr>
                <p:cNvPr id="54316" name="Line 90"/>
                <p:cNvSpPr>
                  <a:spLocks noChangeShapeType="1"/>
                </p:cNvSpPr>
                <p:nvPr/>
              </p:nvSpPr>
              <p:spPr bwMode="auto">
                <a:xfrm flipV="1">
                  <a:off x="480" y="2016"/>
                  <a:ext cx="0" cy="192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54317" name="Line 91"/>
                <p:cNvSpPr>
                  <a:spLocks noChangeShapeType="1"/>
                </p:cNvSpPr>
                <p:nvPr/>
              </p:nvSpPr>
              <p:spPr bwMode="auto">
                <a:xfrm>
                  <a:off x="480" y="3936"/>
                  <a:ext cx="105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54318" name="Line 92"/>
                <p:cNvSpPr>
                  <a:spLocks noChangeShapeType="1"/>
                </p:cNvSpPr>
                <p:nvPr/>
              </p:nvSpPr>
              <p:spPr bwMode="auto">
                <a:xfrm>
                  <a:off x="1536" y="3936"/>
                  <a:ext cx="0" cy="2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4284" name="Group 93"/>
              <p:cNvGrpSpPr>
                <a:grpSpLocks/>
              </p:cNvGrpSpPr>
              <p:nvPr/>
            </p:nvGrpSpPr>
            <p:grpSpPr bwMode="auto">
              <a:xfrm>
                <a:off x="738" y="2313"/>
                <a:ext cx="1496" cy="1831"/>
                <a:chOff x="738" y="2313"/>
                <a:chExt cx="1496" cy="1831"/>
              </a:xfrm>
            </p:grpSpPr>
            <p:sp>
              <p:nvSpPr>
                <p:cNvPr id="54312" name="Line 94"/>
                <p:cNvSpPr>
                  <a:spLocks noChangeShapeType="1"/>
                </p:cNvSpPr>
                <p:nvPr/>
              </p:nvSpPr>
              <p:spPr bwMode="auto">
                <a:xfrm>
                  <a:off x="747" y="2316"/>
                  <a:ext cx="20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54313" name="Line 95"/>
                <p:cNvSpPr>
                  <a:spLocks noChangeShapeType="1"/>
                </p:cNvSpPr>
                <p:nvPr/>
              </p:nvSpPr>
              <p:spPr bwMode="auto">
                <a:xfrm>
                  <a:off x="738" y="2313"/>
                  <a:ext cx="0" cy="15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54314" name="Line 96"/>
                <p:cNvSpPr>
                  <a:spLocks noChangeShapeType="1"/>
                </p:cNvSpPr>
                <p:nvPr/>
              </p:nvSpPr>
              <p:spPr bwMode="auto">
                <a:xfrm>
                  <a:off x="738" y="3849"/>
                  <a:ext cx="14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54315" name="Line 97"/>
                <p:cNvSpPr>
                  <a:spLocks noChangeShapeType="1"/>
                </p:cNvSpPr>
                <p:nvPr/>
              </p:nvSpPr>
              <p:spPr bwMode="auto">
                <a:xfrm>
                  <a:off x="2226" y="3849"/>
                  <a:ext cx="0" cy="29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4285" name="Group 98"/>
              <p:cNvGrpSpPr>
                <a:grpSpLocks/>
              </p:cNvGrpSpPr>
              <p:nvPr/>
            </p:nvGrpSpPr>
            <p:grpSpPr bwMode="auto">
              <a:xfrm>
                <a:off x="957" y="2937"/>
                <a:ext cx="2019" cy="1239"/>
                <a:chOff x="957" y="2937"/>
                <a:chExt cx="2019" cy="1239"/>
              </a:xfrm>
            </p:grpSpPr>
            <p:sp>
              <p:nvSpPr>
                <p:cNvPr id="54308" name="Line 99"/>
                <p:cNvSpPr>
                  <a:spLocks noChangeShapeType="1"/>
                </p:cNvSpPr>
                <p:nvPr/>
              </p:nvSpPr>
              <p:spPr bwMode="auto">
                <a:xfrm>
                  <a:off x="957" y="2937"/>
                  <a:ext cx="20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54309" name="Line 100"/>
                <p:cNvSpPr>
                  <a:spLocks noChangeShapeType="1"/>
                </p:cNvSpPr>
                <p:nvPr/>
              </p:nvSpPr>
              <p:spPr bwMode="auto">
                <a:xfrm>
                  <a:off x="960" y="2937"/>
                  <a:ext cx="0" cy="83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54310" name="Line 101"/>
                <p:cNvSpPr>
                  <a:spLocks noChangeShapeType="1"/>
                </p:cNvSpPr>
                <p:nvPr/>
              </p:nvSpPr>
              <p:spPr bwMode="auto">
                <a:xfrm>
                  <a:off x="960" y="3783"/>
                  <a:ext cx="201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54311" name="Line 102"/>
                <p:cNvSpPr>
                  <a:spLocks noChangeShapeType="1"/>
                </p:cNvSpPr>
                <p:nvPr/>
              </p:nvSpPr>
              <p:spPr bwMode="auto">
                <a:xfrm>
                  <a:off x="2976" y="3792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4286" name="Group 103"/>
              <p:cNvGrpSpPr>
                <a:grpSpLocks/>
              </p:cNvGrpSpPr>
              <p:nvPr/>
            </p:nvGrpSpPr>
            <p:grpSpPr bwMode="auto">
              <a:xfrm>
                <a:off x="2304" y="2064"/>
                <a:ext cx="1676" cy="672"/>
                <a:chOff x="2906" y="1776"/>
                <a:chExt cx="1676" cy="672"/>
              </a:xfrm>
            </p:grpSpPr>
            <p:grpSp>
              <p:nvGrpSpPr>
                <p:cNvPr id="54287" name="Group 104"/>
                <p:cNvGrpSpPr>
                  <a:grpSpLocks/>
                </p:cNvGrpSpPr>
                <p:nvPr/>
              </p:nvGrpSpPr>
              <p:grpSpPr bwMode="auto">
                <a:xfrm>
                  <a:off x="2906" y="1776"/>
                  <a:ext cx="934" cy="672"/>
                  <a:chOff x="624" y="1998"/>
                  <a:chExt cx="934" cy="672"/>
                </a:xfrm>
              </p:grpSpPr>
              <p:grpSp>
                <p:nvGrpSpPr>
                  <p:cNvPr id="54297" name="Group 105"/>
                  <p:cNvGrpSpPr>
                    <a:grpSpLocks/>
                  </p:cNvGrpSpPr>
                  <p:nvPr/>
                </p:nvGrpSpPr>
                <p:grpSpPr bwMode="auto">
                  <a:xfrm>
                    <a:off x="969" y="2160"/>
                    <a:ext cx="589" cy="181"/>
                    <a:chOff x="1056" y="2400"/>
                    <a:chExt cx="589" cy="181"/>
                  </a:xfrm>
                </p:grpSpPr>
                <p:sp>
                  <p:nvSpPr>
                    <p:cNvPr id="54305" name="Rectangl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56" y="2400"/>
                      <a:ext cx="589" cy="18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r>
                        <a:rPr lang="en-US" altLang="zh-CN">
                          <a:ea typeface="黑体" pitchFamily="49" charset="-122"/>
                        </a:rPr>
                        <a:t>1</a:t>
                      </a:r>
                    </a:p>
                  </p:txBody>
                </p:sp>
                <p:sp>
                  <p:nvSpPr>
                    <p:cNvPr id="54306" name="Line 1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57" y="2400"/>
                      <a:ext cx="0" cy="18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54307" name="Line 1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79" y="2400"/>
                      <a:ext cx="0" cy="18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54298" name="Group 109"/>
                  <p:cNvGrpSpPr>
                    <a:grpSpLocks/>
                  </p:cNvGrpSpPr>
                  <p:nvPr/>
                </p:nvGrpSpPr>
                <p:grpSpPr bwMode="auto">
                  <a:xfrm>
                    <a:off x="1080" y="2487"/>
                    <a:ext cx="408" cy="183"/>
                    <a:chOff x="2640" y="3024"/>
                    <a:chExt cx="408" cy="183"/>
                  </a:xfrm>
                </p:grpSpPr>
                <p:sp>
                  <p:nvSpPr>
                    <p:cNvPr id="54303" name="Rectangle 1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40" y="3024"/>
                      <a:ext cx="408" cy="18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r>
                        <a:rPr lang="en-US" altLang="zh-CN">
                          <a:ea typeface="黑体" pitchFamily="49" charset="-122"/>
                        </a:rPr>
                        <a:t>0  a</a:t>
                      </a:r>
                    </a:p>
                  </p:txBody>
                </p:sp>
                <p:sp>
                  <p:nvSpPr>
                    <p:cNvPr id="54304" name="Line 1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50" y="3026"/>
                      <a:ext cx="0" cy="18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54299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624" y="1998"/>
                    <a:ext cx="336" cy="231"/>
                    <a:chOff x="768" y="3129"/>
                    <a:chExt cx="336" cy="231"/>
                  </a:xfrm>
                </p:grpSpPr>
                <p:sp>
                  <p:nvSpPr>
                    <p:cNvPr id="54301" name="Rectangle 1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3129"/>
                      <a:ext cx="227" cy="22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r>
                        <a:rPr lang="en-US" altLang="zh-CN">
                          <a:ea typeface="黑体" pitchFamily="49" charset="-122"/>
                        </a:rPr>
                        <a:t>E</a:t>
                      </a:r>
                    </a:p>
                  </p:txBody>
                </p:sp>
                <p:sp>
                  <p:nvSpPr>
                    <p:cNvPr id="54302" name="Line 1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68" y="3360"/>
                      <a:ext cx="336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miter lim="800000"/>
                      <a:headEnd/>
                      <a:tailEnd type="triangle" w="med" len="med"/>
                    </a:ln>
                  </p:spPr>
                  <p:txBody>
                    <a:bodyPr wrap="none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54300" name="Line 115"/>
                  <p:cNvSpPr>
                    <a:spLocks noChangeShapeType="1"/>
                  </p:cNvSpPr>
                  <p:nvPr/>
                </p:nvSpPr>
                <p:spPr bwMode="auto">
                  <a:xfrm>
                    <a:off x="1287" y="2283"/>
                    <a:ext cx="0" cy="20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 type="triangle" w="med" len="med"/>
                  </a:ln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54288" name="Group 116"/>
                <p:cNvGrpSpPr>
                  <a:grpSpLocks/>
                </p:cNvGrpSpPr>
                <p:nvPr/>
              </p:nvGrpSpPr>
              <p:grpSpPr bwMode="auto">
                <a:xfrm>
                  <a:off x="3993" y="1949"/>
                  <a:ext cx="589" cy="181"/>
                  <a:chOff x="1056" y="2400"/>
                  <a:chExt cx="589" cy="181"/>
                </a:xfrm>
              </p:grpSpPr>
              <p:sp>
                <p:nvSpPr>
                  <p:cNvPr id="54294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1056" y="2400"/>
                    <a:ext cx="589" cy="18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altLang="zh-CN" dirty="0">
                        <a:ea typeface="黑体" pitchFamily="49" charset="-122"/>
                      </a:rPr>
                      <a:t>1   </a:t>
                    </a:r>
                    <a:r>
                      <a:rPr lang="en-US" altLang="zh-CN" dirty="0">
                        <a:ea typeface="Arial Unicode MS" pitchFamily="34" charset="-122"/>
                        <a:cs typeface="Arial Unicode MS" pitchFamily="34" charset="-122"/>
                      </a:rPr>
                      <a:t>∧</a:t>
                    </a:r>
                    <a:endParaRPr lang="en-US" altLang="zh-CN" dirty="0">
                      <a:ea typeface="黑体" pitchFamily="49" charset="-122"/>
                    </a:endParaRPr>
                  </a:p>
                </p:txBody>
              </p:sp>
              <p:sp>
                <p:nvSpPr>
                  <p:cNvPr id="54295" name="Line 118"/>
                  <p:cNvSpPr>
                    <a:spLocks noChangeShapeType="1"/>
                  </p:cNvSpPr>
                  <p:nvPr/>
                </p:nvSpPr>
                <p:spPr bwMode="auto">
                  <a:xfrm>
                    <a:off x="1257" y="2400"/>
                    <a:ext cx="0" cy="18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4296" name="Line 119"/>
                  <p:cNvSpPr>
                    <a:spLocks noChangeShapeType="1"/>
                  </p:cNvSpPr>
                  <p:nvPr/>
                </p:nvSpPr>
                <p:spPr bwMode="auto">
                  <a:xfrm>
                    <a:off x="1479" y="2400"/>
                    <a:ext cx="0" cy="18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54289" name="Line 120"/>
                <p:cNvSpPr>
                  <a:spLocks noChangeShapeType="1"/>
                </p:cNvSpPr>
                <p:nvPr/>
              </p:nvSpPr>
              <p:spPr bwMode="auto">
                <a:xfrm>
                  <a:off x="3783" y="2025"/>
                  <a:ext cx="20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grpSp>
              <p:nvGrpSpPr>
                <p:cNvPr id="54290" name="Group 121"/>
                <p:cNvGrpSpPr>
                  <a:grpSpLocks/>
                </p:cNvGrpSpPr>
                <p:nvPr/>
              </p:nvGrpSpPr>
              <p:grpSpPr bwMode="auto">
                <a:xfrm>
                  <a:off x="3129" y="1785"/>
                  <a:ext cx="1156" cy="227"/>
                  <a:chOff x="3129" y="1785"/>
                  <a:chExt cx="1156" cy="227"/>
                </a:xfrm>
              </p:grpSpPr>
              <p:sp>
                <p:nvSpPr>
                  <p:cNvPr id="54291" name="Line 122"/>
                  <p:cNvSpPr>
                    <a:spLocks noChangeShapeType="1"/>
                  </p:cNvSpPr>
                  <p:nvPr/>
                </p:nvSpPr>
                <p:spPr bwMode="auto">
                  <a:xfrm>
                    <a:off x="3129" y="1794"/>
                    <a:ext cx="0" cy="20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 type="triangle" w="med" len="med"/>
                  </a:ln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4292" name="Line 123"/>
                  <p:cNvSpPr>
                    <a:spLocks noChangeShapeType="1"/>
                  </p:cNvSpPr>
                  <p:nvPr/>
                </p:nvSpPr>
                <p:spPr bwMode="auto">
                  <a:xfrm>
                    <a:off x="3129" y="1785"/>
                    <a:ext cx="115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4293" name="Line 124"/>
                  <p:cNvSpPr>
                    <a:spLocks noChangeShapeType="1"/>
                  </p:cNvSpPr>
                  <p:nvPr/>
                </p:nvSpPr>
                <p:spPr bwMode="auto">
                  <a:xfrm>
                    <a:off x="4281" y="1785"/>
                    <a:ext cx="0" cy="22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</p:grpSp>
          </p:grpSp>
        </p:grpSp>
        <p:sp>
          <p:nvSpPr>
            <p:cNvPr id="54278" name="Rectangle 125"/>
            <p:cNvSpPr>
              <a:spLocks noChangeArrowheads="1"/>
            </p:cNvSpPr>
            <p:nvPr/>
          </p:nvSpPr>
          <p:spPr bwMode="auto">
            <a:xfrm>
              <a:off x="1056" y="3508"/>
              <a:ext cx="2832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 anchor="ctr"/>
            <a:lstStyle/>
            <a:p>
              <a:pPr algn="ctr" eaLnBrk="0" hangingPunct="0"/>
              <a:r>
                <a:rPr lang="zh-CN" altLang="en-US" sz="2000">
                  <a:ea typeface="黑体" pitchFamily="49" charset="-122"/>
                </a:rPr>
                <a:t>广义</a:t>
              </a:r>
              <a:r>
                <a:rPr lang="zh-CN" altLang="en-US" sz="2000">
                  <a:latin typeface="宋体" charset="-122"/>
                  <a:ea typeface="黑体" pitchFamily="49" charset="-122"/>
                </a:rPr>
                <a:t>表的存储结构示意图</a:t>
              </a:r>
            </a:p>
          </p:txBody>
        </p:sp>
      </p:grpSp>
      <p:sp>
        <p:nvSpPr>
          <p:cNvPr id="241" name="TextBox 240"/>
          <p:cNvSpPr txBox="1"/>
          <p:nvPr/>
        </p:nvSpPr>
        <p:spPr>
          <a:xfrm>
            <a:off x="6111875" y="1708807"/>
            <a:ext cx="2940050" cy="4708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000" dirty="0">
                <a:ea typeface="宋体" pitchFamily="2" charset="-122"/>
              </a:rPr>
              <a:t>特点：</a:t>
            </a:r>
            <a:endParaRPr lang="en-US" altLang="zh-CN" sz="2000" dirty="0">
              <a:ea typeface="宋体" pitchFamily="2" charset="-122"/>
            </a:endParaRPr>
          </a:p>
          <a:p>
            <a:pPr>
              <a:defRPr/>
            </a:pPr>
            <a:r>
              <a:rPr lang="en-US" altLang="zh-CN" sz="2000" dirty="0">
                <a:ea typeface="宋体" pitchFamily="2" charset="-122"/>
              </a:rPr>
              <a:t>1</a:t>
            </a:r>
            <a:r>
              <a:rPr lang="zh-CN" altLang="en-US" sz="2000" dirty="0">
                <a:ea typeface="宋体" pitchFamily="2" charset="-122"/>
              </a:rPr>
              <a:t>、对任何非空列表，表头指针指向一个表结点，且该结点中的</a:t>
            </a:r>
            <a:r>
              <a:rPr lang="en-US" altLang="zh-CN" sz="2000" dirty="0">
                <a:ea typeface="宋体" pitchFamily="2" charset="-122"/>
              </a:rPr>
              <a:t>hp</a:t>
            </a:r>
            <a:r>
              <a:rPr lang="zh-CN" altLang="en-US" sz="2000" dirty="0">
                <a:ea typeface="宋体" pitchFamily="2" charset="-122"/>
              </a:rPr>
              <a:t>指向表头（原子结点或表结点），</a:t>
            </a:r>
            <a:r>
              <a:rPr lang="en-US" altLang="zh-CN" sz="2000" dirty="0" err="1">
                <a:ea typeface="宋体" pitchFamily="2" charset="-122"/>
              </a:rPr>
              <a:t>tp</a:t>
            </a:r>
            <a:r>
              <a:rPr lang="zh-CN" altLang="en-US" sz="2000" dirty="0">
                <a:ea typeface="宋体" pitchFamily="2" charset="-122"/>
              </a:rPr>
              <a:t>指向表尾（除非表尾为空，指针为空，如</a:t>
            </a:r>
            <a:r>
              <a:rPr lang="en-US" altLang="zh-CN" sz="2000" dirty="0">
                <a:ea typeface="宋体" pitchFamily="2" charset="-122"/>
              </a:rPr>
              <a:t>B</a:t>
            </a:r>
            <a:r>
              <a:rPr lang="zh-CN" altLang="en-US" sz="2000" dirty="0">
                <a:ea typeface="宋体" pitchFamily="2" charset="-122"/>
              </a:rPr>
              <a:t>，否则必为表结点）</a:t>
            </a:r>
            <a:endParaRPr lang="en-US" altLang="zh-CN" sz="2000" dirty="0">
              <a:ea typeface="宋体" pitchFamily="2" charset="-122"/>
            </a:endParaRPr>
          </a:p>
          <a:p>
            <a:pPr>
              <a:defRPr/>
            </a:pPr>
            <a:r>
              <a:rPr lang="en-US" altLang="zh-CN" sz="2000" dirty="0">
                <a:ea typeface="宋体" pitchFamily="2" charset="-122"/>
              </a:rPr>
              <a:t>2</a:t>
            </a:r>
            <a:r>
              <a:rPr lang="zh-CN" altLang="en-US" sz="2000" dirty="0">
                <a:ea typeface="宋体" pitchFamily="2" charset="-122"/>
              </a:rPr>
              <a:t>、易于分清原子和子表的所在层次。</a:t>
            </a:r>
            <a:endParaRPr lang="en-US" altLang="zh-CN" sz="2000" dirty="0">
              <a:ea typeface="宋体" pitchFamily="2" charset="-122"/>
            </a:endParaRPr>
          </a:p>
          <a:p>
            <a:pPr>
              <a:defRPr/>
            </a:pPr>
            <a:r>
              <a:rPr lang="en-US" altLang="zh-CN" sz="2000" dirty="0">
                <a:ea typeface="宋体" pitchFamily="2" charset="-122"/>
              </a:rPr>
              <a:t>3</a:t>
            </a:r>
            <a:r>
              <a:rPr lang="zh-CN" altLang="en-US" sz="2000" dirty="0">
                <a:ea typeface="宋体" pitchFamily="2" charset="-122"/>
              </a:rPr>
              <a:t>、最高层表结点个数为列表的长度。</a:t>
            </a:r>
            <a:endParaRPr lang="en-US" altLang="zh-CN" sz="2000" dirty="0">
              <a:ea typeface="宋体" pitchFamily="2" charset="-122"/>
            </a:endParaRPr>
          </a:p>
          <a:p>
            <a:pPr marL="0" lvl="1">
              <a:defRPr/>
            </a:pPr>
            <a:r>
              <a:rPr lang="en-US" altLang="zh-CN" sz="2000" dirty="0">
                <a:latin typeface="+mn-ea"/>
                <a:ea typeface="宋体" pitchFamily="2" charset="-122"/>
              </a:rPr>
              <a:t>4</a:t>
            </a:r>
            <a:r>
              <a:rPr lang="zh-CN" altLang="en-US" sz="2000" dirty="0">
                <a:latin typeface="+mn-ea"/>
                <a:ea typeface="宋体" pitchFamily="2" charset="-122"/>
              </a:rPr>
              <a:t>、表结点太多，造成空间浪费。</a:t>
            </a:r>
          </a:p>
          <a:p>
            <a:pPr>
              <a:defRPr/>
            </a:pPr>
            <a:endParaRPr lang="zh-CN" altLang="en-US" sz="2000" dirty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32D4B5-7F06-49EB-B186-CC8C8883F30D}" type="slidenum">
              <a:rPr lang="en-US" altLang="zh-CN" smtClean="0"/>
              <a:pPr>
                <a:defRPr/>
              </a:pPr>
              <a:t>24</a:t>
            </a:fld>
            <a:endParaRPr lang="en-US" altLang="zh-CN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11138" y="633505"/>
            <a:ext cx="8704262" cy="1368425"/>
            <a:chOff x="73" y="3158"/>
            <a:chExt cx="5483" cy="862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440" y="3780"/>
              <a:ext cx="283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kumimoji="0" lang="zh-CN" altLang="en-US" sz="2000" b="1" dirty="0">
                  <a:latin typeface="Arial" panose="020B0604020202020204" pitchFamily="34" charset="0"/>
                </a:rPr>
                <a:t>广义</a:t>
              </a:r>
              <a:r>
                <a:rPr lang="zh-CN" altLang="en-US" sz="2000" b="1" dirty="0">
                  <a:latin typeface="宋体" panose="02010600030101010101" pitchFamily="2" charset="-122"/>
                </a:rPr>
                <a:t>表的另一种链表结点结构</a:t>
              </a: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470" y="3494"/>
              <a:ext cx="1134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kumimoji="0" lang="en-US" altLang="zh-CN" sz="2000" b="1"/>
                <a:t>(b)</a:t>
              </a:r>
              <a:r>
                <a:rPr kumimoji="0" lang="en-US" altLang="zh-CN" sz="2000" b="1">
                  <a:latin typeface="Arial" panose="020B0604020202020204" pitchFamily="34" charset="0"/>
                </a:rPr>
                <a:t>     </a:t>
              </a:r>
              <a:r>
                <a:rPr lang="zh-CN" altLang="en-US" sz="2000" b="1">
                  <a:latin typeface="宋体" panose="02010600030101010101" pitchFamily="2" charset="-122"/>
                </a:rPr>
                <a:t>表结点</a:t>
              </a: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384" y="3494"/>
              <a:ext cx="1270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kumimoji="0" lang="en-US" altLang="zh-CN" sz="2000" b="1"/>
                <a:t>(a)</a:t>
              </a:r>
              <a:r>
                <a:rPr kumimoji="0" lang="en-US" altLang="zh-CN" sz="2000" b="1">
                  <a:latin typeface="Arial" panose="020B0604020202020204" pitchFamily="34" charset="0"/>
                </a:rPr>
                <a:t>     </a:t>
              </a:r>
              <a:r>
                <a:rPr lang="zh-CN" altLang="en-US" sz="2000" b="1">
                  <a:latin typeface="宋体" panose="02010600030101010101" pitchFamily="2" charset="-122"/>
                </a:rPr>
                <a:t>原子结点</a:t>
              </a:r>
            </a:p>
          </p:txBody>
        </p: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2833" y="3158"/>
              <a:ext cx="2723" cy="272"/>
              <a:chOff x="2833" y="3158"/>
              <a:chExt cx="2723" cy="272"/>
            </a:xfrm>
          </p:grpSpPr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2833" y="3158"/>
                <a:ext cx="2723" cy="27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b="1"/>
                  <a:t>tag=1  </a:t>
                </a:r>
                <a:r>
                  <a:rPr lang="zh-CN" altLang="en-US" b="1">
                    <a:latin typeface="宋体" panose="02010600030101010101" pitchFamily="2" charset="-122"/>
                  </a:rPr>
                  <a:t>表头指针</a:t>
                </a:r>
                <a:r>
                  <a:rPr lang="en-US" altLang="zh-CN" b="1"/>
                  <a:t>hp   </a:t>
                </a:r>
                <a:r>
                  <a:rPr lang="zh-CN" altLang="en-US" b="1">
                    <a:latin typeface="宋体" panose="02010600030101010101" pitchFamily="2" charset="-122"/>
                  </a:rPr>
                  <a:t>表尾指针</a:t>
                </a:r>
                <a:r>
                  <a:rPr lang="en-US" altLang="zh-CN" b="1"/>
                  <a:t>tp</a:t>
                </a:r>
                <a:r>
                  <a:rPr lang="en-US" altLang="zh-CN"/>
                  <a:t> </a:t>
                </a:r>
              </a:p>
            </p:txBody>
          </p:sp>
          <p:sp>
            <p:nvSpPr>
              <p:cNvPr id="15" name="Line 9"/>
              <p:cNvSpPr>
                <a:spLocks noChangeShapeType="1"/>
              </p:cNvSpPr>
              <p:nvPr/>
            </p:nvSpPr>
            <p:spPr bwMode="auto">
              <a:xfrm>
                <a:off x="3424" y="3158"/>
                <a:ext cx="0" cy="2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6" name="Line 10"/>
              <p:cNvSpPr>
                <a:spLocks noChangeShapeType="1"/>
              </p:cNvSpPr>
              <p:nvPr/>
            </p:nvSpPr>
            <p:spPr bwMode="auto">
              <a:xfrm>
                <a:off x="4513" y="3158"/>
                <a:ext cx="0" cy="2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grpSp>
          <p:nvGrpSpPr>
            <p:cNvPr id="10" name="Group 11"/>
            <p:cNvGrpSpPr>
              <a:grpSpLocks/>
            </p:cNvGrpSpPr>
            <p:nvPr/>
          </p:nvGrpSpPr>
          <p:grpSpPr bwMode="auto">
            <a:xfrm>
              <a:off x="73" y="3158"/>
              <a:ext cx="2626" cy="272"/>
              <a:chOff x="27" y="3158"/>
              <a:chExt cx="2626" cy="272"/>
            </a:xfrm>
          </p:grpSpPr>
          <p:sp>
            <p:nvSpPr>
              <p:cNvPr id="11" name="Rectangle 12"/>
              <p:cNvSpPr>
                <a:spLocks noChangeArrowheads="1"/>
              </p:cNvSpPr>
              <p:nvPr/>
            </p:nvSpPr>
            <p:spPr bwMode="auto">
              <a:xfrm>
                <a:off x="27" y="3158"/>
                <a:ext cx="2626" cy="27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b="1"/>
                  <a:t>tag=0   </a:t>
                </a:r>
                <a:r>
                  <a:rPr lang="zh-CN" altLang="en-US" b="1">
                    <a:latin typeface="宋体" panose="02010600030101010101" pitchFamily="2" charset="-122"/>
                  </a:rPr>
                  <a:t>原子的</a:t>
                </a:r>
                <a:r>
                  <a:rPr lang="zh-CN" altLang="en-US" b="1"/>
                  <a:t>值   </a:t>
                </a:r>
                <a:r>
                  <a:rPr lang="zh-CN" altLang="en-US" b="1">
                    <a:latin typeface="宋体" panose="02010600030101010101" pitchFamily="2" charset="-122"/>
                  </a:rPr>
                  <a:t>表尾指针</a:t>
                </a:r>
                <a:r>
                  <a:rPr lang="en-US" altLang="zh-CN" b="1"/>
                  <a:t>tp</a:t>
                </a:r>
                <a:r>
                  <a:rPr lang="en-US" altLang="zh-CN"/>
                  <a:t> </a:t>
                </a:r>
              </a:p>
            </p:txBody>
          </p:sp>
          <p:sp>
            <p:nvSpPr>
              <p:cNvPr id="12" name="Line 13"/>
              <p:cNvSpPr>
                <a:spLocks noChangeShapeType="1"/>
              </p:cNvSpPr>
              <p:nvPr/>
            </p:nvSpPr>
            <p:spPr bwMode="auto">
              <a:xfrm>
                <a:off x="612" y="3158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3" name="Line 14"/>
              <p:cNvSpPr>
                <a:spLocks noChangeShapeType="1"/>
              </p:cNvSpPr>
              <p:nvPr/>
            </p:nvSpPr>
            <p:spPr bwMode="auto">
              <a:xfrm>
                <a:off x="1557" y="3158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</p:grpSp>
      <p:pic>
        <p:nvPicPr>
          <p:cNvPr id="31" name="图片 3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7351" y="2557555"/>
            <a:ext cx="7125124" cy="3761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0716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793328"/>
            <a:ext cx="5221436" cy="714375"/>
          </a:xfrm>
        </p:spPr>
        <p:txBody>
          <a:bodyPr/>
          <a:lstStyle/>
          <a:p>
            <a:pPr algn="ctr" eaLnBrk="1" hangingPunct="1"/>
            <a:r>
              <a:rPr kumimoji="1" lang="zh-CN" altLang="en-US" sz="4000" dirty="0">
                <a:latin typeface="仿宋_GB2312" pitchFamily="49" charset="-122"/>
                <a:ea typeface="华文新魏" pitchFamily="2" charset="-122"/>
              </a:rPr>
              <a:t>广义表的存储结构</a:t>
            </a:r>
            <a:endParaRPr lang="zh-CN" altLang="en-US" sz="4800" dirty="0">
              <a:ea typeface="华文新魏" pitchFamily="2" charset="-122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258763" y="2547515"/>
            <a:ext cx="8716962" cy="3833813"/>
          </a:xfrm>
        </p:spPr>
        <p:txBody>
          <a:bodyPr/>
          <a:lstStyle/>
          <a:p>
            <a:pPr eaLnBrk="1" hangingPunct="1">
              <a:lnSpc>
                <a:spcPct val="105000"/>
              </a:lnSpc>
              <a:spcBef>
                <a:spcPct val="15000"/>
              </a:spcBef>
              <a:buClr>
                <a:schemeClr val="tx1"/>
              </a:buClr>
              <a:buSzPct val="50000"/>
            </a:pPr>
            <a:r>
              <a:rPr lang="zh-CN" altLang="en-US" sz="2400" b="1" dirty="0">
                <a:latin typeface="Times New Roman" pitchFamily="18" charset="0"/>
                <a:ea typeface="仿宋_GB2312" pitchFamily="49" charset="-122"/>
              </a:rPr>
              <a:t>结点类型 </a:t>
            </a:r>
            <a:r>
              <a:rPr lang="en-US" altLang="zh-CN" sz="2400" b="1" dirty="0" err="1">
                <a:latin typeface="Times New Roman" pitchFamily="18" charset="0"/>
                <a:ea typeface="仿宋_GB2312" pitchFamily="49" charset="-122"/>
              </a:rPr>
              <a:t>utype</a:t>
            </a:r>
            <a:r>
              <a:rPr lang="zh-CN" altLang="en-US" sz="2400" b="1" dirty="0">
                <a:latin typeface="Times New Roman" pitchFamily="18" charset="0"/>
                <a:ea typeface="仿宋_GB2312" pitchFamily="49" charset="-122"/>
              </a:rPr>
              <a:t>：</a:t>
            </a:r>
            <a:r>
              <a:rPr lang="en-US" altLang="zh-CN" sz="2400" b="1" dirty="0">
                <a:latin typeface="Times New Roman" pitchFamily="18" charset="0"/>
                <a:ea typeface="仿宋_GB2312" pitchFamily="49" charset="-122"/>
              </a:rPr>
              <a:t>= 0, </a:t>
            </a:r>
            <a:r>
              <a:rPr lang="zh-CN" altLang="en-US" sz="2400" b="1" dirty="0">
                <a:latin typeface="Times New Roman" pitchFamily="18" charset="0"/>
                <a:ea typeface="仿宋_GB2312" pitchFamily="49" charset="-122"/>
              </a:rPr>
              <a:t>表头；</a:t>
            </a:r>
            <a:r>
              <a:rPr lang="en-US" altLang="zh-CN" sz="2400" b="1" dirty="0">
                <a:latin typeface="Times New Roman" pitchFamily="18" charset="0"/>
                <a:ea typeface="仿宋_GB2312" pitchFamily="49" charset="-122"/>
              </a:rPr>
              <a:t>= 1, </a:t>
            </a:r>
            <a:r>
              <a:rPr lang="zh-CN" altLang="en-US" sz="2400" b="1" dirty="0">
                <a:latin typeface="Times New Roman" pitchFamily="18" charset="0"/>
                <a:ea typeface="仿宋_GB2312" pitchFamily="49" charset="-122"/>
              </a:rPr>
              <a:t>原子数据；</a:t>
            </a:r>
            <a:r>
              <a:rPr lang="en-US" altLang="zh-CN" sz="2400" b="1" dirty="0">
                <a:latin typeface="Times New Roman" pitchFamily="18" charset="0"/>
                <a:ea typeface="仿宋_GB2312" pitchFamily="49" charset="-122"/>
              </a:rPr>
              <a:t>= 2, </a:t>
            </a:r>
            <a:r>
              <a:rPr lang="zh-CN" altLang="en-US" sz="2400" b="1" dirty="0">
                <a:latin typeface="Times New Roman" pitchFamily="18" charset="0"/>
                <a:ea typeface="仿宋_GB2312" pitchFamily="49" charset="-122"/>
              </a:rPr>
              <a:t>子表</a:t>
            </a:r>
          </a:p>
          <a:p>
            <a:pPr eaLnBrk="1" hangingPunct="1">
              <a:lnSpc>
                <a:spcPct val="105000"/>
              </a:lnSpc>
              <a:spcBef>
                <a:spcPct val="15000"/>
              </a:spcBef>
              <a:buClr>
                <a:schemeClr val="tx1"/>
              </a:buClr>
              <a:buSzPct val="50000"/>
            </a:pPr>
            <a:r>
              <a:rPr lang="zh-CN" altLang="en-US" sz="2400" b="1" dirty="0">
                <a:latin typeface="Times New Roman" pitchFamily="18" charset="0"/>
                <a:ea typeface="仿宋_GB2312" pitchFamily="49" charset="-122"/>
              </a:rPr>
              <a:t>信息</a:t>
            </a:r>
            <a:r>
              <a:rPr lang="en-US" altLang="zh-CN" sz="2400" b="1" dirty="0">
                <a:latin typeface="Times New Roman" pitchFamily="18" charset="0"/>
                <a:ea typeface="仿宋_GB2312" pitchFamily="49" charset="-122"/>
              </a:rPr>
              <a:t>info</a:t>
            </a:r>
            <a:r>
              <a:rPr lang="zh-CN" altLang="en-US" sz="2400" b="1" dirty="0">
                <a:latin typeface="Times New Roman" pitchFamily="18" charset="0"/>
                <a:ea typeface="仿宋_GB2312" pitchFamily="49" charset="-122"/>
              </a:rPr>
              <a:t>：</a:t>
            </a:r>
            <a:endParaRPr lang="en-US" altLang="zh-CN" sz="2400" b="1" dirty="0">
              <a:latin typeface="Times New Roman" pitchFamily="18" charset="0"/>
              <a:ea typeface="仿宋_GB2312" pitchFamily="49" charset="-122"/>
            </a:endParaRPr>
          </a:p>
          <a:p>
            <a:pPr lvl="1" eaLnBrk="1" hangingPunct="1">
              <a:buClr>
                <a:schemeClr val="tx1"/>
              </a:buClr>
              <a:buSzPct val="50000"/>
            </a:pPr>
            <a:r>
              <a:rPr lang="en-US" altLang="zh-CN" sz="2000" b="1" dirty="0" err="1">
                <a:latin typeface="Times New Roman" pitchFamily="18" charset="0"/>
                <a:ea typeface="仿宋_GB2312" pitchFamily="49" charset="-122"/>
              </a:rPr>
              <a:t>utype</a:t>
            </a:r>
            <a:r>
              <a:rPr lang="en-US" altLang="zh-CN" sz="2000" b="1" dirty="0">
                <a:latin typeface="Times New Roman" pitchFamily="18" charset="0"/>
                <a:ea typeface="仿宋_GB2312" pitchFamily="49" charset="-122"/>
              </a:rPr>
              <a:t> = 0</a:t>
            </a:r>
            <a:r>
              <a:rPr lang="zh-CN" altLang="en-US" sz="2000" b="1" dirty="0">
                <a:latin typeface="Times New Roman" pitchFamily="18" charset="0"/>
                <a:ea typeface="仿宋_GB2312" pitchFamily="49" charset="-122"/>
              </a:rPr>
              <a:t>时</a:t>
            </a:r>
            <a:r>
              <a:rPr lang="en-US" altLang="zh-CN" sz="2000" b="1" dirty="0">
                <a:latin typeface="Times New Roman" pitchFamily="18" charset="0"/>
                <a:ea typeface="仿宋_GB2312" pitchFamily="49" charset="-122"/>
              </a:rPr>
              <a:t>, </a:t>
            </a:r>
            <a:r>
              <a:rPr lang="zh-CN" altLang="en-US" sz="2000" b="1" dirty="0">
                <a:latin typeface="Times New Roman" pitchFamily="18" charset="0"/>
                <a:ea typeface="仿宋_GB2312" pitchFamily="49" charset="-122"/>
              </a:rPr>
              <a:t>存放表被引用次数</a:t>
            </a:r>
            <a:r>
              <a:rPr lang="en-US" altLang="zh-CN" sz="2000" b="1" dirty="0">
                <a:latin typeface="Times New Roman" pitchFamily="18" charset="0"/>
                <a:ea typeface="仿宋_GB2312" pitchFamily="49" charset="-122"/>
              </a:rPr>
              <a:t>(ref)</a:t>
            </a:r>
            <a:r>
              <a:rPr lang="zh-CN" altLang="en-US" sz="2000" b="1" dirty="0">
                <a:latin typeface="Times New Roman" pitchFamily="18" charset="0"/>
                <a:ea typeface="仿宋_GB2312" pitchFamily="49" charset="-122"/>
              </a:rPr>
              <a:t>；</a:t>
            </a:r>
            <a:endParaRPr lang="en-US" altLang="zh-CN" sz="2000" b="1" dirty="0">
              <a:latin typeface="Times New Roman" pitchFamily="18" charset="0"/>
              <a:ea typeface="仿宋_GB2312" pitchFamily="49" charset="-122"/>
            </a:endParaRPr>
          </a:p>
          <a:p>
            <a:pPr lvl="1" eaLnBrk="1" hangingPunct="1">
              <a:buClr>
                <a:schemeClr val="tx1"/>
              </a:buClr>
              <a:buSzPct val="50000"/>
            </a:pPr>
            <a:r>
              <a:rPr lang="en-US" altLang="zh-CN" sz="2000" b="1" dirty="0" err="1">
                <a:latin typeface="Times New Roman" pitchFamily="18" charset="0"/>
                <a:ea typeface="仿宋_GB2312" pitchFamily="49" charset="-122"/>
              </a:rPr>
              <a:t>utype</a:t>
            </a:r>
            <a:r>
              <a:rPr lang="en-US" altLang="zh-CN" sz="2000" b="1" dirty="0">
                <a:latin typeface="Times New Roman" pitchFamily="18" charset="0"/>
                <a:ea typeface="仿宋_GB2312" pitchFamily="49" charset="-122"/>
              </a:rPr>
              <a:t> = 1</a:t>
            </a:r>
            <a:r>
              <a:rPr lang="zh-CN" altLang="en-US" sz="2000" b="1" dirty="0">
                <a:latin typeface="Times New Roman" pitchFamily="18" charset="0"/>
                <a:ea typeface="仿宋_GB2312" pitchFamily="49" charset="-122"/>
              </a:rPr>
              <a:t>时</a:t>
            </a:r>
            <a:r>
              <a:rPr lang="en-US" altLang="zh-CN" sz="2000" b="1" dirty="0">
                <a:latin typeface="Times New Roman" pitchFamily="18" charset="0"/>
                <a:ea typeface="仿宋_GB2312" pitchFamily="49" charset="-122"/>
              </a:rPr>
              <a:t>, </a:t>
            </a:r>
            <a:r>
              <a:rPr lang="zh-CN" altLang="en-US" sz="2000" b="1" dirty="0">
                <a:latin typeface="Times New Roman" pitchFamily="18" charset="0"/>
                <a:ea typeface="仿宋_GB2312" pitchFamily="49" charset="-122"/>
              </a:rPr>
              <a:t>存放数据值</a:t>
            </a:r>
            <a:r>
              <a:rPr lang="en-US" altLang="zh-CN" sz="2000" b="1" dirty="0">
                <a:latin typeface="Times New Roman" pitchFamily="18" charset="0"/>
                <a:ea typeface="仿宋_GB2312" pitchFamily="49" charset="-122"/>
              </a:rPr>
              <a:t>(atom)</a:t>
            </a:r>
            <a:r>
              <a:rPr lang="zh-CN" altLang="en-US" sz="2000" b="1" dirty="0">
                <a:latin typeface="Times New Roman" pitchFamily="18" charset="0"/>
                <a:ea typeface="仿宋_GB2312" pitchFamily="49" charset="-122"/>
              </a:rPr>
              <a:t>；</a:t>
            </a:r>
            <a:endParaRPr lang="en-US" altLang="zh-CN" sz="2000" b="1" dirty="0">
              <a:latin typeface="Times New Roman" pitchFamily="18" charset="0"/>
              <a:ea typeface="仿宋_GB2312" pitchFamily="49" charset="-122"/>
            </a:endParaRPr>
          </a:p>
          <a:p>
            <a:pPr lvl="1" eaLnBrk="1" hangingPunct="1">
              <a:buClr>
                <a:schemeClr val="tx1"/>
              </a:buClr>
              <a:buSzPct val="50000"/>
            </a:pPr>
            <a:r>
              <a:rPr lang="en-US" altLang="zh-CN" sz="2000" b="1" dirty="0" err="1">
                <a:latin typeface="Times New Roman" pitchFamily="18" charset="0"/>
                <a:ea typeface="仿宋_GB2312" pitchFamily="49" charset="-122"/>
              </a:rPr>
              <a:t>utype</a:t>
            </a:r>
            <a:r>
              <a:rPr lang="en-US" altLang="zh-CN" sz="2000" b="1" dirty="0">
                <a:latin typeface="Times New Roman" pitchFamily="18" charset="0"/>
                <a:ea typeface="仿宋_GB2312" pitchFamily="49" charset="-122"/>
              </a:rPr>
              <a:t> = 2</a:t>
            </a:r>
            <a:r>
              <a:rPr lang="zh-CN" altLang="en-US" sz="2000" b="1" dirty="0">
                <a:latin typeface="Times New Roman" pitchFamily="18" charset="0"/>
                <a:ea typeface="仿宋_GB2312" pitchFamily="49" charset="-122"/>
              </a:rPr>
              <a:t>时</a:t>
            </a:r>
            <a:r>
              <a:rPr lang="en-US" altLang="zh-CN" sz="2000" b="1" dirty="0">
                <a:latin typeface="Times New Roman" pitchFamily="18" charset="0"/>
                <a:ea typeface="仿宋_GB2312" pitchFamily="49" charset="-122"/>
              </a:rPr>
              <a:t>, </a:t>
            </a:r>
            <a:r>
              <a:rPr lang="zh-CN" altLang="en-US" sz="2000" b="1" dirty="0">
                <a:latin typeface="Times New Roman" pitchFamily="18" charset="0"/>
                <a:ea typeface="仿宋_GB2312" pitchFamily="49" charset="-122"/>
              </a:rPr>
              <a:t>存放指向子表表头的指针</a:t>
            </a:r>
            <a:r>
              <a:rPr lang="en-US" altLang="zh-CN" sz="2000" b="1" dirty="0">
                <a:latin typeface="Times New Roman" pitchFamily="18" charset="0"/>
                <a:ea typeface="仿宋_GB2312" pitchFamily="49" charset="-122"/>
              </a:rPr>
              <a:t>(</a:t>
            </a:r>
            <a:r>
              <a:rPr lang="en-US" altLang="zh-CN" sz="2000" b="1" dirty="0" err="1">
                <a:latin typeface="Times New Roman" pitchFamily="18" charset="0"/>
                <a:ea typeface="仿宋_GB2312" pitchFamily="49" charset="-122"/>
              </a:rPr>
              <a:t>hp</a:t>
            </a:r>
            <a:r>
              <a:rPr lang="en-US" altLang="zh-CN" sz="2000" b="1" dirty="0">
                <a:latin typeface="Times New Roman" pitchFamily="18" charset="0"/>
                <a:ea typeface="仿宋_GB2312" pitchFamily="49" charset="-122"/>
              </a:rPr>
              <a:t>)</a:t>
            </a:r>
          </a:p>
          <a:p>
            <a:pPr eaLnBrk="1" hangingPunct="1">
              <a:lnSpc>
                <a:spcPct val="105000"/>
              </a:lnSpc>
              <a:spcBef>
                <a:spcPct val="15000"/>
              </a:spcBef>
              <a:buClr>
                <a:schemeClr val="tx1"/>
              </a:buClr>
              <a:buSzPct val="50000"/>
            </a:pPr>
            <a:r>
              <a:rPr lang="zh-CN" altLang="en-US" sz="2400" b="1" dirty="0">
                <a:latin typeface="Times New Roman" pitchFamily="18" charset="0"/>
                <a:ea typeface="仿宋_GB2312" pitchFamily="49" charset="-122"/>
              </a:rPr>
              <a:t>尾指针</a:t>
            </a:r>
            <a:r>
              <a:rPr lang="en-US" altLang="zh-CN" sz="2400" b="1" dirty="0" err="1">
                <a:latin typeface="Times New Roman" pitchFamily="18" charset="0"/>
                <a:ea typeface="仿宋_GB2312" pitchFamily="49" charset="-122"/>
              </a:rPr>
              <a:t>tp</a:t>
            </a:r>
            <a:r>
              <a:rPr lang="zh-CN" altLang="en-US" sz="2400" b="1" dirty="0">
                <a:latin typeface="Times New Roman" pitchFamily="18" charset="0"/>
                <a:ea typeface="仿宋_GB2312" pitchFamily="49" charset="-122"/>
              </a:rPr>
              <a:t>：</a:t>
            </a:r>
            <a:endParaRPr lang="en-US" altLang="zh-CN" sz="2400" b="1" dirty="0">
              <a:latin typeface="Times New Roman" pitchFamily="18" charset="0"/>
              <a:ea typeface="仿宋_GB2312" pitchFamily="49" charset="-122"/>
            </a:endParaRPr>
          </a:p>
          <a:p>
            <a:pPr lvl="1" eaLnBrk="1" hangingPunct="1">
              <a:buClr>
                <a:schemeClr val="tx1"/>
              </a:buClr>
              <a:buSzPct val="50000"/>
            </a:pPr>
            <a:r>
              <a:rPr lang="en-US" altLang="zh-CN" sz="2000" b="1" dirty="0" err="1">
                <a:latin typeface="Times New Roman" pitchFamily="18" charset="0"/>
                <a:ea typeface="仿宋_GB2312" pitchFamily="49" charset="-122"/>
              </a:rPr>
              <a:t>utype</a:t>
            </a:r>
            <a:r>
              <a:rPr lang="en-US" altLang="zh-CN" sz="2000" b="1" dirty="0">
                <a:latin typeface="Times New Roman" pitchFamily="18" charset="0"/>
                <a:ea typeface="仿宋_GB2312" pitchFamily="49" charset="-122"/>
              </a:rPr>
              <a:t> = 0</a:t>
            </a:r>
            <a:r>
              <a:rPr lang="zh-CN" altLang="en-US" sz="2000" b="1" dirty="0">
                <a:latin typeface="Times New Roman" pitchFamily="18" charset="0"/>
                <a:ea typeface="仿宋_GB2312" pitchFamily="49" charset="-122"/>
              </a:rPr>
              <a:t>时</a:t>
            </a:r>
            <a:r>
              <a:rPr lang="en-US" altLang="zh-CN" sz="2000" b="1" dirty="0">
                <a:latin typeface="Times New Roman" pitchFamily="18" charset="0"/>
                <a:ea typeface="仿宋_GB2312" pitchFamily="49" charset="-122"/>
              </a:rPr>
              <a:t>, </a:t>
            </a:r>
            <a:r>
              <a:rPr lang="zh-CN" altLang="en-US" sz="2000" b="1" dirty="0">
                <a:latin typeface="Times New Roman" pitchFamily="18" charset="0"/>
                <a:ea typeface="仿宋_GB2312" pitchFamily="49" charset="-122"/>
              </a:rPr>
              <a:t>指向该表第一个结点；</a:t>
            </a:r>
            <a:endParaRPr lang="en-US" altLang="zh-CN" sz="2000" b="1" dirty="0">
              <a:latin typeface="Times New Roman" pitchFamily="18" charset="0"/>
              <a:ea typeface="仿宋_GB2312" pitchFamily="49" charset="-122"/>
            </a:endParaRPr>
          </a:p>
          <a:p>
            <a:pPr lvl="1" eaLnBrk="1" hangingPunct="1">
              <a:buClr>
                <a:schemeClr val="tx1"/>
              </a:buClr>
              <a:buSzPct val="50000"/>
            </a:pPr>
            <a:r>
              <a:rPr lang="en-US" altLang="zh-CN" sz="2000" b="1" dirty="0" err="1">
                <a:latin typeface="Times New Roman" pitchFamily="18" charset="0"/>
                <a:ea typeface="仿宋_GB2312" pitchFamily="49" charset="-122"/>
              </a:rPr>
              <a:t>utype</a:t>
            </a:r>
            <a:r>
              <a:rPr lang="en-US" altLang="zh-CN" sz="2000" b="1" dirty="0">
                <a:latin typeface="Times New Roman" pitchFamily="18" charset="0"/>
                <a:ea typeface="仿宋_GB2312" pitchFamily="49" charset="-122"/>
              </a:rPr>
              <a:t> </a:t>
            </a:r>
            <a:r>
              <a:rPr lang="en-US" altLang="zh-CN" sz="2000" b="1" dirty="0">
                <a:latin typeface="Times New Roman" pitchFamily="18" charset="0"/>
                <a:ea typeface="仿宋_GB2312" pitchFamily="49" charset="-122"/>
                <a:sym typeface="Symbol" pitchFamily="18" charset="2"/>
              </a:rPr>
              <a:t> </a:t>
            </a:r>
            <a:r>
              <a:rPr lang="en-US" altLang="zh-CN" sz="2000" b="1" dirty="0">
                <a:latin typeface="Times New Roman" pitchFamily="18" charset="0"/>
                <a:ea typeface="仿宋_GB2312" pitchFamily="49" charset="-122"/>
              </a:rPr>
              <a:t>0</a:t>
            </a:r>
            <a:r>
              <a:rPr lang="zh-CN" altLang="en-US" sz="2000" b="1" dirty="0">
                <a:latin typeface="Times New Roman" pitchFamily="18" charset="0"/>
                <a:ea typeface="仿宋_GB2312" pitchFamily="49" charset="-122"/>
              </a:rPr>
              <a:t>时</a:t>
            </a:r>
            <a:r>
              <a:rPr lang="en-US" altLang="zh-CN" sz="2000" b="1" dirty="0">
                <a:latin typeface="Times New Roman" pitchFamily="18" charset="0"/>
                <a:ea typeface="仿宋_GB2312" pitchFamily="49" charset="-122"/>
              </a:rPr>
              <a:t>, </a:t>
            </a:r>
            <a:r>
              <a:rPr lang="zh-CN" altLang="en-US" sz="2000" b="1" dirty="0">
                <a:latin typeface="Times New Roman" pitchFamily="18" charset="0"/>
                <a:ea typeface="仿宋_GB2312" pitchFamily="49" charset="-122"/>
                <a:sym typeface="Symbol" pitchFamily="18" charset="2"/>
              </a:rPr>
              <a:t>指向同一层下一个结点</a:t>
            </a:r>
          </a:p>
        </p:txBody>
      </p:sp>
      <p:sp>
        <p:nvSpPr>
          <p:cNvPr id="11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493EB-B1B3-4F4E-817E-714A9F8B5E3A}" type="slidenum">
              <a:rPr lang="en-US" altLang="zh-CN"/>
              <a:pPr>
                <a:defRPr/>
              </a:pPr>
              <a:t>25</a:t>
            </a:fld>
            <a:endParaRPr lang="en-US" altLang="zh-CN"/>
          </a:p>
        </p:txBody>
      </p:sp>
      <p:grpSp>
        <p:nvGrpSpPr>
          <p:cNvPr id="12" name="Group 9">
            <a:extLst>
              <a:ext uri="{FF2B5EF4-FFF2-40B4-BE49-F238E27FC236}">
                <a16:creationId xmlns:a16="http://schemas.microsoft.com/office/drawing/2014/main" id="{A7EF5C83-D59B-4148-814A-090C0FE6C370}"/>
              </a:ext>
            </a:extLst>
          </p:cNvPr>
          <p:cNvGrpSpPr>
            <a:grpSpLocks/>
          </p:cNvGrpSpPr>
          <p:nvPr/>
        </p:nvGrpSpPr>
        <p:grpSpPr bwMode="auto">
          <a:xfrm>
            <a:off x="1871700" y="1653330"/>
            <a:ext cx="5264150" cy="554038"/>
            <a:chOff x="1292" y="819"/>
            <a:chExt cx="3316" cy="349"/>
          </a:xfrm>
          <a:noFill/>
        </p:grpSpPr>
        <p:grpSp>
          <p:nvGrpSpPr>
            <p:cNvPr id="13" name="Group 8">
              <a:extLst>
                <a:ext uri="{FF2B5EF4-FFF2-40B4-BE49-F238E27FC236}">
                  <a16:creationId xmlns:a16="http://schemas.microsoft.com/office/drawing/2014/main" id="{C301A226-C3E5-4B6E-8DBA-4C8523E09C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2" y="849"/>
              <a:ext cx="3316" cy="311"/>
              <a:chOff x="1292" y="849"/>
              <a:chExt cx="3316" cy="311"/>
            </a:xfrm>
            <a:grpFill/>
          </p:grpSpPr>
          <p:sp>
            <p:nvSpPr>
              <p:cNvPr id="15" name="Rectangle 4">
                <a:extLst>
                  <a:ext uri="{FF2B5EF4-FFF2-40B4-BE49-F238E27FC236}">
                    <a16:creationId xmlns:a16="http://schemas.microsoft.com/office/drawing/2014/main" id="{25784D5F-013C-418F-BAA0-59EF7225D5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2" y="850"/>
                <a:ext cx="3316" cy="302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kumimoji="1" lang="en-US" altLang="zh-CN" sz="2800">
                    <a:latin typeface="Times New Roman" pitchFamily="18" charset="0"/>
                    <a:ea typeface="宋体" pitchFamily="2" charset="-122"/>
                  </a:rPr>
                  <a:t> </a:t>
                </a:r>
                <a:endParaRPr kumimoji="1" lang="en-US" altLang="zh-CN" sz="2400" b="0"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16" name="Line 5">
                <a:extLst>
                  <a:ext uri="{FF2B5EF4-FFF2-40B4-BE49-F238E27FC236}">
                    <a16:creationId xmlns:a16="http://schemas.microsoft.com/office/drawing/2014/main" id="{BFB500B0-32DF-446D-BFB1-3C93E04883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16" y="850"/>
                <a:ext cx="0" cy="31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17" name="Line 6">
                <a:extLst>
                  <a:ext uri="{FF2B5EF4-FFF2-40B4-BE49-F238E27FC236}">
                    <a16:creationId xmlns:a16="http://schemas.microsoft.com/office/drawing/2014/main" id="{CA029A7B-F71A-44A8-9FB3-91304F5FF3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528" y="849"/>
                <a:ext cx="0" cy="30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</p:grpSp>
        <p:sp>
          <p:nvSpPr>
            <p:cNvPr id="14" name="Text Box 7">
              <a:extLst>
                <a:ext uri="{FF2B5EF4-FFF2-40B4-BE49-F238E27FC236}">
                  <a16:creationId xmlns:a16="http://schemas.microsoft.com/office/drawing/2014/main" id="{6D857108-0504-47A4-957A-E7D71FB248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1" y="819"/>
              <a:ext cx="2877" cy="3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kumimoji="1" lang="en-US" altLang="zh-CN" sz="3000" dirty="0" err="1">
                  <a:latin typeface="Times New Roman" pitchFamily="18" charset="0"/>
                  <a:ea typeface="宋体" pitchFamily="2" charset="-122"/>
                </a:rPr>
                <a:t>utype</a:t>
              </a:r>
              <a:r>
                <a:rPr kumimoji="1" lang="en-US" altLang="zh-CN" sz="3000" dirty="0">
                  <a:latin typeface="Times New Roman" pitchFamily="18" charset="0"/>
                  <a:ea typeface="宋体" pitchFamily="2" charset="-122"/>
                </a:rPr>
                <a:t>           info              </a:t>
              </a:r>
              <a:r>
                <a:rPr kumimoji="1" lang="en-US" altLang="zh-CN" sz="3000" dirty="0" err="1">
                  <a:latin typeface="Times New Roman" pitchFamily="18" charset="0"/>
                  <a:ea typeface="宋体" pitchFamily="2" charset="-122"/>
                </a:rPr>
                <a:t>tp</a:t>
              </a:r>
              <a:r>
                <a:rPr kumimoji="1" lang="en-US" altLang="zh-CN" sz="2400" b="0" dirty="0">
                  <a:latin typeface="Times New Roman" pitchFamily="18" charset="0"/>
                  <a:ea typeface="宋体" pitchFamily="2" charset="-122"/>
                </a:rPr>
                <a:t> </a:t>
              </a: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灯片编号占位符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BF3EFBE-CC90-42D0-89FB-5B4F334DE27D}" type="slidenum">
              <a:rPr lang="en-US" altLang="zh-CN" b="0" smtClean="0">
                <a:solidFill>
                  <a:schemeClr val="tx1"/>
                </a:solidFill>
                <a:ea typeface="宋体" charset="-122"/>
              </a:rPr>
              <a:pPr/>
              <a:t>26</a:t>
            </a:fld>
            <a:endParaRPr lang="en-US" altLang="zh-CN" b="0">
              <a:solidFill>
                <a:schemeClr val="tx1"/>
              </a:solidFill>
              <a:ea typeface="宋体" charset="-122"/>
            </a:endParaRPr>
          </a:p>
        </p:txBody>
      </p:sp>
      <p:sp>
        <p:nvSpPr>
          <p:cNvPr id="56323" name="Text Box 2"/>
          <p:cNvSpPr txBox="1">
            <a:spLocks noChangeArrowheads="1"/>
          </p:cNvSpPr>
          <p:nvPr/>
        </p:nvSpPr>
        <p:spPr bwMode="auto">
          <a:xfrm>
            <a:off x="4675188" y="622511"/>
            <a:ext cx="403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0">
                <a:latin typeface="华文新魏" pitchFamily="2" charset="-122"/>
                <a:ea typeface="华文新魏" pitchFamily="2" charset="-122"/>
              </a:rPr>
              <a:t>广义表的存储表示</a:t>
            </a:r>
          </a:p>
        </p:txBody>
      </p:sp>
      <p:sp>
        <p:nvSpPr>
          <p:cNvPr id="627715" name="Rectangle 3"/>
          <p:cNvSpPr>
            <a:spLocks noChangeArrowheads="1"/>
          </p:cNvSpPr>
          <p:nvPr/>
        </p:nvSpPr>
        <p:spPr bwMode="auto">
          <a:xfrm>
            <a:off x="1371600" y="6097798"/>
            <a:ext cx="1143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 b="0">
              <a:ea typeface="宋体" pitchFamily="2" charset="-122"/>
            </a:endParaRPr>
          </a:p>
        </p:txBody>
      </p:sp>
      <p:sp>
        <p:nvSpPr>
          <p:cNvPr id="56325" name="Line 4"/>
          <p:cNvSpPr>
            <a:spLocks noChangeShapeType="1"/>
          </p:cNvSpPr>
          <p:nvPr/>
        </p:nvSpPr>
        <p:spPr bwMode="auto">
          <a:xfrm>
            <a:off x="1752600" y="609779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26" name="Line 5"/>
          <p:cNvSpPr>
            <a:spLocks noChangeShapeType="1"/>
          </p:cNvSpPr>
          <p:nvPr/>
        </p:nvSpPr>
        <p:spPr bwMode="auto">
          <a:xfrm>
            <a:off x="2133600" y="609779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7718" name="Rectangle 6"/>
          <p:cNvSpPr>
            <a:spLocks noChangeArrowheads="1"/>
          </p:cNvSpPr>
          <p:nvPr/>
        </p:nvSpPr>
        <p:spPr bwMode="auto">
          <a:xfrm>
            <a:off x="2819400" y="6097798"/>
            <a:ext cx="1143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 b="0">
              <a:ea typeface="宋体" pitchFamily="2" charset="-122"/>
            </a:endParaRPr>
          </a:p>
        </p:txBody>
      </p:sp>
      <p:sp>
        <p:nvSpPr>
          <p:cNvPr id="56328" name="Line 7"/>
          <p:cNvSpPr>
            <a:spLocks noChangeShapeType="1"/>
          </p:cNvSpPr>
          <p:nvPr/>
        </p:nvSpPr>
        <p:spPr bwMode="auto">
          <a:xfrm>
            <a:off x="3200400" y="608509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29" name="Line 8"/>
          <p:cNvSpPr>
            <a:spLocks noChangeShapeType="1"/>
          </p:cNvSpPr>
          <p:nvPr/>
        </p:nvSpPr>
        <p:spPr bwMode="auto">
          <a:xfrm>
            <a:off x="3581400" y="609779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7721" name="Rectangle 9"/>
          <p:cNvSpPr>
            <a:spLocks noChangeArrowheads="1"/>
          </p:cNvSpPr>
          <p:nvPr/>
        </p:nvSpPr>
        <p:spPr bwMode="auto">
          <a:xfrm>
            <a:off x="4267200" y="6097798"/>
            <a:ext cx="1143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 b="0">
              <a:ea typeface="宋体" pitchFamily="2" charset="-122"/>
            </a:endParaRPr>
          </a:p>
        </p:txBody>
      </p:sp>
      <p:sp>
        <p:nvSpPr>
          <p:cNvPr id="56331" name="Line 10"/>
          <p:cNvSpPr>
            <a:spLocks noChangeShapeType="1"/>
          </p:cNvSpPr>
          <p:nvPr/>
        </p:nvSpPr>
        <p:spPr bwMode="auto">
          <a:xfrm>
            <a:off x="4648200" y="609779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32" name="Line 11"/>
          <p:cNvSpPr>
            <a:spLocks noChangeShapeType="1"/>
          </p:cNvSpPr>
          <p:nvPr/>
        </p:nvSpPr>
        <p:spPr bwMode="auto">
          <a:xfrm>
            <a:off x="5029200" y="609779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33" name="Line 12"/>
          <p:cNvSpPr>
            <a:spLocks noChangeShapeType="1"/>
          </p:cNvSpPr>
          <p:nvPr/>
        </p:nvSpPr>
        <p:spPr bwMode="auto">
          <a:xfrm>
            <a:off x="2362200" y="6364498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sm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34" name="Line 13"/>
          <p:cNvSpPr>
            <a:spLocks noChangeShapeType="1"/>
          </p:cNvSpPr>
          <p:nvPr/>
        </p:nvSpPr>
        <p:spPr bwMode="auto">
          <a:xfrm>
            <a:off x="1143000" y="6173998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sm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35" name="Line 14"/>
          <p:cNvSpPr>
            <a:spLocks noChangeShapeType="1"/>
          </p:cNvSpPr>
          <p:nvPr/>
        </p:nvSpPr>
        <p:spPr bwMode="auto">
          <a:xfrm>
            <a:off x="3810000" y="6364498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sm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7727" name="Rectangle 15"/>
          <p:cNvSpPr>
            <a:spLocks noChangeArrowheads="1"/>
          </p:cNvSpPr>
          <p:nvPr/>
        </p:nvSpPr>
        <p:spPr bwMode="auto">
          <a:xfrm>
            <a:off x="1371600" y="5259598"/>
            <a:ext cx="1143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 b="0">
              <a:ea typeface="宋体" pitchFamily="2" charset="-122"/>
            </a:endParaRPr>
          </a:p>
        </p:txBody>
      </p:sp>
      <p:sp>
        <p:nvSpPr>
          <p:cNvPr id="56337" name="Line 16"/>
          <p:cNvSpPr>
            <a:spLocks noChangeShapeType="1"/>
          </p:cNvSpPr>
          <p:nvPr/>
        </p:nvSpPr>
        <p:spPr bwMode="auto">
          <a:xfrm>
            <a:off x="1752600" y="527229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38" name="Line 17"/>
          <p:cNvSpPr>
            <a:spLocks noChangeShapeType="1"/>
          </p:cNvSpPr>
          <p:nvPr/>
        </p:nvSpPr>
        <p:spPr bwMode="auto">
          <a:xfrm>
            <a:off x="2133600" y="527229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7730" name="Rectangle 18"/>
          <p:cNvSpPr>
            <a:spLocks noChangeArrowheads="1"/>
          </p:cNvSpPr>
          <p:nvPr/>
        </p:nvSpPr>
        <p:spPr bwMode="auto">
          <a:xfrm>
            <a:off x="2819400" y="5259598"/>
            <a:ext cx="1143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 b="0">
              <a:ea typeface="宋体" pitchFamily="2" charset="-122"/>
            </a:endParaRPr>
          </a:p>
        </p:txBody>
      </p:sp>
      <p:sp>
        <p:nvSpPr>
          <p:cNvPr id="56340" name="Line 19"/>
          <p:cNvSpPr>
            <a:spLocks noChangeShapeType="1"/>
          </p:cNvSpPr>
          <p:nvPr/>
        </p:nvSpPr>
        <p:spPr bwMode="auto">
          <a:xfrm>
            <a:off x="3200400" y="525959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41" name="Line 20"/>
          <p:cNvSpPr>
            <a:spLocks noChangeShapeType="1"/>
          </p:cNvSpPr>
          <p:nvPr/>
        </p:nvSpPr>
        <p:spPr bwMode="auto">
          <a:xfrm>
            <a:off x="3581400" y="525959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7733" name="Rectangle 21"/>
          <p:cNvSpPr>
            <a:spLocks noChangeArrowheads="1"/>
          </p:cNvSpPr>
          <p:nvPr/>
        </p:nvSpPr>
        <p:spPr bwMode="auto">
          <a:xfrm>
            <a:off x="4267200" y="5259598"/>
            <a:ext cx="1143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 b="0">
              <a:ea typeface="宋体" pitchFamily="2" charset="-122"/>
            </a:endParaRPr>
          </a:p>
        </p:txBody>
      </p:sp>
      <p:sp>
        <p:nvSpPr>
          <p:cNvPr id="56343" name="Line 22"/>
          <p:cNvSpPr>
            <a:spLocks noChangeShapeType="1"/>
          </p:cNvSpPr>
          <p:nvPr/>
        </p:nvSpPr>
        <p:spPr bwMode="auto">
          <a:xfrm>
            <a:off x="4648200" y="525959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44" name="Line 23"/>
          <p:cNvSpPr>
            <a:spLocks noChangeShapeType="1"/>
          </p:cNvSpPr>
          <p:nvPr/>
        </p:nvSpPr>
        <p:spPr bwMode="auto">
          <a:xfrm>
            <a:off x="5029200" y="525959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45" name="Line 24"/>
          <p:cNvSpPr>
            <a:spLocks noChangeShapeType="1"/>
          </p:cNvSpPr>
          <p:nvPr/>
        </p:nvSpPr>
        <p:spPr bwMode="auto">
          <a:xfrm>
            <a:off x="2362200" y="5450098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sm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46" name="Line 25"/>
          <p:cNvSpPr>
            <a:spLocks noChangeShapeType="1"/>
          </p:cNvSpPr>
          <p:nvPr/>
        </p:nvSpPr>
        <p:spPr bwMode="auto">
          <a:xfrm>
            <a:off x="3810000" y="5450098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sm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7738" name="Rectangle 26"/>
          <p:cNvSpPr>
            <a:spLocks noChangeArrowheads="1"/>
          </p:cNvSpPr>
          <p:nvPr/>
        </p:nvSpPr>
        <p:spPr bwMode="auto">
          <a:xfrm>
            <a:off x="4648200" y="4154698"/>
            <a:ext cx="1143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 b="0">
              <a:ea typeface="宋体" pitchFamily="2" charset="-122"/>
            </a:endParaRPr>
          </a:p>
        </p:txBody>
      </p:sp>
      <p:sp>
        <p:nvSpPr>
          <p:cNvPr id="56348" name="Line 27"/>
          <p:cNvSpPr>
            <a:spLocks noChangeShapeType="1"/>
          </p:cNvSpPr>
          <p:nvPr/>
        </p:nvSpPr>
        <p:spPr bwMode="auto">
          <a:xfrm>
            <a:off x="5029200" y="415469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49" name="Line 28"/>
          <p:cNvSpPr>
            <a:spLocks noChangeShapeType="1"/>
          </p:cNvSpPr>
          <p:nvPr/>
        </p:nvSpPr>
        <p:spPr bwMode="auto">
          <a:xfrm>
            <a:off x="5410200" y="415469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7741" name="Rectangle 29"/>
          <p:cNvSpPr>
            <a:spLocks noChangeArrowheads="1"/>
          </p:cNvSpPr>
          <p:nvPr/>
        </p:nvSpPr>
        <p:spPr bwMode="auto">
          <a:xfrm>
            <a:off x="6096000" y="4154698"/>
            <a:ext cx="1143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 b="0">
              <a:ea typeface="宋体" pitchFamily="2" charset="-122"/>
            </a:endParaRPr>
          </a:p>
        </p:txBody>
      </p:sp>
      <p:sp>
        <p:nvSpPr>
          <p:cNvPr id="56351" name="Line 30"/>
          <p:cNvSpPr>
            <a:spLocks noChangeShapeType="1"/>
          </p:cNvSpPr>
          <p:nvPr/>
        </p:nvSpPr>
        <p:spPr bwMode="auto">
          <a:xfrm>
            <a:off x="6477000" y="415469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52" name="Line 31"/>
          <p:cNvSpPr>
            <a:spLocks noChangeShapeType="1"/>
          </p:cNvSpPr>
          <p:nvPr/>
        </p:nvSpPr>
        <p:spPr bwMode="auto">
          <a:xfrm>
            <a:off x="6858000" y="415469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7744" name="Rectangle 32"/>
          <p:cNvSpPr>
            <a:spLocks noChangeArrowheads="1"/>
          </p:cNvSpPr>
          <p:nvPr/>
        </p:nvSpPr>
        <p:spPr bwMode="auto">
          <a:xfrm>
            <a:off x="7543800" y="4154698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 b="0">
              <a:ea typeface="宋体" pitchFamily="2" charset="-122"/>
            </a:endParaRPr>
          </a:p>
        </p:txBody>
      </p:sp>
      <p:sp>
        <p:nvSpPr>
          <p:cNvPr id="56354" name="Line 33"/>
          <p:cNvSpPr>
            <a:spLocks noChangeShapeType="1"/>
          </p:cNvSpPr>
          <p:nvPr/>
        </p:nvSpPr>
        <p:spPr bwMode="auto">
          <a:xfrm>
            <a:off x="7924800" y="415469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55" name="Line 34"/>
          <p:cNvSpPr>
            <a:spLocks noChangeShapeType="1"/>
          </p:cNvSpPr>
          <p:nvPr/>
        </p:nvSpPr>
        <p:spPr bwMode="auto">
          <a:xfrm>
            <a:off x="8382000" y="415469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56" name="Line 35"/>
          <p:cNvSpPr>
            <a:spLocks noChangeShapeType="1"/>
          </p:cNvSpPr>
          <p:nvPr/>
        </p:nvSpPr>
        <p:spPr bwMode="auto">
          <a:xfrm>
            <a:off x="5626100" y="4332498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sm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57" name="Line 36"/>
          <p:cNvSpPr>
            <a:spLocks noChangeShapeType="1"/>
          </p:cNvSpPr>
          <p:nvPr/>
        </p:nvSpPr>
        <p:spPr bwMode="auto">
          <a:xfrm>
            <a:off x="7073900" y="4332498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sm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7749" name="Rectangle 37"/>
          <p:cNvSpPr>
            <a:spLocks noChangeArrowheads="1"/>
          </p:cNvSpPr>
          <p:nvPr/>
        </p:nvSpPr>
        <p:spPr bwMode="auto">
          <a:xfrm>
            <a:off x="3200400" y="4154698"/>
            <a:ext cx="1143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 b="0">
              <a:ea typeface="宋体" pitchFamily="2" charset="-122"/>
            </a:endParaRPr>
          </a:p>
        </p:txBody>
      </p:sp>
      <p:sp>
        <p:nvSpPr>
          <p:cNvPr id="56359" name="Line 38"/>
          <p:cNvSpPr>
            <a:spLocks noChangeShapeType="1"/>
          </p:cNvSpPr>
          <p:nvPr/>
        </p:nvSpPr>
        <p:spPr bwMode="auto">
          <a:xfrm>
            <a:off x="3581400" y="415469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60" name="Line 39"/>
          <p:cNvSpPr>
            <a:spLocks noChangeShapeType="1"/>
          </p:cNvSpPr>
          <p:nvPr/>
        </p:nvSpPr>
        <p:spPr bwMode="auto">
          <a:xfrm>
            <a:off x="3962400" y="415469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61" name="Line 40"/>
          <p:cNvSpPr>
            <a:spLocks noChangeShapeType="1"/>
          </p:cNvSpPr>
          <p:nvPr/>
        </p:nvSpPr>
        <p:spPr bwMode="auto">
          <a:xfrm>
            <a:off x="4178300" y="4332498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sm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62" name="Line 41"/>
          <p:cNvSpPr>
            <a:spLocks noChangeShapeType="1"/>
          </p:cNvSpPr>
          <p:nvPr/>
        </p:nvSpPr>
        <p:spPr bwMode="auto">
          <a:xfrm>
            <a:off x="1066800" y="5450098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sm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63" name="Text Box 42"/>
          <p:cNvSpPr txBox="1">
            <a:spLocks noChangeArrowheads="1"/>
          </p:cNvSpPr>
          <p:nvPr/>
        </p:nvSpPr>
        <p:spPr bwMode="auto">
          <a:xfrm>
            <a:off x="685800" y="5235786"/>
            <a:ext cx="404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2800" b="0" i="1">
                <a:latin typeface="Times New Roman" pitchFamily="18" charset="0"/>
              </a:rPr>
              <a:t>E</a:t>
            </a:r>
            <a:endParaRPr kumimoji="1" lang="en-US" altLang="zh-CN" sz="2400" b="0">
              <a:latin typeface="Times New Roman" pitchFamily="18" charset="0"/>
            </a:endParaRPr>
          </a:p>
        </p:txBody>
      </p:sp>
      <p:sp>
        <p:nvSpPr>
          <p:cNvPr id="56364" name="Rectangle 43"/>
          <p:cNvSpPr>
            <a:spLocks noChangeArrowheads="1"/>
          </p:cNvSpPr>
          <p:nvPr/>
        </p:nvSpPr>
        <p:spPr bwMode="auto">
          <a:xfrm>
            <a:off x="1752600" y="5259598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zh-CN" altLang="zh-CN" sz="2400" b="0">
              <a:latin typeface="Times New Roman" pitchFamily="18" charset="0"/>
            </a:endParaRPr>
          </a:p>
        </p:txBody>
      </p:sp>
      <p:sp>
        <p:nvSpPr>
          <p:cNvPr id="56365" name="Text Box 44"/>
          <p:cNvSpPr txBox="1">
            <a:spLocks noChangeArrowheads="1"/>
          </p:cNvSpPr>
          <p:nvPr/>
        </p:nvSpPr>
        <p:spPr bwMode="auto">
          <a:xfrm>
            <a:off x="3422650" y="4827798"/>
            <a:ext cx="404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2800" b="0" i="1">
                <a:latin typeface="Times New Roman" pitchFamily="18" charset="0"/>
              </a:rPr>
              <a:t>B</a:t>
            </a:r>
            <a:endParaRPr kumimoji="1" lang="en-US" altLang="zh-CN" sz="2400" b="0">
              <a:latin typeface="Times New Roman" pitchFamily="18" charset="0"/>
            </a:endParaRPr>
          </a:p>
        </p:txBody>
      </p:sp>
      <p:sp>
        <p:nvSpPr>
          <p:cNvPr id="56366" name="Line 45"/>
          <p:cNvSpPr>
            <a:spLocks noChangeShapeType="1"/>
          </p:cNvSpPr>
          <p:nvPr/>
        </p:nvSpPr>
        <p:spPr bwMode="auto">
          <a:xfrm flipV="1">
            <a:off x="4876800" y="5869198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67" name="Line 46"/>
          <p:cNvSpPr>
            <a:spLocks noChangeShapeType="1"/>
          </p:cNvSpPr>
          <p:nvPr/>
        </p:nvSpPr>
        <p:spPr bwMode="auto">
          <a:xfrm>
            <a:off x="1143000" y="5869198"/>
            <a:ext cx="3733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68" name="Line 47"/>
          <p:cNvSpPr>
            <a:spLocks noChangeShapeType="1"/>
          </p:cNvSpPr>
          <p:nvPr/>
        </p:nvSpPr>
        <p:spPr bwMode="auto">
          <a:xfrm>
            <a:off x="1066800" y="6326398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sm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69" name="Text Box 48"/>
          <p:cNvSpPr txBox="1">
            <a:spLocks noChangeArrowheads="1"/>
          </p:cNvSpPr>
          <p:nvPr/>
        </p:nvSpPr>
        <p:spPr bwMode="auto">
          <a:xfrm>
            <a:off x="685800" y="6021598"/>
            <a:ext cx="404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2800" b="0" i="1">
                <a:latin typeface="Times New Roman" pitchFamily="18" charset="0"/>
              </a:rPr>
              <a:t>F</a:t>
            </a:r>
            <a:endParaRPr kumimoji="1" lang="en-US" altLang="zh-CN" sz="2400" b="0">
              <a:latin typeface="Times New Roman" pitchFamily="18" charset="0"/>
            </a:endParaRPr>
          </a:p>
        </p:txBody>
      </p:sp>
      <p:sp>
        <p:nvSpPr>
          <p:cNvPr id="56370" name="Line 49"/>
          <p:cNvSpPr>
            <a:spLocks noChangeShapeType="1"/>
          </p:cNvSpPr>
          <p:nvPr/>
        </p:nvSpPr>
        <p:spPr bwMode="auto">
          <a:xfrm>
            <a:off x="1143000" y="586919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71" name="Rectangle 50"/>
          <p:cNvSpPr>
            <a:spLocks noChangeArrowheads="1"/>
          </p:cNvSpPr>
          <p:nvPr/>
        </p:nvSpPr>
        <p:spPr bwMode="auto">
          <a:xfrm>
            <a:off x="1752600" y="6097798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b="0"/>
          </a:p>
        </p:txBody>
      </p:sp>
      <p:sp>
        <p:nvSpPr>
          <p:cNvPr id="56372" name="Text Box 51"/>
          <p:cNvSpPr txBox="1">
            <a:spLocks noChangeArrowheads="1"/>
          </p:cNvSpPr>
          <p:nvPr/>
        </p:nvSpPr>
        <p:spPr bwMode="auto">
          <a:xfrm>
            <a:off x="1371600" y="6012073"/>
            <a:ext cx="7302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2800" b="0" dirty="0">
                <a:latin typeface="Times New Roman" pitchFamily="18" charset="0"/>
              </a:rPr>
              <a:t>0</a:t>
            </a:r>
            <a:r>
              <a:rPr kumimoji="1" lang="en-US" altLang="zh-CN" sz="3000" b="0" dirty="0">
                <a:latin typeface="Times New Roman" pitchFamily="18" charset="0"/>
              </a:rPr>
              <a:t>  </a:t>
            </a:r>
            <a:r>
              <a:rPr kumimoji="1" lang="en-US" altLang="zh-CN" sz="2800" b="0" dirty="0">
                <a:latin typeface="Times New Roman" pitchFamily="18" charset="0"/>
              </a:rPr>
              <a:t>1</a:t>
            </a:r>
            <a:endParaRPr kumimoji="1" lang="en-US" altLang="zh-CN" sz="2400" b="0" dirty="0">
              <a:latin typeface="Times New Roman" pitchFamily="18" charset="0"/>
            </a:endParaRPr>
          </a:p>
        </p:txBody>
      </p:sp>
      <p:sp>
        <p:nvSpPr>
          <p:cNvPr id="56373" name="Text Box 52"/>
          <p:cNvSpPr txBox="1">
            <a:spLocks noChangeArrowheads="1"/>
          </p:cNvSpPr>
          <p:nvPr/>
        </p:nvSpPr>
        <p:spPr bwMode="auto">
          <a:xfrm>
            <a:off x="2819400" y="5999373"/>
            <a:ext cx="7508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2800" b="0">
                <a:latin typeface="Times New Roman" pitchFamily="18" charset="0"/>
              </a:rPr>
              <a:t>1  </a:t>
            </a:r>
            <a:r>
              <a:rPr kumimoji="1" lang="en-US" altLang="zh-CN" sz="3000" b="0" i="1">
                <a:latin typeface="Times New Roman" pitchFamily="18" charset="0"/>
              </a:rPr>
              <a:t>h</a:t>
            </a:r>
          </a:p>
        </p:txBody>
      </p:sp>
      <p:sp>
        <p:nvSpPr>
          <p:cNvPr id="56374" name="Text Box 53"/>
          <p:cNvSpPr txBox="1">
            <a:spLocks noChangeArrowheads="1"/>
          </p:cNvSpPr>
          <p:nvPr/>
        </p:nvSpPr>
        <p:spPr bwMode="auto">
          <a:xfrm>
            <a:off x="4279900" y="6023186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2800" b="0">
                <a:latin typeface="Times New Roman" pitchFamily="18" charset="0"/>
              </a:rPr>
              <a:t>2</a:t>
            </a:r>
            <a:endParaRPr kumimoji="1" lang="en-US" altLang="zh-CN" sz="2400" b="0">
              <a:latin typeface="Times New Roman" pitchFamily="18" charset="0"/>
            </a:endParaRPr>
          </a:p>
        </p:txBody>
      </p:sp>
      <p:sp>
        <p:nvSpPr>
          <p:cNvPr id="56375" name="Text Box 54"/>
          <p:cNvSpPr txBox="1">
            <a:spLocks noChangeArrowheads="1"/>
          </p:cNvSpPr>
          <p:nvPr/>
        </p:nvSpPr>
        <p:spPr bwMode="auto">
          <a:xfrm>
            <a:off x="1371600" y="5159586"/>
            <a:ext cx="7302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2800" b="0">
                <a:latin typeface="Times New Roman" pitchFamily="18" charset="0"/>
              </a:rPr>
              <a:t>0</a:t>
            </a:r>
            <a:r>
              <a:rPr kumimoji="1" lang="en-US" altLang="zh-CN" sz="3000" b="0">
                <a:latin typeface="Times New Roman" pitchFamily="18" charset="0"/>
              </a:rPr>
              <a:t>  </a:t>
            </a:r>
            <a:r>
              <a:rPr kumimoji="1" lang="en-US" altLang="zh-CN" sz="2800" b="0">
                <a:latin typeface="Times New Roman" pitchFamily="18" charset="0"/>
              </a:rPr>
              <a:t>0</a:t>
            </a:r>
            <a:endParaRPr kumimoji="1" lang="en-US" altLang="zh-CN" sz="2400" b="0">
              <a:latin typeface="Times New Roman" pitchFamily="18" charset="0"/>
            </a:endParaRPr>
          </a:p>
        </p:txBody>
      </p:sp>
      <p:sp>
        <p:nvSpPr>
          <p:cNvPr id="56376" name="Text Box 55"/>
          <p:cNvSpPr txBox="1">
            <a:spLocks noChangeArrowheads="1"/>
          </p:cNvSpPr>
          <p:nvPr/>
        </p:nvSpPr>
        <p:spPr bwMode="auto">
          <a:xfrm>
            <a:off x="4279900" y="5183398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2800" b="0">
                <a:latin typeface="Times New Roman" pitchFamily="18" charset="0"/>
              </a:rPr>
              <a:t>2</a:t>
            </a:r>
            <a:endParaRPr kumimoji="1" lang="en-US" altLang="zh-CN" sz="2400" b="0">
              <a:latin typeface="Times New Roman" pitchFamily="18" charset="0"/>
            </a:endParaRPr>
          </a:p>
        </p:txBody>
      </p:sp>
      <p:sp>
        <p:nvSpPr>
          <p:cNvPr id="56377" name="Text Box 56"/>
          <p:cNvSpPr txBox="1">
            <a:spLocks noChangeArrowheads="1"/>
          </p:cNvSpPr>
          <p:nvPr/>
        </p:nvSpPr>
        <p:spPr bwMode="auto">
          <a:xfrm>
            <a:off x="2819400" y="5183398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2800" b="0">
                <a:latin typeface="Times New Roman" pitchFamily="18" charset="0"/>
              </a:rPr>
              <a:t>2</a:t>
            </a:r>
            <a:endParaRPr kumimoji="1" lang="en-US" altLang="zh-CN" sz="2400" b="0">
              <a:latin typeface="Times New Roman" pitchFamily="18" charset="0"/>
            </a:endParaRPr>
          </a:p>
        </p:txBody>
      </p:sp>
      <p:sp>
        <p:nvSpPr>
          <p:cNvPr id="56378" name="Line 57"/>
          <p:cNvSpPr>
            <a:spLocks noChangeShapeType="1"/>
          </p:cNvSpPr>
          <p:nvPr/>
        </p:nvSpPr>
        <p:spPr bwMode="auto">
          <a:xfrm flipV="1">
            <a:off x="3416300" y="4992898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79" name="Line 58"/>
          <p:cNvSpPr>
            <a:spLocks noChangeShapeType="1"/>
          </p:cNvSpPr>
          <p:nvPr/>
        </p:nvSpPr>
        <p:spPr bwMode="auto">
          <a:xfrm flipH="1">
            <a:off x="457200" y="5005598"/>
            <a:ext cx="297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80" name="Line 59"/>
          <p:cNvSpPr>
            <a:spLocks noChangeShapeType="1"/>
          </p:cNvSpPr>
          <p:nvPr/>
        </p:nvSpPr>
        <p:spPr bwMode="auto">
          <a:xfrm>
            <a:off x="914400" y="484049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81" name="Line 60"/>
          <p:cNvSpPr>
            <a:spLocks noChangeShapeType="1"/>
          </p:cNvSpPr>
          <p:nvPr/>
        </p:nvSpPr>
        <p:spPr bwMode="auto">
          <a:xfrm>
            <a:off x="685800" y="4764298"/>
            <a:ext cx="419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82" name="Line 61"/>
          <p:cNvSpPr>
            <a:spLocks noChangeShapeType="1"/>
          </p:cNvSpPr>
          <p:nvPr/>
        </p:nvSpPr>
        <p:spPr bwMode="auto">
          <a:xfrm>
            <a:off x="4864100" y="4751598"/>
            <a:ext cx="0" cy="708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83" name="Text Box 62"/>
          <p:cNvSpPr txBox="1">
            <a:spLocks noChangeArrowheads="1"/>
          </p:cNvSpPr>
          <p:nvPr/>
        </p:nvSpPr>
        <p:spPr bwMode="auto">
          <a:xfrm>
            <a:off x="4913313" y="4803986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2800" b="0" i="1">
                <a:latin typeface="Times New Roman" pitchFamily="18" charset="0"/>
              </a:rPr>
              <a:t>D</a:t>
            </a:r>
            <a:endParaRPr kumimoji="1" lang="en-US" altLang="zh-CN" sz="2400" b="0">
              <a:latin typeface="Times New Roman" pitchFamily="18" charset="0"/>
            </a:endParaRPr>
          </a:p>
        </p:txBody>
      </p:sp>
      <p:sp>
        <p:nvSpPr>
          <p:cNvPr id="56384" name="Text Box 63"/>
          <p:cNvSpPr txBox="1">
            <a:spLocks noChangeArrowheads="1"/>
          </p:cNvSpPr>
          <p:nvPr/>
        </p:nvSpPr>
        <p:spPr bwMode="auto">
          <a:xfrm>
            <a:off x="5029200" y="5959686"/>
            <a:ext cx="398463" cy="5191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2800" b="0">
                <a:latin typeface="Times New Roman" pitchFamily="18" charset="0"/>
                <a:sym typeface="Symbol" pitchFamily="18" charset="2"/>
              </a:rPr>
              <a:t></a:t>
            </a:r>
            <a:endParaRPr kumimoji="1" lang="en-US" altLang="zh-CN" sz="2400" b="0">
              <a:latin typeface="Times New Roman" pitchFamily="18" charset="0"/>
            </a:endParaRPr>
          </a:p>
        </p:txBody>
      </p:sp>
      <p:sp>
        <p:nvSpPr>
          <p:cNvPr id="56385" name="Text Box 64"/>
          <p:cNvSpPr txBox="1">
            <a:spLocks noChangeArrowheads="1"/>
          </p:cNvSpPr>
          <p:nvPr/>
        </p:nvSpPr>
        <p:spPr bwMode="auto">
          <a:xfrm>
            <a:off x="5029200" y="5121486"/>
            <a:ext cx="398463" cy="5191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2800" b="0">
                <a:latin typeface="Times New Roman" pitchFamily="18" charset="0"/>
                <a:sym typeface="Symbol" pitchFamily="18" charset="2"/>
              </a:rPr>
              <a:t></a:t>
            </a:r>
            <a:endParaRPr kumimoji="1" lang="en-US" altLang="zh-CN" sz="2400" b="0">
              <a:latin typeface="Times New Roman" pitchFamily="18" charset="0"/>
            </a:endParaRPr>
          </a:p>
        </p:txBody>
      </p:sp>
      <p:sp>
        <p:nvSpPr>
          <p:cNvPr id="56386" name="Rectangle 65"/>
          <p:cNvSpPr>
            <a:spLocks noChangeArrowheads="1"/>
          </p:cNvSpPr>
          <p:nvPr/>
        </p:nvSpPr>
        <p:spPr bwMode="auto">
          <a:xfrm>
            <a:off x="3581400" y="4154698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b="0"/>
          </a:p>
        </p:txBody>
      </p:sp>
      <p:sp>
        <p:nvSpPr>
          <p:cNvPr id="56387" name="Text Box 66"/>
          <p:cNvSpPr txBox="1">
            <a:spLocks noChangeArrowheads="1"/>
          </p:cNvSpPr>
          <p:nvPr/>
        </p:nvSpPr>
        <p:spPr bwMode="auto">
          <a:xfrm>
            <a:off x="3200400" y="4092786"/>
            <a:ext cx="717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2800" b="0">
                <a:latin typeface="Times New Roman" pitchFamily="18" charset="0"/>
              </a:rPr>
              <a:t>0  1</a:t>
            </a:r>
            <a:endParaRPr kumimoji="1" lang="en-US" altLang="zh-CN" sz="2400" b="0">
              <a:latin typeface="Times New Roman" pitchFamily="18" charset="0"/>
            </a:endParaRPr>
          </a:p>
        </p:txBody>
      </p:sp>
      <p:sp>
        <p:nvSpPr>
          <p:cNvPr id="56388" name="Text Box 67"/>
          <p:cNvSpPr txBox="1">
            <a:spLocks noChangeArrowheads="1"/>
          </p:cNvSpPr>
          <p:nvPr/>
        </p:nvSpPr>
        <p:spPr bwMode="auto">
          <a:xfrm>
            <a:off x="4692650" y="4068973"/>
            <a:ext cx="7302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2800" b="0">
                <a:latin typeface="Times New Roman" pitchFamily="18" charset="0"/>
              </a:rPr>
              <a:t>1  </a:t>
            </a:r>
            <a:r>
              <a:rPr kumimoji="1" lang="en-US" altLang="zh-CN" sz="3000" b="0" i="1">
                <a:latin typeface="Times New Roman" pitchFamily="18" charset="0"/>
              </a:rPr>
              <a:t>d</a:t>
            </a:r>
          </a:p>
        </p:txBody>
      </p:sp>
      <p:sp>
        <p:nvSpPr>
          <p:cNvPr id="56389" name="Text Box 68"/>
          <p:cNvSpPr txBox="1">
            <a:spLocks noChangeArrowheads="1"/>
          </p:cNvSpPr>
          <p:nvPr/>
        </p:nvSpPr>
        <p:spPr bwMode="auto">
          <a:xfrm>
            <a:off x="6096000" y="4043573"/>
            <a:ext cx="7096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2800" b="0">
                <a:latin typeface="Times New Roman" pitchFamily="18" charset="0"/>
              </a:rPr>
              <a:t>1  </a:t>
            </a:r>
            <a:r>
              <a:rPr kumimoji="1" lang="en-US" altLang="zh-CN" sz="3000" b="0" i="1">
                <a:latin typeface="Times New Roman" pitchFamily="18" charset="0"/>
              </a:rPr>
              <a:t>e</a:t>
            </a:r>
          </a:p>
        </p:txBody>
      </p:sp>
      <p:sp>
        <p:nvSpPr>
          <p:cNvPr id="56390" name="Text Box 69"/>
          <p:cNvSpPr txBox="1">
            <a:spLocks noChangeArrowheads="1"/>
          </p:cNvSpPr>
          <p:nvPr/>
        </p:nvSpPr>
        <p:spPr bwMode="auto">
          <a:xfrm>
            <a:off x="7591425" y="4054686"/>
            <a:ext cx="6667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2800" b="0">
                <a:latin typeface="Times New Roman" pitchFamily="18" charset="0"/>
              </a:rPr>
              <a:t>1  </a:t>
            </a:r>
            <a:r>
              <a:rPr kumimoji="1" lang="en-US" altLang="zh-CN" sz="3000" b="0" i="1">
                <a:latin typeface="Times New Roman" pitchFamily="18" charset="0"/>
              </a:rPr>
              <a:t>f</a:t>
            </a:r>
          </a:p>
        </p:txBody>
      </p:sp>
      <p:sp>
        <p:nvSpPr>
          <p:cNvPr id="56391" name="Text Box 70"/>
          <p:cNvSpPr txBox="1">
            <a:spLocks noChangeArrowheads="1"/>
          </p:cNvSpPr>
          <p:nvPr/>
        </p:nvSpPr>
        <p:spPr bwMode="auto">
          <a:xfrm>
            <a:off x="8364538" y="4029286"/>
            <a:ext cx="398462" cy="5191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2800" b="0">
                <a:latin typeface="Times New Roman" pitchFamily="18" charset="0"/>
                <a:sym typeface="Symbol" pitchFamily="18" charset="2"/>
              </a:rPr>
              <a:t></a:t>
            </a:r>
            <a:endParaRPr kumimoji="1" lang="en-US" altLang="zh-CN" sz="2400" b="0">
              <a:latin typeface="Times New Roman" pitchFamily="18" charset="0"/>
            </a:endParaRPr>
          </a:p>
        </p:txBody>
      </p:sp>
      <p:sp>
        <p:nvSpPr>
          <p:cNvPr id="56392" name="Line 71"/>
          <p:cNvSpPr>
            <a:spLocks noChangeShapeType="1"/>
          </p:cNvSpPr>
          <p:nvPr/>
        </p:nvSpPr>
        <p:spPr bwMode="auto">
          <a:xfrm>
            <a:off x="2882900" y="4332498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sm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7784" name="Rectangle 72"/>
          <p:cNvSpPr>
            <a:spLocks noChangeArrowheads="1"/>
          </p:cNvSpPr>
          <p:nvPr/>
        </p:nvSpPr>
        <p:spPr bwMode="auto">
          <a:xfrm>
            <a:off x="2819400" y="3316498"/>
            <a:ext cx="1143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 b="0">
              <a:ea typeface="宋体" pitchFamily="2" charset="-122"/>
            </a:endParaRPr>
          </a:p>
        </p:txBody>
      </p:sp>
      <p:sp>
        <p:nvSpPr>
          <p:cNvPr id="56394" name="Line 73"/>
          <p:cNvSpPr>
            <a:spLocks noChangeShapeType="1"/>
          </p:cNvSpPr>
          <p:nvPr/>
        </p:nvSpPr>
        <p:spPr bwMode="auto">
          <a:xfrm>
            <a:off x="3200400" y="331649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7786" name="Rectangle 74"/>
          <p:cNvSpPr>
            <a:spLocks noChangeArrowheads="1"/>
          </p:cNvSpPr>
          <p:nvPr/>
        </p:nvSpPr>
        <p:spPr bwMode="auto">
          <a:xfrm>
            <a:off x="4267200" y="3316498"/>
            <a:ext cx="1143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 b="0">
              <a:ea typeface="宋体" pitchFamily="2" charset="-122"/>
            </a:endParaRPr>
          </a:p>
        </p:txBody>
      </p:sp>
      <p:sp>
        <p:nvSpPr>
          <p:cNvPr id="56396" name="Line 75"/>
          <p:cNvSpPr>
            <a:spLocks noChangeShapeType="1"/>
          </p:cNvSpPr>
          <p:nvPr/>
        </p:nvSpPr>
        <p:spPr bwMode="auto">
          <a:xfrm>
            <a:off x="3797300" y="3494298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sm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7788" name="Rectangle 76"/>
          <p:cNvSpPr>
            <a:spLocks noChangeArrowheads="1"/>
          </p:cNvSpPr>
          <p:nvPr/>
        </p:nvSpPr>
        <p:spPr bwMode="auto">
          <a:xfrm>
            <a:off x="1371600" y="3316498"/>
            <a:ext cx="1143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 b="0">
              <a:ea typeface="宋体" pitchFamily="2" charset="-122"/>
            </a:endParaRPr>
          </a:p>
        </p:txBody>
      </p:sp>
      <p:sp>
        <p:nvSpPr>
          <p:cNvPr id="56398" name="Line 77"/>
          <p:cNvSpPr>
            <a:spLocks noChangeShapeType="1"/>
          </p:cNvSpPr>
          <p:nvPr/>
        </p:nvSpPr>
        <p:spPr bwMode="auto">
          <a:xfrm>
            <a:off x="2133600" y="331649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99" name="Line 78"/>
          <p:cNvSpPr>
            <a:spLocks noChangeShapeType="1"/>
          </p:cNvSpPr>
          <p:nvPr/>
        </p:nvSpPr>
        <p:spPr bwMode="auto">
          <a:xfrm>
            <a:off x="2349500" y="3494298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sm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400" name="Rectangle 79"/>
          <p:cNvSpPr>
            <a:spLocks noChangeArrowheads="1"/>
          </p:cNvSpPr>
          <p:nvPr/>
        </p:nvSpPr>
        <p:spPr bwMode="auto">
          <a:xfrm>
            <a:off x="1752600" y="3316498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b="0"/>
          </a:p>
        </p:txBody>
      </p:sp>
      <p:sp>
        <p:nvSpPr>
          <p:cNvPr id="56401" name="Text Box 80"/>
          <p:cNvSpPr txBox="1">
            <a:spLocks noChangeArrowheads="1"/>
          </p:cNvSpPr>
          <p:nvPr/>
        </p:nvSpPr>
        <p:spPr bwMode="auto">
          <a:xfrm>
            <a:off x="1384300" y="3205373"/>
            <a:ext cx="7302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2800" b="0">
                <a:latin typeface="Times New Roman" pitchFamily="18" charset="0"/>
              </a:rPr>
              <a:t>0</a:t>
            </a:r>
            <a:r>
              <a:rPr kumimoji="1" lang="en-US" altLang="zh-CN" sz="3000" b="0">
                <a:latin typeface="Times New Roman" pitchFamily="18" charset="0"/>
              </a:rPr>
              <a:t>  </a:t>
            </a:r>
            <a:r>
              <a:rPr kumimoji="1" lang="en-US" altLang="zh-CN" sz="2800" b="0">
                <a:latin typeface="Times New Roman" pitchFamily="18" charset="0"/>
              </a:rPr>
              <a:t>1</a:t>
            </a:r>
            <a:endParaRPr kumimoji="1" lang="en-US" altLang="zh-CN" sz="2400" b="0">
              <a:latin typeface="Times New Roman" pitchFamily="18" charset="0"/>
            </a:endParaRPr>
          </a:p>
        </p:txBody>
      </p:sp>
      <p:sp>
        <p:nvSpPr>
          <p:cNvPr id="56402" name="Text Box 81"/>
          <p:cNvSpPr txBox="1">
            <a:spLocks noChangeArrowheads="1"/>
          </p:cNvSpPr>
          <p:nvPr/>
        </p:nvSpPr>
        <p:spPr bwMode="auto">
          <a:xfrm>
            <a:off x="2867025" y="3230773"/>
            <a:ext cx="7223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2800" b="0">
                <a:latin typeface="Times New Roman" pitchFamily="18" charset="0"/>
              </a:rPr>
              <a:t>1</a:t>
            </a:r>
            <a:r>
              <a:rPr kumimoji="1" lang="en-US" altLang="zh-CN" sz="3000" b="0">
                <a:latin typeface="Times New Roman" pitchFamily="18" charset="0"/>
              </a:rPr>
              <a:t>  </a:t>
            </a:r>
            <a:r>
              <a:rPr kumimoji="1" lang="en-US" altLang="zh-CN" sz="3000" b="0" i="1">
                <a:latin typeface="Times New Roman" pitchFamily="18" charset="0"/>
              </a:rPr>
              <a:t>c</a:t>
            </a:r>
          </a:p>
        </p:txBody>
      </p:sp>
      <p:sp>
        <p:nvSpPr>
          <p:cNvPr id="56403" name="Text Box 82"/>
          <p:cNvSpPr txBox="1">
            <a:spLocks noChangeArrowheads="1"/>
          </p:cNvSpPr>
          <p:nvPr/>
        </p:nvSpPr>
        <p:spPr bwMode="auto">
          <a:xfrm>
            <a:off x="4279900" y="3229186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2800" b="0">
                <a:latin typeface="Times New Roman" pitchFamily="18" charset="0"/>
              </a:rPr>
              <a:t>2</a:t>
            </a:r>
            <a:endParaRPr kumimoji="1" lang="en-US" altLang="zh-CN" sz="2400" b="0">
              <a:latin typeface="Times New Roman" pitchFamily="18" charset="0"/>
            </a:endParaRPr>
          </a:p>
        </p:txBody>
      </p:sp>
      <p:sp>
        <p:nvSpPr>
          <p:cNvPr id="56404" name="Line 83"/>
          <p:cNvSpPr>
            <a:spLocks noChangeShapeType="1"/>
          </p:cNvSpPr>
          <p:nvPr/>
        </p:nvSpPr>
        <p:spPr bwMode="auto">
          <a:xfrm>
            <a:off x="1066800" y="3559386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sm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405" name="Line 84"/>
          <p:cNvSpPr>
            <a:spLocks noChangeShapeType="1"/>
          </p:cNvSpPr>
          <p:nvPr/>
        </p:nvSpPr>
        <p:spPr bwMode="auto">
          <a:xfrm>
            <a:off x="3657600" y="3316498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406" name="Line 85"/>
          <p:cNvSpPr>
            <a:spLocks noChangeShapeType="1"/>
          </p:cNvSpPr>
          <p:nvPr/>
        </p:nvSpPr>
        <p:spPr bwMode="auto">
          <a:xfrm>
            <a:off x="4648200" y="3316498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407" name="Line 86"/>
          <p:cNvSpPr>
            <a:spLocks noChangeShapeType="1"/>
          </p:cNvSpPr>
          <p:nvPr/>
        </p:nvSpPr>
        <p:spPr bwMode="auto">
          <a:xfrm>
            <a:off x="5029200" y="3316498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408" name="Text Box 87"/>
          <p:cNvSpPr txBox="1">
            <a:spLocks noChangeArrowheads="1"/>
          </p:cNvSpPr>
          <p:nvPr/>
        </p:nvSpPr>
        <p:spPr bwMode="auto">
          <a:xfrm>
            <a:off x="5029200" y="3178386"/>
            <a:ext cx="398463" cy="5191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2800" b="0">
                <a:latin typeface="Times New Roman" pitchFamily="18" charset="0"/>
                <a:sym typeface="Symbol" pitchFamily="18" charset="2"/>
              </a:rPr>
              <a:t></a:t>
            </a:r>
            <a:endParaRPr kumimoji="1" lang="en-US" altLang="zh-CN" sz="2400" b="0">
              <a:latin typeface="Times New Roman" pitchFamily="18" charset="0"/>
            </a:endParaRPr>
          </a:p>
        </p:txBody>
      </p:sp>
      <p:sp>
        <p:nvSpPr>
          <p:cNvPr id="56409" name="Line 88"/>
          <p:cNvSpPr>
            <a:spLocks noChangeShapeType="1"/>
          </p:cNvSpPr>
          <p:nvPr/>
        </p:nvSpPr>
        <p:spPr bwMode="auto">
          <a:xfrm>
            <a:off x="2895600" y="3938798"/>
            <a:ext cx="0" cy="384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410" name="Line 89"/>
          <p:cNvSpPr>
            <a:spLocks noChangeShapeType="1"/>
          </p:cNvSpPr>
          <p:nvPr/>
        </p:nvSpPr>
        <p:spPr bwMode="auto">
          <a:xfrm>
            <a:off x="2882900" y="3951498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411" name="Line 90"/>
          <p:cNvSpPr>
            <a:spLocks noChangeShapeType="1"/>
          </p:cNvSpPr>
          <p:nvPr/>
        </p:nvSpPr>
        <p:spPr bwMode="auto">
          <a:xfrm>
            <a:off x="4864100" y="3494298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412" name="Text Box 91"/>
          <p:cNvSpPr txBox="1">
            <a:spLocks noChangeArrowheads="1"/>
          </p:cNvSpPr>
          <p:nvPr/>
        </p:nvSpPr>
        <p:spPr bwMode="auto">
          <a:xfrm>
            <a:off x="685800" y="3254586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2800" b="0" i="1">
                <a:latin typeface="Times New Roman" pitchFamily="18" charset="0"/>
              </a:rPr>
              <a:t>C</a:t>
            </a:r>
            <a:endParaRPr kumimoji="1" lang="en-US" altLang="zh-CN" sz="2400" b="0">
              <a:latin typeface="Times New Roman" pitchFamily="18" charset="0"/>
            </a:endParaRPr>
          </a:p>
        </p:txBody>
      </p:sp>
      <p:sp>
        <p:nvSpPr>
          <p:cNvPr id="56413" name="Line 92"/>
          <p:cNvSpPr>
            <a:spLocks noChangeShapeType="1"/>
          </p:cNvSpPr>
          <p:nvPr/>
        </p:nvSpPr>
        <p:spPr bwMode="auto">
          <a:xfrm>
            <a:off x="1143000" y="3392698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sm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414" name="Line 93"/>
          <p:cNvSpPr>
            <a:spLocks noChangeShapeType="1"/>
          </p:cNvSpPr>
          <p:nvPr/>
        </p:nvSpPr>
        <p:spPr bwMode="auto">
          <a:xfrm>
            <a:off x="1143000" y="308789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7806" name="Rectangle 94"/>
          <p:cNvSpPr>
            <a:spLocks noChangeArrowheads="1"/>
          </p:cNvSpPr>
          <p:nvPr/>
        </p:nvSpPr>
        <p:spPr bwMode="auto">
          <a:xfrm>
            <a:off x="2819400" y="2478298"/>
            <a:ext cx="1143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 b="0">
              <a:ea typeface="宋体" pitchFamily="2" charset="-122"/>
            </a:endParaRPr>
          </a:p>
        </p:txBody>
      </p:sp>
      <p:sp>
        <p:nvSpPr>
          <p:cNvPr id="627807" name="Rectangle 95"/>
          <p:cNvSpPr>
            <a:spLocks noChangeArrowheads="1"/>
          </p:cNvSpPr>
          <p:nvPr/>
        </p:nvSpPr>
        <p:spPr bwMode="auto">
          <a:xfrm>
            <a:off x="4267200" y="2478298"/>
            <a:ext cx="1143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 b="0">
              <a:ea typeface="宋体" pitchFamily="2" charset="-122"/>
            </a:endParaRPr>
          </a:p>
        </p:txBody>
      </p:sp>
      <p:sp>
        <p:nvSpPr>
          <p:cNvPr id="627808" name="Rectangle 96"/>
          <p:cNvSpPr>
            <a:spLocks noChangeArrowheads="1"/>
          </p:cNvSpPr>
          <p:nvPr/>
        </p:nvSpPr>
        <p:spPr bwMode="auto">
          <a:xfrm>
            <a:off x="5715000" y="2478298"/>
            <a:ext cx="1143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 b="0">
              <a:ea typeface="宋体" pitchFamily="2" charset="-122"/>
            </a:endParaRPr>
          </a:p>
        </p:txBody>
      </p:sp>
      <p:sp>
        <p:nvSpPr>
          <p:cNvPr id="56418" name="Line 97"/>
          <p:cNvSpPr>
            <a:spLocks noChangeShapeType="1"/>
          </p:cNvSpPr>
          <p:nvPr/>
        </p:nvSpPr>
        <p:spPr bwMode="auto">
          <a:xfrm>
            <a:off x="3810000" y="2656098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sm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419" name="Line 98"/>
          <p:cNvSpPr>
            <a:spLocks noChangeShapeType="1"/>
          </p:cNvSpPr>
          <p:nvPr/>
        </p:nvSpPr>
        <p:spPr bwMode="auto">
          <a:xfrm>
            <a:off x="5257800" y="2656098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sm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7811" name="Rectangle 99"/>
          <p:cNvSpPr>
            <a:spLocks noChangeArrowheads="1"/>
          </p:cNvSpPr>
          <p:nvPr/>
        </p:nvSpPr>
        <p:spPr bwMode="auto">
          <a:xfrm>
            <a:off x="1371600" y="2478298"/>
            <a:ext cx="1143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 b="0">
              <a:ea typeface="宋体" pitchFamily="2" charset="-122"/>
            </a:endParaRPr>
          </a:p>
        </p:txBody>
      </p:sp>
      <p:sp>
        <p:nvSpPr>
          <p:cNvPr id="56421" name="Line 100"/>
          <p:cNvSpPr>
            <a:spLocks noChangeShapeType="1"/>
          </p:cNvSpPr>
          <p:nvPr/>
        </p:nvSpPr>
        <p:spPr bwMode="auto">
          <a:xfrm>
            <a:off x="2362200" y="2656098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sm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422" name="Text Box 101"/>
          <p:cNvSpPr txBox="1">
            <a:spLocks noChangeArrowheads="1"/>
          </p:cNvSpPr>
          <p:nvPr/>
        </p:nvSpPr>
        <p:spPr bwMode="auto">
          <a:xfrm>
            <a:off x="6477000" y="2340186"/>
            <a:ext cx="398463" cy="5191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2800" b="0">
                <a:latin typeface="Times New Roman" pitchFamily="18" charset="0"/>
                <a:sym typeface="Symbol" pitchFamily="18" charset="2"/>
              </a:rPr>
              <a:t></a:t>
            </a:r>
            <a:endParaRPr kumimoji="1" lang="en-US" altLang="zh-CN" sz="2400" b="0">
              <a:latin typeface="Times New Roman" pitchFamily="18" charset="0"/>
            </a:endParaRPr>
          </a:p>
        </p:txBody>
      </p:sp>
      <p:sp>
        <p:nvSpPr>
          <p:cNvPr id="56423" name="Rectangle 102"/>
          <p:cNvSpPr>
            <a:spLocks noChangeArrowheads="1"/>
          </p:cNvSpPr>
          <p:nvPr/>
        </p:nvSpPr>
        <p:spPr bwMode="auto">
          <a:xfrm>
            <a:off x="1752600" y="2478298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b="0"/>
          </a:p>
        </p:txBody>
      </p:sp>
      <p:sp>
        <p:nvSpPr>
          <p:cNvPr id="56424" name="Text Box 103"/>
          <p:cNvSpPr txBox="1">
            <a:spLocks noChangeArrowheads="1"/>
          </p:cNvSpPr>
          <p:nvPr/>
        </p:nvSpPr>
        <p:spPr bwMode="auto">
          <a:xfrm>
            <a:off x="1384300" y="2379873"/>
            <a:ext cx="7302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2800" b="0">
                <a:latin typeface="Times New Roman" pitchFamily="18" charset="0"/>
              </a:rPr>
              <a:t>0</a:t>
            </a:r>
            <a:r>
              <a:rPr kumimoji="1" lang="en-US" altLang="zh-CN" sz="3000" b="0">
                <a:latin typeface="Times New Roman" pitchFamily="18" charset="0"/>
              </a:rPr>
              <a:t>  </a:t>
            </a:r>
            <a:r>
              <a:rPr kumimoji="1" lang="en-US" altLang="zh-CN" sz="2800" b="0">
                <a:latin typeface="Times New Roman" pitchFamily="18" charset="0"/>
              </a:rPr>
              <a:t>1</a:t>
            </a:r>
            <a:endParaRPr kumimoji="1" lang="en-US" altLang="zh-CN" sz="2400" b="0">
              <a:latin typeface="Times New Roman" pitchFamily="18" charset="0"/>
            </a:endParaRPr>
          </a:p>
        </p:txBody>
      </p:sp>
      <p:sp>
        <p:nvSpPr>
          <p:cNvPr id="56425" name="Line 104"/>
          <p:cNvSpPr>
            <a:spLocks noChangeShapeType="1"/>
          </p:cNvSpPr>
          <p:nvPr/>
        </p:nvSpPr>
        <p:spPr bwMode="auto">
          <a:xfrm>
            <a:off x="3200400" y="2478298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426" name="Line 105"/>
          <p:cNvSpPr>
            <a:spLocks noChangeShapeType="1"/>
          </p:cNvSpPr>
          <p:nvPr/>
        </p:nvSpPr>
        <p:spPr bwMode="auto">
          <a:xfrm>
            <a:off x="3581400" y="2478298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427" name="Line 106"/>
          <p:cNvSpPr>
            <a:spLocks noChangeShapeType="1"/>
          </p:cNvSpPr>
          <p:nvPr/>
        </p:nvSpPr>
        <p:spPr bwMode="auto">
          <a:xfrm>
            <a:off x="4648200" y="2478298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428" name="Line 107"/>
          <p:cNvSpPr>
            <a:spLocks noChangeShapeType="1"/>
          </p:cNvSpPr>
          <p:nvPr/>
        </p:nvSpPr>
        <p:spPr bwMode="auto">
          <a:xfrm>
            <a:off x="5029200" y="2478298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429" name="Line 108"/>
          <p:cNvSpPr>
            <a:spLocks noChangeShapeType="1"/>
          </p:cNvSpPr>
          <p:nvPr/>
        </p:nvSpPr>
        <p:spPr bwMode="auto">
          <a:xfrm>
            <a:off x="6096000" y="2478298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430" name="Line 109"/>
          <p:cNvSpPr>
            <a:spLocks noChangeShapeType="1"/>
          </p:cNvSpPr>
          <p:nvPr/>
        </p:nvSpPr>
        <p:spPr bwMode="auto">
          <a:xfrm>
            <a:off x="6477000" y="2478298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431" name="Text Box 110"/>
          <p:cNvSpPr txBox="1">
            <a:spLocks noChangeArrowheads="1"/>
          </p:cNvSpPr>
          <p:nvPr/>
        </p:nvSpPr>
        <p:spPr bwMode="auto">
          <a:xfrm>
            <a:off x="2819400" y="2402098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2800" b="0">
                <a:latin typeface="Times New Roman" pitchFamily="18" charset="0"/>
              </a:rPr>
              <a:t>2</a:t>
            </a:r>
            <a:endParaRPr kumimoji="1" lang="en-US" altLang="zh-CN" sz="2400" b="0">
              <a:latin typeface="Times New Roman" pitchFamily="18" charset="0"/>
            </a:endParaRPr>
          </a:p>
        </p:txBody>
      </p:sp>
      <p:sp>
        <p:nvSpPr>
          <p:cNvPr id="56432" name="Text Box 111"/>
          <p:cNvSpPr txBox="1">
            <a:spLocks noChangeArrowheads="1"/>
          </p:cNvSpPr>
          <p:nvPr/>
        </p:nvSpPr>
        <p:spPr bwMode="auto">
          <a:xfrm>
            <a:off x="4286250" y="2402098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2800" b="0">
                <a:latin typeface="Times New Roman" pitchFamily="18" charset="0"/>
              </a:rPr>
              <a:t>2</a:t>
            </a:r>
            <a:endParaRPr kumimoji="1" lang="en-US" altLang="zh-CN" sz="2400" b="0">
              <a:latin typeface="Times New Roman" pitchFamily="18" charset="0"/>
            </a:endParaRPr>
          </a:p>
        </p:txBody>
      </p:sp>
      <p:sp>
        <p:nvSpPr>
          <p:cNvPr id="56433" name="Text Box 112"/>
          <p:cNvSpPr txBox="1">
            <a:spLocks noChangeArrowheads="1"/>
          </p:cNvSpPr>
          <p:nvPr/>
        </p:nvSpPr>
        <p:spPr bwMode="auto">
          <a:xfrm>
            <a:off x="5734050" y="2402098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2800" b="0">
                <a:latin typeface="Times New Roman" pitchFamily="18" charset="0"/>
              </a:rPr>
              <a:t>2</a:t>
            </a:r>
            <a:endParaRPr kumimoji="1" lang="en-US" altLang="zh-CN" sz="2400" b="0">
              <a:latin typeface="Times New Roman" pitchFamily="18" charset="0"/>
            </a:endParaRPr>
          </a:p>
        </p:txBody>
      </p:sp>
      <p:sp>
        <p:nvSpPr>
          <p:cNvPr id="56434" name="Line 113"/>
          <p:cNvSpPr>
            <a:spLocks noChangeShapeType="1"/>
          </p:cNvSpPr>
          <p:nvPr/>
        </p:nvSpPr>
        <p:spPr bwMode="auto">
          <a:xfrm>
            <a:off x="1143000" y="3087898"/>
            <a:ext cx="3733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435" name="Line 114"/>
          <p:cNvSpPr>
            <a:spLocks noChangeShapeType="1"/>
          </p:cNvSpPr>
          <p:nvPr/>
        </p:nvSpPr>
        <p:spPr bwMode="auto">
          <a:xfrm>
            <a:off x="4876800" y="2630698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436" name="Line 115"/>
          <p:cNvSpPr>
            <a:spLocks noChangeShapeType="1"/>
          </p:cNvSpPr>
          <p:nvPr/>
        </p:nvSpPr>
        <p:spPr bwMode="auto">
          <a:xfrm flipV="1">
            <a:off x="3429000" y="2249698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437" name="Line 116"/>
          <p:cNvSpPr>
            <a:spLocks noChangeShapeType="1"/>
          </p:cNvSpPr>
          <p:nvPr/>
        </p:nvSpPr>
        <p:spPr bwMode="auto">
          <a:xfrm flipV="1">
            <a:off x="6324600" y="1411498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7829" name="Rectangle 117"/>
          <p:cNvSpPr>
            <a:spLocks noChangeArrowheads="1"/>
          </p:cNvSpPr>
          <p:nvPr/>
        </p:nvSpPr>
        <p:spPr bwMode="auto">
          <a:xfrm>
            <a:off x="2819400" y="1640098"/>
            <a:ext cx="1143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 b="0">
              <a:ea typeface="宋体" pitchFamily="2" charset="-122"/>
            </a:endParaRPr>
          </a:p>
        </p:txBody>
      </p:sp>
      <p:sp>
        <p:nvSpPr>
          <p:cNvPr id="627830" name="Rectangle 118"/>
          <p:cNvSpPr>
            <a:spLocks noChangeArrowheads="1"/>
          </p:cNvSpPr>
          <p:nvPr/>
        </p:nvSpPr>
        <p:spPr bwMode="auto">
          <a:xfrm>
            <a:off x="4267200" y="1640098"/>
            <a:ext cx="1143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 b="0">
              <a:ea typeface="宋体" pitchFamily="2" charset="-122"/>
            </a:endParaRPr>
          </a:p>
        </p:txBody>
      </p:sp>
      <p:sp>
        <p:nvSpPr>
          <p:cNvPr id="56440" name="Line 119"/>
          <p:cNvSpPr>
            <a:spLocks noChangeShapeType="1"/>
          </p:cNvSpPr>
          <p:nvPr/>
        </p:nvSpPr>
        <p:spPr bwMode="auto">
          <a:xfrm>
            <a:off x="3810000" y="1817898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sm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7832" name="Rectangle 120"/>
          <p:cNvSpPr>
            <a:spLocks noChangeArrowheads="1"/>
          </p:cNvSpPr>
          <p:nvPr/>
        </p:nvSpPr>
        <p:spPr bwMode="auto">
          <a:xfrm>
            <a:off x="1371600" y="1640098"/>
            <a:ext cx="1143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 b="0">
              <a:ea typeface="宋体" pitchFamily="2" charset="-122"/>
            </a:endParaRPr>
          </a:p>
        </p:txBody>
      </p:sp>
      <p:sp>
        <p:nvSpPr>
          <p:cNvPr id="56442" name="Line 121"/>
          <p:cNvSpPr>
            <a:spLocks noChangeShapeType="1"/>
          </p:cNvSpPr>
          <p:nvPr/>
        </p:nvSpPr>
        <p:spPr bwMode="auto">
          <a:xfrm>
            <a:off x="2362200" y="1817898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sm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443" name="Rectangle 122"/>
          <p:cNvSpPr>
            <a:spLocks noChangeArrowheads="1"/>
          </p:cNvSpPr>
          <p:nvPr/>
        </p:nvSpPr>
        <p:spPr bwMode="auto">
          <a:xfrm>
            <a:off x="1752600" y="1640098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b="0"/>
          </a:p>
        </p:txBody>
      </p:sp>
      <p:sp>
        <p:nvSpPr>
          <p:cNvPr id="56444" name="Text Box 123"/>
          <p:cNvSpPr txBox="1">
            <a:spLocks noChangeArrowheads="1"/>
          </p:cNvSpPr>
          <p:nvPr/>
        </p:nvSpPr>
        <p:spPr bwMode="auto">
          <a:xfrm>
            <a:off x="1384300" y="1565486"/>
            <a:ext cx="768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2800" b="0">
                <a:latin typeface="Times New Roman" pitchFamily="18" charset="0"/>
              </a:rPr>
              <a:t>0</a:t>
            </a:r>
            <a:r>
              <a:rPr kumimoji="1" lang="en-US" altLang="zh-CN" sz="2400" b="0">
                <a:latin typeface="Times New Roman" pitchFamily="18" charset="0"/>
              </a:rPr>
              <a:t>   </a:t>
            </a:r>
            <a:r>
              <a:rPr kumimoji="1" lang="en-US" altLang="zh-CN" sz="2800" b="0">
                <a:latin typeface="Times New Roman" pitchFamily="18" charset="0"/>
              </a:rPr>
              <a:t>2</a:t>
            </a:r>
            <a:endParaRPr kumimoji="1" lang="en-US" altLang="zh-CN" sz="2400" b="0">
              <a:latin typeface="Times New Roman" pitchFamily="18" charset="0"/>
            </a:endParaRPr>
          </a:p>
        </p:txBody>
      </p:sp>
      <p:sp>
        <p:nvSpPr>
          <p:cNvPr id="56445" name="Line 124"/>
          <p:cNvSpPr>
            <a:spLocks noChangeShapeType="1"/>
          </p:cNvSpPr>
          <p:nvPr/>
        </p:nvSpPr>
        <p:spPr bwMode="auto">
          <a:xfrm>
            <a:off x="3200400" y="1640098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446" name="Line 125"/>
          <p:cNvSpPr>
            <a:spLocks noChangeShapeType="1"/>
          </p:cNvSpPr>
          <p:nvPr/>
        </p:nvSpPr>
        <p:spPr bwMode="auto">
          <a:xfrm>
            <a:off x="3581400" y="1640098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447" name="Line 126"/>
          <p:cNvSpPr>
            <a:spLocks noChangeShapeType="1"/>
          </p:cNvSpPr>
          <p:nvPr/>
        </p:nvSpPr>
        <p:spPr bwMode="auto">
          <a:xfrm>
            <a:off x="4648200" y="1640098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448" name="Line 127"/>
          <p:cNvSpPr>
            <a:spLocks noChangeShapeType="1"/>
          </p:cNvSpPr>
          <p:nvPr/>
        </p:nvSpPr>
        <p:spPr bwMode="auto">
          <a:xfrm>
            <a:off x="5029200" y="1640098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449" name="Text Box 128"/>
          <p:cNvSpPr txBox="1">
            <a:spLocks noChangeArrowheads="1"/>
          </p:cNvSpPr>
          <p:nvPr/>
        </p:nvSpPr>
        <p:spPr bwMode="auto">
          <a:xfrm>
            <a:off x="2819400" y="1540086"/>
            <a:ext cx="7429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2800" b="0">
                <a:latin typeface="Times New Roman" pitchFamily="18" charset="0"/>
              </a:rPr>
              <a:t>1</a:t>
            </a:r>
            <a:r>
              <a:rPr kumimoji="1" lang="en-US" altLang="zh-CN" sz="3000" b="0">
                <a:latin typeface="Times New Roman" pitchFamily="18" charset="0"/>
              </a:rPr>
              <a:t>  </a:t>
            </a:r>
            <a:r>
              <a:rPr kumimoji="1" lang="en-US" altLang="zh-CN" sz="3000" b="0" i="1">
                <a:latin typeface="Times New Roman" pitchFamily="18" charset="0"/>
              </a:rPr>
              <a:t>a</a:t>
            </a:r>
          </a:p>
        </p:txBody>
      </p:sp>
      <p:sp>
        <p:nvSpPr>
          <p:cNvPr id="56450" name="Line 129"/>
          <p:cNvSpPr>
            <a:spLocks noChangeShapeType="1"/>
          </p:cNvSpPr>
          <p:nvPr/>
        </p:nvSpPr>
        <p:spPr bwMode="auto">
          <a:xfrm>
            <a:off x="1066800" y="2554498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sm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451" name="Text Box 130"/>
          <p:cNvSpPr txBox="1">
            <a:spLocks noChangeArrowheads="1"/>
          </p:cNvSpPr>
          <p:nvPr/>
        </p:nvSpPr>
        <p:spPr bwMode="auto">
          <a:xfrm>
            <a:off x="685800" y="2249698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2800" b="0" i="1">
                <a:latin typeface="Times New Roman" pitchFamily="18" charset="0"/>
              </a:rPr>
              <a:t>D</a:t>
            </a:r>
            <a:endParaRPr kumimoji="1" lang="en-US" altLang="zh-CN" sz="2400" b="0">
              <a:latin typeface="Times New Roman" pitchFamily="18" charset="0"/>
            </a:endParaRPr>
          </a:p>
        </p:txBody>
      </p:sp>
      <p:sp>
        <p:nvSpPr>
          <p:cNvPr id="56452" name="Line 131"/>
          <p:cNvSpPr>
            <a:spLocks noChangeShapeType="1"/>
          </p:cNvSpPr>
          <p:nvPr/>
        </p:nvSpPr>
        <p:spPr bwMode="auto">
          <a:xfrm>
            <a:off x="685800" y="2783098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sm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453" name="Line 132"/>
          <p:cNvSpPr>
            <a:spLocks noChangeShapeType="1"/>
          </p:cNvSpPr>
          <p:nvPr/>
        </p:nvSpPr>
        <p:spPr bwMode="auto">
          <a:xfrm flipV="1">
            <a:off x="685800" y="2783098"/>
            <a:ext cx="0" cy="198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454" name="Line 133"/>
          <p:cNvSpPr>
            <a:spLocks noChangeShapeType="1"/>
          </p:cNvSpPr>
          <p:nvPr/>
        </p:nvSpPr>
        <p:spPr bwMode="auto">
          <a:xfrm>
            <a:off x="469900" y="1830598"/>
            <a:ext cx="0" cy="317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455" name="Line 134"/>
          <p:cNvSpPr>
            <a:spLocks noChangeShapeType="1"/>
          </p:cNvSpPr>
          <p:nvPr/>
        </p:nvSpPr>
        <p:spPr bwMode="auto">
          <a:xfrm>
            <a:off x="1066800" y="1716298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sm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456" name="Line 135"/>
          <p:cNvSpPr>
            <a:spLocks noChangeShapeType="1"/>
          </p:cNvSpPr>
          <p:nvPr/>
        </p:nvSpPr>
        <p:spPr bwMode="auto">
          <a:xfrm>
            <a:off x="457200" y="1843298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sm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457" name="Line 136"/>
          <p:cNvSpPr>
            <a:spLocks noChangeShapeType="1"/>
          </p:cNvSpPr>
          <p:nvPr/>
        </p:nvSpPr>
        <p:spPr bwMode="auto">
          <a:xfrm>
            <a:off x="1143000" y="1944898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sm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458" name="Line 137"/>
          <p:cNvSpPr>
            <a:spLocks noChangeShapeType="1"/>
          </p:cNvSpPr>
          <p:nvPr/>
        </p:nvSpPr>
        <p:spPr bwMode="auto">
          <a:xfrm>
            <a:off x="1143000" y="194489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459" name="Line 138"/>
          <p:cNvSpPr>
            <a:spLocks noChangeShapeType="1"/>
          </p:cNvSpPr>
          <p:nvPr/>
        </p:nvSpPr>
        <p:spPr bwMode="auto">
          <a:xfrm>
            <a:off x="1143000" y="2249698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460" name="Text Box 139"/>
          <p:cNvSpPr txBox="1">
            <a:spLocks noChangeArrowheads="1"/>
          </p:cNvSpPr>
          <p:nvPr/>
        </p:nvSpPr>
        <p:spPr bwMode="auto">
          <a:xfrm>
            <a:off x="685800" y="1349586"/>
            <a:ext cx="404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2800" b="0" i="1">
                <a:latin typeface="Times New Roman" pitchFamily="18" charset="0"/>
              </a:rPr>
              <a:t>B</a:t>
            </a:r>
            <a:endParaRPr kumimoji="1" lang="en-US" altLang="zh-CN" sz="2400" b="0">
              <a:latin typeface="Times New Roman" pitchFamily="18" charset="0"/>
            </a:endParaRPr>
          </a:p>
        </p:txBody>
      </p:sp>
      <p:sp>
        <p:nvSpPr>
          <p:cNvPr id="56461" name="Text Box 140"/>
          <p:cNvSpPr txBox="1">
            <a:spLocks noChangeArrowheads="1"/>
          </p:cNvSpPr>
          <p:nvPr/>
        </p:nvSpPr>
        <p:spPr bwMode="auto">
          <a:xfrm>
            <a:off x="3429000" y="2021098"/>
            <a:ext cx="404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2800" b="0" i="1">
                <a:latin typeface="Times New Roman" pitchFamily="18" charset="0"/>
              </a:rPr>
              <a:t>B</a:t>
            </a:r>
            <a:endParaRPr kumimoji="1" lang="en-US" altLang="zh-CN" sz="2400" b="0">
              <a:latin typeface="Times New Roman" pitchFamily="18" charset="0"/>
            </a:endParaRPr>
          </a:p>
        </p:txBody>
      </p:sp>
      <p:sp>
        <p:nvSpPr>
          <p:cNvPr id="56462" name="Text Box 141"/>
          <p:cNvSpPr txBox="1">
            <a:spLocks noChangeArrowheads="1"/>
          </p:cNvSpPr>
          <p:nvPr/>
        </p:nvSpPr>
        <p:spPr bwMode="auto">
          <a:xfrm>
            <a:off x="4913313" y="2021098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2800" b="0" i="1">
                <a:latin typeface="Times New Roman" pitchFamily="18" charset="0"/>
              </a:rPr>
              <a:t>C</a:t>
            </a:r>
            <a:endParaRPr kumimoji="1" lang="en-US" altLang="zh-CN" sz="2400" b="0">
              <a:latin typeface="Times New Roman" pitchFamily="18" charset="0"/>
            </a:endParaRPr>
          </a:p>
        </p:txBody>
      </p:sp>
      <p:sp>
        <p:nvSpPr>
          <p:cNvPr id="56463" name="Text Box 142"/>
          <p:cNvSpPr txBox="1">
            <a:spLocks noChangeArrowheads="1"/>
          </p:cNvSpPr>
          <p:nvPr/>
        </p:nvSpPr>
        <p:spPr bwMode="auto">
          <a:xfrm>
            <a:off x="6361113" y="2021098"/>
            <a:ext cx="4048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2800" b="0" i="1">
                <a:latin typeface="Times New Roman" pitchFamily="18" charset="0"/>
              </a:rPr>
              <a:t>A</a:t>
            </a:r>
            <a:endParaRPr kumimoji="1" lang="en-US" altLang="zh-CN" sz="2400" b="0">
              <a:latin typeface="Times New Roman" pitchFamily="18" charset="0"/>
            </a:endParaRPr>
          </a:p>
        </p:txBody>
      </p:sp>
      <p:sp>
        <p:nvSpPr>
          <p:cNvPr id="56464" name="Text Box 143"/>
          <p:cNvSpPr txBox="1">
            <a:spLocks noChangeArrowheads="1"/>
          </p:cNvSpPr>
          <p:nvPr/>
        </p:nvSpPr>
        <p:spPr bwMode="auto">
          <a:xfrm>
            <a:off x="4267200" y="1540086"/>
            <a:ext cx="7429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2800" b="0">
                <a:latin typeface="Times New Roman" pitchFamily="18" charset="0"/>
              </a:rPr>
              <a:t>1</a:t>
            </a:r>
            <a:r>
              <a:rPr kumimoji="1" lang="en-US" altLang="zh-CN" sz="3000" b="0" i="1">
                <a:latin typeface="Times New Roman" pitchFamily="18" charset="0"/>
              </a:rPr>
              <a:t>  b</a:t>
            </a:r>
          </a:p>
        </p:txBody>
      </p:sp>
      <p:sp>
        <p:nvSpPr>
          <p:cNvPr id="56465" name="Text Box 144"/>
          <p:cNvSpPr txBox="1">
            <a:spLocks noChangeArrowheads="1"/>
          </p:cNvSpPr>
          <p:nvPr/>
        </p:nvSpPr>
        <p:spPr bwMode="auto">
          <a:xfrm>
            <a:off x="5029200" y="1501986"/>
            <a:ext cx="398463" cy="5191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2800" b="0">
                <a:latin typeface="Times New Roman" pitchFamily="18" charset="0"/>
                <a:sym typeface="Symbol" pitchFamily="18" charset="2"/>
              </a:rPr>
              <a:t></a:t>
            </a:r>
            <a:endParaRPr kumimoji="1" lang="en-US" altLang="zh-CN" sz="2400" b="0">
              <a:latin typeface="Times New Roman" pitchFamily="18" charset="0"/>
            </a:endParaRPr>
          </a:p>
        </p:txBody>
      </p:sp>
      <p:sp>
        <p:nvSpPr>
          <p:cNvPr id="627857" name="Rectangle 145"/>
          <p:cNvSpPr>
            <a:spLocks noChangeArrowheads="1"/>
          </p:cNvSpPr>
          <p:nvPr/>
        </p:nvSpPr>
        <p:spPr bwMode="auto">
          <a:xfrm>
            <a:off x="1371600" y="801898"/>
            <a:ext cx="1143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 b="0">
              <a:ea typeface="宋体" pitchFamily="2" charset="-122"/>
            </a:endParaRPr>
          </a:p>
        </p:txBody>
      </p:sp>
      <p:sp>
        <p:nvSpPr>
          <p:cNvPr id="56467" name="Rectangle 146"/>
          <p:cNvSpPr>
            <a:spLocks noChangeArrowheads="1"/>
          </p:cNvSpPr>
          <p:nvPr/>
        </p:nvSpPr>
        <p:spPr bwMode="auto">
          <a:xfrm>
            <a:off x="1752600" y="801898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b="0"/>
          </a:p>
        </p:txBody>
      </p:sp>
      <p:sp>
        <p:nvSpPr>
          <p:cNvPr id="56468" name="Text Box 147"/>
          <p:cNvSpPr txBox="1">
            <a:spLocks noChangeArrowheads="1"/>
          </p:cNvSpPr>
          <p:nvPr/>
        </p:nvSpPr>
        <p:spPr bwMode="auto">
          <a:xfrm>
            <a:off x="1409700" y="714586"/>
            <a:ext cx="717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2800" b="0">
                <a:latin typeface="Times New Roman" pitchFamily="18" charset="0"/>
              </a:rPr>
              <a:t>0  1</a:t>
            </a:r>
            <a:endParaRPr kumimoji="1" lang="en-US" altLang="zh-CN" sz="2400" b="0">
              <a:latin typeface="Times New Roman" pitchFamily="18" charset="0"/>
            </a:endParaRPr>
          </a:p>
        </p:txBody>
      </p:sp>
      <p:sp>
        <p:nvSpPr>
          <p:cNvPr id="56469" name="Line 148"/>
          <p:cNvSpPr>
            <a:spLocks noChangeShapeType="1"/>
          </p:cNvSpPr>
          <p:nvPr/>
        </p:nvSpPr>
        <p:spPr bwMode="auto">
          <a:xfrm>
            <a:off x="1066800" y="878098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sm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470" name="Text Box 149"/>
          <p:cNvSpPr txBox="1">
            <a:spLocks noChangeArrowheads="1"/>
          </p:cNvSpPr>
          <p:nvPr/>
        </p:nvSpPr>
        <p:spPr bwMode="auto">
          <a:xfrm>
            <a:off x="685800" y="511386"/>
            <a:ext cx="404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2800" b="0" i="1" dirty="0">
                <a:latin typeface="Times New Roman" pitchFamily="18" charset="0"/>
              </a:rPr>
              <a:t>A</a:t>
            </a:r>
            <a:endParaRPr kumimoji="1" lang="en-US" altLang="zh-CN" sz="2400" b="0" dirty="0">
              <a:latin typeface="Times New Roman" pitchFamily="18" charset="0"/>
            </a:endParaRPr>
          </a:p>
        </p:txBody>
      </p:sp>
      <p:sp>
        <p:nvSpPr>
          <p:cNvPr id="56471" name="Text Box 150"/>
          <p:cNvSpPr txBox="1">
            <a:spLocks noChangeArrowheads="1"/>
          </p:cNvSpPr>
          <p:nvPr/>
        </p:nvSpPr>
        <p:spPr bwMode="auto">
          <a:xfrm>
            <a:off x="2133600" y="663786"/>
            <a:ext cx="398463" cy="5191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2800" b="0">
                <a:latin typeface="Times New Roman" pitchFamily="18" charset="0"/>
                <a:sym typeface="Symbol" pitchFamily="18" charset="2"/>
              </a:rPr>
              <a:t></a:t>
            </a:r>
            <a:endParaRPr kumimoji="1" lang="en-US" altLang="zh-CN" sz="2400" b="0">
              <a:latin typeface="Times New Roman" pitchFamily="18" charset="0"/>
            </a:endParaRPr>
          </a:p>
        </p:txBody>
      </p:sp>
      <p:sp>
        <p:nvSpPr>
          <p:cNvPr id="56472" name="Line 151"/>
          <p:cNvSpPr>
            <a:spLocks noChangeShapeType="1"/>
          </p:cNvSpPr>
          <p:nvPr/>
        </p:nvSpPr>
        <p:spPr bwMode="auto">
          <a:xfrm>
            <a:off x="1143000" y="1030498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sm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473" name="Line 152"/>
          <p:cNvSpPr>
            <a:spLocks noChangeShapeType="1"/>
          </p:cNvSpPr>
          <p:nvPr/>
        </p:nvSpPr>
        <p:spPr bwMode="auto">
          <a:xfrm>
            <a:off x="1143000" y="1030498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474" name="Line 153"/>
          <p:cNvSpPr>
            <a:spLocks noChangeShapeType="1"/>
          </p:cNvSpPr>
          <p:nvPr/>
        </p:nvSpPr>
        <p:spPr bwMode="auto">
          <a:xfrm>
            <a:off x="1143000" y="1411498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1">
            <a:extLst>
              <a:ext uri="{FF2B5EF4-FFF2-40B4-BE49-F238E27FC236}">
                <a16:creationId xmlns:a16="http://schemas.microsoft.com/office/drawing/2014/main" id="{4317A0AE-D300-447C-991A-948E2DD137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字符串</a:t>
            </a:r>
          </a:p>
        </p:txBody>
      </p:sp>
      <p:sp>
        <p:nvSpPr>
          <p:cNvPr id="19459" name="内容占位符 2">
            <a:extLst>
              <a:ext uri="{FF2B5EF4-FFF2-40B4-BE49-F238E27FC236}">
                <a16:creationId xmlns:a16="http://schemas.microsoft.com/office/drawing/2014/main" id="{8D579822-2C18-4EB3-B3AB-F30ABC8AB85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字符串</a:t>
            </a:r>
            <a:endParaRPr lang="en-US" altLang="zh-CN"/>
          </a:p>
          <a:p>
            <a:pPr lvl="1"/>
            <a:r>
              <a:rPr lang="en-US" altLang="zh-CN"/>
              <a:t>n(n</a:t>
            </a:r>
            <a:r>
              <a:rPr lang="en-US" altLang="zh-CN">
                <a:cs typeface="Arial" panose="020B0604020202020204" pitchFamily="34" charset="0"/>
              </a:rPr>
              <a:t>≥</a:t>
            </a:r>
            <a:r>
              <a:rPr lang="en-US" altLang="zh-CN"/>
              <a:t>0)</a:t>
            </a:r>
            <a:r>
              <a:rPr lang="zh-CN" altLang="en-US"/>
              <a:t>个字符的一个有限序列，简称为串</a:t>
            </a:r>
            <a:endParaRPr lang="en-US" altLang="zh-CN"/>
          </a:p>
          <a:p>
            <a:pPr lvl="1"/>
            <a:r>
              <a:rPr lang="zh-CN" altLang="en-US"/>
              <a:t>记为</a:t>
            </a:r>
            <a:r>
              <a:rPr lang="en-US" altLang="zh-CN" i="1"/>
              <a:t>S </a:t>
            </a:r>
            <a:r>
              <a:rPr lang="en-US" altLang="zh-CN"/>
              <a:t>= “</a:t>
            </a:r>
            <a:r>
              <a:rPr lang="en-US" altLang="zh-CN" i="1"/>
              <a:t>a</a:t>
            </a:r>
            <a:r>
              <a:rPr lang="en-US" altLang="zh-CN" baseline="-25000"/>
              <a:t>0</a:t>
            </a:r>
            <a:r>
              <a:rPr lang="en-US" altLang="zh-CN"/>
              <a:t> </a:t>
            </a:r>
            <a:r>
              <a:rPr lang="en-US" altLang="zh-CN" i="1"/>
              <a:t>a</a:t>
            </a:r>
            <a:r>
              <a:rPr lang="en-US" altLang="zh-CN" baseline="-25000"/>
              <a:t>1</a:t>
            </a:r>
            <a:r>
              <a:rPr lang="en-US" altLang="zh-CN"/>
              <a:t> </a:t>
            </a:r>
            <a:r>
              <a:rPr lang="en-US" altLang="zh-CN" i="1"/>
              <a:t>a</a:t>
            </a:r>
            <a:r>
              <a:rPr lang="en-US" altLang="zh-CN" baseline="-25000"/>
              <a:t>2</a:t>
            </a:r>
            <a:r>
              <a:rPr lang="en-US" altLang="zh-CN"/>
              <a:t> … </a:t>
            </a:r>
            <a:r>
              <a:rPr lang="en-US" altLang="zh-CN" i="1"/>
              <a:t>a</a:t>
            </a:r>
            <a:r>
              <a:rPr lang="en-US" altLang="zh-CN" i="1" baseline="-25000"/>
              <a:t>n</a:t>
            </a:r>
            <a:r>
              <a:rPr lang="en-US" altLang="zh-CN" baseline="-25000"/>
              <a:t>-1</a:t>
            </a:r>
            <a:r>
              <a:rPr lang="en-US" altLang="zh-CN"/>
              <a:t>”</a:t>
            </a:r>
          </a:p>
          <a:p>
            <a:pPr lvl="1"/>
            <a:r>
              <a:rPr lang="en-US" altLang="zh-CN"/>
              <a:t>n</a:t>
            </a:r>
            <a:r>
              <a:rPr lang="zh-CN" altLang="en-US"/>
              <a:t>是串的长度，</a:t>
            </a:r>
            <a:r>
              <a:rPr lang="en-US" altLang="zh-CN"/>
              <a:t>n</a:t>
            </a:r>
            <a:r>
              <a:rPr lang="zh-CN" altLang="en-US"/>
              <a:t>等于</a:t>
            </a:r>
            <a:r>
              <a:rPr lang="en-US" altLang="zh-CN"/>
              <a:t>0</a:t>
            </a:r>
            <a:r>
              <a:rPr lang="zh-CN" altLang="en-US"/>
              <a:t>的串叫空串</a:t>
            </a:r>
            <a:endParaRPr lang="en-US" altLang="zh-CN"/>
          </a:p>
          <a:p>
            <a:r>
              <a:rPr lang="zh-CN" altLang="en-US"/>
              <a:t>子串</a:t>
            </a:r>
            <a:endParaRPr lang="en-US" altLang="zh-CN"/>
          </a:p>
          <a:p>
            <a:pPr lvl="1"/>
            <a:r>
              <a:rPr lang="zh-CN" altLang="en-US"/>
              <a:t>串中连续若干个字符组成的串</a:t>
            </a:r>
            <a:endParaRPr lang="en-US" altLang="zh-CN"/>
          </a:p>
          <a:p>
            <a:pPr lvl="1"/>
            <a:r>
              <a:rPr lang="en-US" altLang="zh-CN"/>
              <a:t>S=“main</a:t>
            </a:r>
            <a:r>
              <a:rPr lang="en-US" altLang="zh-CN">
                <a:solidFill>
                  <a:srgbClr val="FF0000"/>
                </a:solidFill>
              </a:rPr>
              <a:t>ten</a:t>
            </a:r>
            <a:r>
              <a:rPr lang="en-US" altLang="zh-CN"/>
              <a:t>ance”</a:t>
            </a:r>
            <a:r>
              <a:rPr lang="zh-CN" altLang="en-US"/>
              <a:t>，</a:t>
            </a:r>
            <a:r>
              <a:rPr lang="en-US" altLang="zh-CN"/>
              <a:t>P=“ten”</a:t>
            </a:r>
            <a:r>
              <a:rPr lang="zh-CN" altLang="en-US"/>
              <a:t>是</a:t>
            </a:r>
            <a:r>
              <a:rPr lang="en-US" altLang="zh-CN"/>
              <a:t>S</a:t>
            </a:r>
            <a:r>
              <a:rPr lang="zh-CN" altLang="en-US"/>
              <a:t>的子串，</a:t>
            </a:r>
            <a:r>
              <a:rPr lang="en-US" altLang="zh-CN"/>
              <a:t>P</a:t>
            </a:r>
            <a:r>
              <a:rPr lang="zh-CN" altLang="en-US"/>
              <a:t>在</a:t>
            </a:r>
            <a:r>
              <a:rPr lang="en-US" altLang="zh-CN"/>
              <a:t>S</a:t>
            </a:r>
            <a:r>
              <a:rPr lang="zh-CN" altLang="en-US"/>
              <a:t>中的位置为</a:t>
            </a:r>
            <a:r>
              <a:rPr lang="en-US" altLang="zh-CN"/>
              <a:t>4</a:t>
            </a:r>
            <a:r>
              <a:rPr lang="zh-CN" altLang="en-US"/>
              <a:t>（从第</a:t>
            </a:r>
            <a:r>
              <a:rPr lang="en-US" altLang="zh-CN"/>
              <a:t>0</a:t>
            </a:r>
            <a:r>
              <a:rPr lang="zh-CN" altLang="en-US"/>
              <a:t>个字符开始）</a:t>
            </a:r>
            <a:endParaRPr lang="en-US" altLang="zh-CN"/>
          </a:p>
          <a:p>
            <a:pPr lvl="1"/>
            <a:endParaRPr lang="en-US" altLang="zh-CN"/>
          </a:p>
          <a:p>
            <a:endParaRPr lang="zh-CN" altLang="en-US"/>
          </a:p>
        </p:txBody>
      </p:sp>
      <p:sp>
        <p:nvSpPr>
          <p:cNvPr id="19460" name="灯片编号占位符 3">
            <a:extLst>
              <a:ext uri="{FF2B5EF4-FFF2-40B4-BE49-F238E27FC236}">
                <a16:creationId xmlns:a16="http://schemas.microsoft.com/office/drawing/2014/main" id="{1C757F2A-2DF0-4407-ABDF-CB9DBEF0D6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DD7C9BE-D172-402E-8498-32E342EE427A}" type="slidenum">
              <a:rPr lang="en-US" altLang="zh-CN" sz="2000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zh-CN" sz="2000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标题 1">
            <a:extLst>
              <a:ext uri="{FF2B5EF4-FFF2-40B4-BE49-F238E27FC236}">
                <a16:creationId xmlns:a16="http://schemas.microsoft.com/office/drawing/2014/main" id="{EEEC5D05-8385-4EAB-96D8-98D51989B8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字符串</a:t>
            </a:r>
          </a:p>
        </p:txBody>
      </p:sp>
      <p:sp>
        <p:nvSpPr>
          <p:cNvPr id="20483" name="内容占位符 2">
            <a:extLst>
              <a:ext uri="{FF2B5EF4-FFF2-40B4-BE49-F238E27FC236}">
                <a16:creationId xmlns:a16="http://schemas.microsoft.com/office/drawing/2014/main" id="{7F18C220-5476-4042-B343-E8FCAA031E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字符串的一些基本操作</a:t>
            </a:r>
            <a:endParaRPr lang="en-US" altLang="zh-CN"/>
          </a:p>
          <a:p>
            <a:pPr lvl="1"/>
            <a:r>
              <a:rPr lang="zh-CN" altLang="en-US"/>
              <a:t>复制</a:t>
            </a:r>
            <a:r>
              <a:rPr lang="en-US" altLang="zh-CN"/>
              <a:t>strcpy</a:t>
            </a:r>
          </a:p>
          <a:p>
            <a:pPr lvl="1"/>
            <a:r>
              <a:rPr lang="zh-CN" altLang="en-US"/>
              <a:t>连接</a:t>
            </a:r>
            <a:r>
              <a:rPr lang="en-US" altLang="zh-CN"/>
              <a:t>strcat</a:t>
            </a:r>
          </a:p>
          <a:p>
            <a:pPr lvl="1"/>
            <a:r>
              <a:rPr lang="zh-CN" altLang="en-US"/>
              <a:t>比较</a:t>
            </a:r>
            <a:r>
              <a:rPr lang="en-US" altLang="zh-CN"/>
              <a:t>strcmp</a:t>
            </a:r>
          </a:p>
          <a:p>
            <a:pPr lvl="1"/>
            <a:r>
              <a:rPr lang="zh-CN" altLang="en-US"/>
              <a:t>长度</a:t>
            </a:r>
            <a:r>
              <a:rPr lang="en-US" altLang="zh-CN"/>
              <a:t>strlen</a:t>
            </a:r>
          </a:p>
          <a:p>
            <a:endParaRPr lang="zh-CN" altLang="en-US"/>
          </a:p>
        </p:txBody>
      </p:sp>
      <p:sp>
        <p:nvSpPr>
          <p:cNvPr id="20484" name="灯片编号占位符 3">
            <a:extLst>
              <a:ext uri="{FF2B5EF4-FFF2-40B4-BE49-F238E27FC236}">
                <a16:creationId xmlns:a16="http://schemas.microsoft.com/office/drawing/2014/main" id="{7D4A8333-862E-4711-9910-1C134C3CEE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1217388D-F0C8-4E3B-BE85-9261F13D777F}" type="slidenum">
              <a:rPr lang="en-US" altLang="zh-CN" sz="2000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zh-CN" sz="2000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  <p:sp>
        <p:nvSpPr>
          <p:cNvPr id="20485" name="TextBox 1">
            <a:extLst>
              <a:ext uri="{FF2B5EF4-FFF2-40B4-BE49-F238E27FC236}">
                <a16:creationId xmlns:a16="http://schemas.microsoft.com/office/drawing/2014/main" id="{E7315F34-F699-4DC8-A0F1-B3CD3C113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2488" y="1844675"/>
            <a:ext cx="24161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typedef struct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  char ch[maxSize];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  int length;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} SeqString;</a:t>
            </a:r>
            <a:endParaRPr lang="zh-CN" altLang="en-US" sz="18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标题 1">
            <a:extLst>
              <a:ext uri="{FF2B5EF4-FFF2-40B4-BE49-F238E27FC236}">
                <a16:creationId xmlns:a16="http://schemas.microsoft.com/office/drawing/2014/main" id="{676FA9F2-64A4-423C-A6D0-8E7BBAE917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字符串</a:t>
            </a:r>
          </a:p>
        </p:txBody>
      </p:sp>
      <p:sp>
        <p:nvSpPr>
          <p:cNvPr id="21507" name="内容占位符 2">
            <a:extLst>
              <a:ext uri="{FF2B5EF4-FFF2-40B4-BE49-F238E27FC236}">
                <a16:creationId xmlns:a16="http://schemas.microsoft.com/office/drawing/2014/main" id="{15684F30-B8BC-469A-BF75-A993017CD0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字符串的穷举模式匹配算法</a:t>
            </a:r>
            <a:endParaRPr lang="en-US" altLang="zh-CN"/>
          </a:p>
          <a:p>
            <a:pPr lvl="1"/>
            <a:r>
              <a:rPr lang="zh-CN" altLang="en-US"/>
              <a:t>匹配失败时，目标串</a:t>
            </a:r>
            <a:r>
              <a:rPr lang="en-US" altLang="zh-CN"/>
              <a:t>T</a:t>
            </a:r>
            <a:r>
              <a:rPr lang="zh-CN" altLang="en-US"/>
              <a:t>回溯，模式串</a:t>
            </a:r>
            <a:r>
              <a:rPr lang="en-US" altLang="zh-CN"/>
              <a:t>P</a:t>
            </a:r>
            <a:r>
              <a:rPr lang="zh-CN" altLang="en-US"/>
              <a:t>从头开始</a:t>
            </a:r>
          </a:p>
        </p:txBody>
      </p:sp>
      <p:sp>
        <p:nvSpPr>
          <p:cNvPr id="21508" name="灯片编号占位符 3">
            <a:extLst>
              <a:ext uri="{FF2B5EF4-FFF2-40B4-BE49-F238E27FC236}">
                <a16:creationId xmlns:a16="http://schemas.microsoft.com/office/drawing/2014/main" id="{E261E649-7634-4300-AE9C-1476ED1C41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57797FF9-12B8-4DEE-97C3-CCB3CECE7F47}" type="slidenum">
              <a:rPr lang="en-US" altLang="zh-CN" sz="2000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zh-CN" sz="2000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  <p:sp>
        <p:nvSpPr>
          <p:cNvPr id="18437" name="TextBox 22">
            <a:extLst>
              <a:ext uri="{FF2B5EF4-FFF2-40B4-BE49-F238E27FC236}">
                <a16:creationId xmlns:a16="http://schemas.microsoft.com/office/drawing/2014/main" id="{8E5F87BA-85BD-4E07-B02E-8EE07AAC2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3788" y="3524250"/>
            <a:ext cx="3381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</a:t>
            </a:r>
            <a:endParaRPr lang="zh-CN" altLang="en-US" sz="18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1510" name="TextBox 23">
            <a:extLst>
              <a:ext uri="{FF2B5EF4-FFF2-40B4-BE49-F238E27FC236}">
                <a16:creationId xmlns:a16="http://schemas.microsoft.com/office/drawing/2014/main" id="{82C85A40-D5E6-43DD-B90B-70923975A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3788" y="2809875"/>
            <a:ext cx="3254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T</a:t>
            </a:r>
            <a:endParaRPr lang="zh-CN" altLang="en-US" sz="18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grpSp>
        <p:nvGrpSpPr>
          <p:cNvPr id="2" name="组合 24">
            <a:extLst>
              <a:ext uri="{FF2B5EF4-FFF2-40B4-BE49-F238E27FC236}">
                <a16:creationId xmlns:a16="http://schemas.microsoft.com/office/drawing/2014/main" id="{F847C38D-4DAB-4D95-9603-8199AB9E0E48}"/>
              </a:ext>
            </a:extLst>
          </p:cNvPr>
          <p:cNvGrpSpPr>
            <a:grpSpLocks/>
          </p:cNvGrpSpPr>
          <p:nvPr/>
        </p:nvGrpSpPr>
        <p:grpSpPr bwMode="auto">
          <a:xfrm>
            <a:off x="1727200" y="3524250"/>
            <a:ext cx="5678488" cy="369888"/>
            <a:chOff x="2112496" y="2774112"/>
            <a:chExt cx="5678432" cy="369332"/>
          </a:xfrm>
        </p:grpSpPr>
        <p:sp>
          <p:nvSpPr>
            <p:cNvPr id="21549" name="矩形 25">
              <a:extLst>
                <a:ext uri="{FF2B5EF4-FFF2-40B4-BE49-F238E27FC236}">
                  <a16:creationId xmlns:a16="http://schemas.microsoft.com/office/drawing/2014/main" id="{1E93B28D-16A6-4B3D-84AA-68353B9313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0192" y="2774112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  <a:ea typeface="仿宋_GB2312" pitchFamily="49" charset="-122"/>
                </a:rPr>
                <a:t>p</a:t>
              </a:r>
              <a:r>
                <a:rPr lang="en-US" altLang="zh-CN" sz="1800" baseline="-25000">
                  <a:latin typeface="Arial" panose="020B0604020202020204" pitchFamily="34" charset="0"/>
                  <a:ea typeface="仿宋_GB2312" pitchFamily="49" charset="-122"/>
                </a:rPr>
                <a:t>2</a:t>
              </a:r>
            </a:p>
          </p:txBody>
        </p:sp>
        <p:sp>
          <p:nvSpPr>
            <p:cNvPr id="21550" name="矩形 26">
              <a:extLst>
                <a:ext uri="{FF2B5EF4-FFF2-40B4-BE49-F238E27FC236}">
                  <a16:creationId xmlns:a16="http://schemas.microsoft.com/office/drawing/2014/main" id="{AF168CF0-E92A-4221-935A-292492EEDF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9040" y="2774112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  <a:ea typeface="仿宋_GB2312" pitchFamily="49" charset="-122"/>
                </a:rPr>
                <a:t>p</a:t>
              </a:r>
              <a:r>
                <a:rPr lang="en-US" altLang="zh-CN" sz="1800" baseline="-25000">
                  <a:latin typeface="Arial" panose="020B0604020202020204" pitchFamily="34" charset="0"/>
                  <a:ea typeface="仿宋_GB2312" pitchFamily="49" charset="-122"/>
                </a:rPr>
                <a:t>3</a:t>
              </a:r>
            </a:p>
          </p:txBody>
        </p:sp>
        <p:sp>
          <p:nvSpPr>
            <p:cNvPr id="21551" name="矩形 27">
              <a:extLst>
                <a:ext uri="{FF2B5EF4-FFF2-40B4-BE49-F238E27FC236}">
                  <a16:creationId xmlns:a16="http://schemas.microsoft.com/office/drawing/2014/main" id="{E2C6A387-6DDB-409F-B052-E6C3CA099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7888" y="2774112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  <a:ea typeface="仿宋_GB2312" pitchFamily="49" charset="-122"/>
                </a:rPr>
                <a:t>…</a:t>
              </a:r>
              <a:endParaRPr lang="en-US" altLang="zh-CN" sz="18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1552" name="矩形 28">
              <a:extLst>
                <a:ext uri="{FF2B5EF4-FFF2-40B4-BE49-F238E27FC236}">
                  <a16:creationId xmlns:a16="http://schemas.microsoft.com/office/drawing/2014/main" id="{D181B338-2ED9-4DBE-A828-1CFE2868B9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6736" y="2774112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  <a:ea typeface="仿宋_GB2312" pitchFamily="49" charset="-122"/>
                </a:rPr>
                <a:t>p</a:t>
              </a:r>
              <a:r>
                <a:rPr lang="en-US" altLang="zh-CN" sz="1800" baseline="-25000">
                  <a:latin typeface="Arial" panose="020B0604020202020204" pitchFamily="34" charset="0"/>
                  <a:ea typeface="仿宋_GB2312" pitchFamily="49" charset="-122"/>
                </a:rPr>
                <a:t>m-3</a:t>
              </a:r>
            </a:p>
          </p:txBody>
        </p:sp>
        <p:sp>
          <p:nvSpPr>
            <p:cNvPr id="21553" name="矩形 29">
              <a:extLst>
                <a:ext uri="{FF2B5EF4-FFF2-40B4-BE49-F238E27FC236}">
                  <a16:creationId xmlns:a16="http://schemas.microsoft.com/office/drawing/2014/main" id="{80DA9D6F-79B7-4AA5-A365-AB636A3F90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5584" y="2774112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  <a:ea typeface="仿宋_GB2312" pitchFamily="49" charset="-122"/>
                </a:rPr>
                <a:t>p</a:t>
              </a:r>
              <a:r>
                <a:rPr lang="en-US" altLang="zh-CN" sz="1800" baseline="-25000">
                  <a:latin typeface="Arial" panose="020B0604020202020204" pitchFamily="34" charset="0"/>
                  <a:ea typeface="仿宋_GB2312" pitchFamily="49" charset="-122"/>
                </a:rPr>
                <a:t>m-2</a:t>
              </a:r>
            </a:p>
          </p:txBody>
        </p:sp>
        <p:sp>
          <p:nvSpPr>
            <p:cNvPr id="21554" name="矩形 30">
              <a:extLst>
                <a:ext uri="{FF2B5EF4-FFF2-40B4-BE49-F238E27FC236}">
                  <a16:creationId xmlns:a16="http://schemas.microsoft.com/office/drawing/2014/main" id="{2F60FDEA-A21A-46C8-B34F-F4A240557A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2080" y="2774112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  <a:ea typeface="仿宋_GB2312" pitchFamily="49" charset="-122"/>
                </a:rPr>
                <a:t>p</a:t>
              </a:r>
              <a:r>
                <a:rPr lang="en-US" altLang="zh-CN" sz="1800" baseline="-25000">
                  <a:latin typeface="Arial" panose="020B0604020202020204" pitchFamily="34" charset="0"/>
                  <a:ea typeface="仿宋_GB2312" pitchFamily="49" charset="-122"/>
                </a:rPr>
                <a:t>m-1</a:t>
              </a:r>
            </a:p>
          </p:txBody>
        </p:sp>
        <p:sp>
          <p:nvSpPr>
            <p:cNvPr id="21555" name="矩形 32">
              <a:extLst>
                <a:ext uri="{FF2B5EF4-FFF2-40B4-BE49-F238E27FC236}">
                  <a16:creationId xmlns:a16="http://schemas.microsoft.com/office/drawing/2014/main" id="{08234804-496D-440B-B43B-258B4C73B9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1344" y="2774112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  <a:ea typeface="仿宋_GB2312" pitchFamily="49" charset="-122"/>
                </a:rPr>
                <a:t>p</a:t>
              </a:r>
              <a:r>
                <a:rPr lang="en-US" altLang="zh-CN" sz="1800" baseline="-25000">
                  <a:latin typeface="Arial" panose="020B0604020202020204" pitchFamily="34" charset="0"/>
                  <a:ea typeface="仿宋_GB2312" pitchFamily="49" charset="-122"/>
                </a:rPr>
                <a:t>1</a:t>
              </a:r>
            </a:p>
          </p:txBody>
        </p:sp>
        <p:sp>
          <p:nvSpPr>
            <p:cNvPr id="21556" name="矩形 33">
              <a:extLst>
                <a:ext uri="{FF2B5EF4-FFF2-40B4-BE49-F238E27FC236}">
                  <a16:creationId xmlns:a16="http://schemas.microsoft.com/office/drawing/2014/main" id="{02E3E061-7577-4AA3-8200-2504DFFF89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496" y="2774112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  <a:ea typeface="仿宋_GB2312" pitchFamily="49" charset="-122"/>
                </a:rPr>
                <a:t>p</a:t>
              </a:r>
              <a:r>
                <a:rPr lang="en-US" altLang="zh-CN" sz="1800" baseline="-25000">
                  <a:latin typeface="Arial" panose="020B0604020202020204" pitchFamily="34" charset="0"/>
                  <a:ea typeface="仿宋_GB2312" pitchFamily="49" charset="-122"/>
                </a:rPr>
                <a:t>0</a:t>
              </a:r>
            </a:p>
          </p:txBody>
        </p:sp>
      </p:grpSp>
      <p:grpSp>
        <p:nvGrpSpPr>
          <p:cNvPr id="21512" name="组合 34">
            <a:extLst>
              <a:ext uri="{FF2B5EF4-FFF2-40B4-BE49-F238E27FC236}">
                <a16:creationId xmlns:a16="http://schemas.microsoft.com/office/drawing/2014/main" id="{68B081F4-94E8-4572-B776-0580FE7BC458}"/>
              </a:ext>
            </a:extLst>
          </p:cNvPr>
          <p:cNvGrpSpPr>
            <a:grpSpLocks/>
          </p:cNvGrpSpPr>
          <p:nvPr/>
        </p:nvGrpSpPr>
        <p:grpSpPr bwMode="auto">
          <a:xfrm>
            <a:off x="1731963" y="2809875"/>
            <a:ext cx="7088187" cy="369888"/>
            <a:chOff x="1910472" y="2085265"/>
            <a:chExt cx="7088480" cy="369332"/>
          </a:xfrm>
        </p:grpSpPr>
        <p:sp>
          <p:nvSpPr>
            <p:cNvPr id="21539" name="矩形 35">
              <a:extLst>
                <a:ext uri="{FF2B5EF4-FFF2-40B4-BE49-F238E27FC236}">
                  <a16:creationId xmlns:a16="http://schemas.microsoft.com/office/drawing/2014/main" id="{CB359417-AB8D-4552-B3A0-324D128D21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8168" y="2085265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  <a:ea typeface="仿宋_GB2312" pitchFamily="49" charset="-122"/>
                </a:rPr>
                <a:t>t</a:t>
              </a:r>
              <a:r>
                <a:rPr lang="en-US" altLang="zh-CN" sz="1800" baseline="-25000">
                  <a:latin typeface="Arial" panose="020B0604020202020204" pitchFamily="34" charset="0"/>
                  <a:ea typeface="仿宋_GB2312" pitchFamily="49" charset="-122"/>
                </a:rPr>
                <a:t>2</a:t>
              </a:r>
            </a:p>
          </p:txBody>
        </p:sp>
        <p:sp>
          <p:nvSpPr>
            <p:cNvPr id="21540" name="矩形 36">
              <a:extLst>
                <a:ext uri="{FF2B5EF4-FFF2-40B4-BE49-F238E27FC236}">
                  <a16:creationId xmlns:a16="http://schemas.microsoft.com/office/drawing/2014/main" id="{82272DE9-E243-4051-9DBC-2EC6C20EA0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7016" y="2085265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  <a:ea typeface="仿宋_GB2312" pitchFamily="49" charset="-122"/>
                </a:rPr>
                <a:t>t</a:t>
              </a:r>
              <a:r>
                <a:rPr lang="en-US" altLang="zh-CN" sz="1800" baseline="-25000">
                  <a:latin typeface="Arial" panose="020B0604020202020204" pitchFamily="34" charset="0"/>
                  <a:ea typeface="仿宋_GB2312" pitchFamily="49" charset="-122"/>
                </a:rPr>
                <a:t>3</a:t>
              </a:r>
            </a:p>
          </p:txBody>
        </p:sp>
        <p:sp>
          <p:nvSpPr>
            <p:cNvPr id="21541" name="矩形 37">
              <a:extLst>
                <a:ext uri="{FF2B5EF4-FFF2-40B4-BE49-F238E27FC236}">
                  <a16:creationId xmlns:a16="http://schemas.microsoft.com/office/drawing/2014/main" id="{0D527CFA-D00D-44B5-BA9A-650A703BA5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5864" y="2085265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  <a:ea typeface="仿宋_GB2312" pitchFamily="49" charset="-122"/>
                </a:rPr>
                <a:t>…</a:t>
              </a:r>
              <a:endParaRPr lang="en-US" altLang="zh-CN" sz="18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1542" name="矩形 38">
              <a:extLst>
                <a:ext uri="{FF2B5EF4-FFF2-40B4-BE49-F238E27FC236}">
                  <a16:creationId xmlns:a16="http://schemas.microsoft.com/office/drawing/2014/main" id="{F756275C-4B4B-4FE8-AFF5-EAFF68A3C5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4712" y="2085265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  <a:ea typeface="仿宋_GB2312" pitchFamily="49" charset="-122"/>
                </a:rPr>
                <a:t>t</a:t>
              </a:r>
              <a:r>
                <a:rPr lang="en-US" altLang="zh-CN" sz="1800" baseline="-25000">
                  <a:latin typeface="Arial" panose="020B0604020202020204" pitchFamily="34" charset="0"/>
                  <a:ea typeface="仿宋_GB2312" pitchFamily="49" charset="-122"/>
                </a:rPr>
                <a:t>m-3</a:t>
              </a:r>
            </a:p>
          </p:txBody>
        </p:sp>
        <p:sp>
          <p:nvSpPr>
            <p:cNvPr id="21543" name="矩形 39">
              <a:extLst>
                <a:ext uri="{FF2B5EF4-FFF2-40B4-BE49-F238E27FC236}">
                  <a16:creationId xmlns:a16="http://schemas.microsoft.com/office/drawing/2014/main" id="{1AF944C5-D4AC-4668-8053-779EDC80CE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63560" y="2085265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  <a:ea typeface="仿宋_GB2312" pitchFamily="49" charset="-122"/>
                </a:rPr>
                <a:t>t</a:t>
              </a:r>
              <a:r>
                <a:rPr lang="en-US" altLang="zh-CN" sz="1800" baseline="-25000">
                  <a:latin typeface="Arial" panose="020B0604020202020204" pitchFamily="34" charset="0"/>
                  <a:ea typeface="仿宋_GB2312" pitchFamily="49" charset="-122"/>
                </a:rPr>
                <a:t>m-2</a:t>
              </a:r>
            </a:p>
          </p:txBody>
        </p:sp>
        <p:sp>
          <p:nvSpPr>
            <p:cNvPr id="21544" name="矩形 40">
              <a:extLst>
                <a:ext uri="{FF2B5EF4-FFF2-40B4-BE49-F238E27FC236}">
                  <a16:creationId xmlns:a16="http://schemas.microsoft.com/office/drawing/2014/main" id="{9629CEE7-0D4A-4CA5-A9EF-6D94E4C565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72408" y="2085265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  <a:ea typeface="仿宋_GB2312" pitchFamily="49" charset="-122"/>
                </a:rPr>
                <a:t>t</a:t>
              </a:r>
              <a:r>
                <a:rPr lang="en-US" altLang="zh-CN" sz="1800" baseline="-25000">
                  <a:latin typeface="Arial" panose="020B0604020202020204" pitchFamily="34" charset="0"/>
                  <a:ea typeface="仿宋_GB2312" pitchFamily="49" charset="-122"/>
                </a:rPr>
                <a:t>m-1</a:t>
              </a:r>
            </a:p>
          </p:txBody>
        </p:sp>
        <p:sp>
          <p:nvSpPr>
            <p:cNvPr id="21545" name="矩形 41">
              <a:extLst>
                <a:ext uri="{FF2B5EF4-FFF2-40B4-BE49-F238E27FC236}">
                  <a16:creationId xmlns:a16="http://schemas.microsoft.com/office/drawing/2014/main" id="{5AE02FE1-7816-465C-8F1E-8E446F13D1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1256" y="2085265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  <a:ea typeface="仿宋_GB2312" pitchFamily="49" charset="-122"/>
                </a:rPr>
                <a:t>…</a:t>
              </a:r>
              <a:endParaRPr lang="en-US" altLang="zh-CN" sz="18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1546" name="矩形 42">
              <a:extLst>
                <a:ext uri="{FF2B5EF4-FFF2-40B4-BE49-F238E27FC236}">
                  <a16:creationId xmlns:a16="http://schemas.microsoft.com/office/drawing/2014/main" id="{970E41E7-7024-42F8-997F-9FE09CBAF5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9320" y="2085265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  <a:ea typeface="仿宋_GB2312" pitchFamily="49" charset="-122"/>
                </a:rPr>
                <a:t>t</a:t>
              </a:r>
              <a:r>
                <a:rPr lang="en-US" altLang="zh-CN" sz="1800" baseline="-25000">
                  <a:latin typeface="Arial" panose="020B0604020202020204" pitchFamily="34" charset="0"/>
                  <a:ea typeface="仿宋_GB2312" pitchFamily="49" charset="-122"/>
                </a:rPr>
                <a:t>1</a:t>
              </a:r>
            </a:p>
          </p:txBody>
        </p:sp>
        <p:sp>
          <p:nvSpPr>
            <p:cNvPr id="21547" name="矩形 43">
              <a:extLst>
                <a:ext uri="{FF2B5EF4-FFF2-40B4-BE49-F238E27FC236}">
                  <a16:creationId xmlns:a16="http://schemas.microsoft.com/office/drawing/2014/main" id="{3843DFE5-7546-4CED-8A4D-7EB220CF5D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0472" y="2085265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  <a:ea typeface="仿宋_GB2312" pitchFamily="49" charset="-122"/>
                </a:rPr>
                <a:t>t</a:t>
              </a:r>
              <a:r>
                <a:rPr lang="en-US" altLang="zh-CN" sz="1800" baseline="-25000">
                  <a:latin typeface="Arial" panose="020B0604020202020204" pitchFamily="34" charset="0"/>
                  <a:ea typeface="仿宋_GB2312" pitchFamily="49" charset="-122"/>
                </a:rPr>
                <a:t>0</a:t>
              </a:r>
            </a:p>
          </p:txBody>
        </p:sp>
        <p:sp>
          <p:nvSpPr>
            <p:cNvPr id="21548" name="矩形 45">
              <a:extLst>
                <a:ext uri="{FF2B5EF4-FFF2-40B4-BE49-F238E27FC236}">
                  <a16:creationId xmlns:a16="http://schemas.microsoft.com/office/drawing/2014/main" id="{3761138C-2C04-4526-BD16-97AC68F04F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90104" y="2085265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  <a:ea typeface="仿宋_GB2312" pitchFamily="49" charset="-122"/>
                </a:rPr>
                <a:t>t</a:t>
              </a:r>
              <a:r>
                <a:rPr lang="en-US" altLang="zh-CN" sz="1800" baseline="-25000">
                  <a:latin typeface="Arial" panose="020B0604020202020204" pitchFamily="34" charset="0"/>
                  <a:ea typeface="仿宋_GB2312" pitchFamily="49" charset="-122"/>
                </a:rPr>
                <a:t>n-1</a:t>
              </a:r>
            </a:p>
          </p:txBody>
        </p:sp>
      </p:grpSp>
      <p:grpSp>
        <p:nvGrpSpPr>
          <p:cNvPr id="5" name="组合 70">
            <a:extLst>
              <a:ext uri="{FF2B5EF4-FFF2-40B4-BE49-F238E27FC236}">
                <a16:creationId xmlns:a16="http://schemas.microsoft.com/office/drawing/2014/main" id="{9B6715DE-3EC9-44CF-B6F5-63CAC3CAC46C}"/>
              </a:ext>
            </a:extLst>
          </p:cNvPr>
          <p:cNvGrpSpPr>
            <a:grpSpLocks/>
          </p:cNvGrpSpPr>
          <p:nvPr/>
        </p:nvGrpSpPr>
        <p:grpSpPr bwMode="auto">
          <a:xfrm>
            <a:off x="2425700" y="4249738"/>
            <a:ext cx="5678488" cy="368300"/>
            <a:chOff x="2112496" y="2774112"/>
            <a:chExt cx="5678432" cy="369332"/>
          </a:xfrm>
        </p:grpSpPr>
        <p:sp>
          <p:nvSpPr>
            <p:cNvPr id="21531" name="矩形 71">
              <a:extLst>
                <a:ext uri="{FF2B5EF4-FFF2-40B4-BE49-F238E27FC236}">
                  <a16:creationId xmlns:a16="http://schemas.microsoft.com/office/drawing/2014/main" id="{8E8DF708-C084-4B08-BC44-F68EE7F830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0192" y="2774112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  <a:ea typeface="仿宋_GB2312" pitchFamily="49" charset="-122"/>
                </a:rPr>
                <a:t>p</a:t>
              </a:r>
              <a:r>
                <a:rPr lang="en-US" altLang="zh-CN" sz="1800" baseline="-25000">
                  <a:latin typeface="Arial" panose="020B0604020202020204" pitchFamily="34" charset="0"/>
                  <a:ea typeface="仿宋_GB2312" pitchFamily="49" charset="-122"/>
                </a:rPr>
                <a:t>2</a:t>
              </a:r>
            </a:p>
          </p:txBody>
        </p:sp>
        <p:sp>
          <p:nvSpPr>
            <p:cNvPr id="21532" name="矩形 72">
              <a:extLst>
                <a:ext uri="{FF2B5EF4-FFF2-40B4-BE49-F238E27FC236}">
                  <a16:creationId xmlns:a16="http://schemas.microsoft.com/office/drawing/2014/main" id="{5FFD4D64-A27A-4A3C-9ED0-9CA9F9C174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9040" y="2774112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  <a:ea typeface="仿宋_GB2312" pitchFamily="49" charset="-122"/>
                </a:rPr>
                <a:t>p</a:t>
              </a:r>
              <a:r>
                <a:rPr lang="en-US" altLang="zh-CN" sz="1800" baseline="-25000">
                  <a:latin typeface="Arial" panose="020B0604020202020204" pitchFamily="34" charset="0"/>
                  <a:ea typeface="仿宋_GB2312" pitchFamily="49" charset="-122"/>
                </a:rPr>
                <a:t>3</a:t>
              </a:r>
            </a:p>
          </p:txBody>
        </p:sp>
        <p:sp>
          <p:nvSpPr>
            <p:cNvPr id="21533" name="矩形 73">
              <a:extLst>
                <a:ext uri="{FF2B5EF4-FFF2-40B4-BE49-F238E27FC236}">
                  <a16:creationId xmlns:a16="http://schemas.microsoft.com/office/drawing/2014/main" id="{51CB5031-282C-4DDB-A1F3-347D2F9120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7888" y="2774112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  <a:ea typeface="仿宋_GB2312" pitchFamily="49" charset="-122"/>
                </a:rPr>
                <a:t>…</a:t>
              </a:r>
              <a:endParaRPr lang="en-US" altLang="zh-CN" sz="18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1534" name="矩形 74">
              <a:extLst>
                <a:ext uri="{FF2B5EF4-FFF2-40B4-BE49-F238E27FC236}">
                  <a16:creationId xmlns:a16="http://schemas.microsoft.com/office/drawing/2014/main" id="{886CF262-A270-4D2F-B3B9-F0B219067C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6736" y="2774112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  <a:ea typeface="仿宋_GB2312" pitchFamily="49" charset="-122"/>
                </a:rPr>
                <a:t>p</a:t>
              </a:r>
              <a:r>
                <a:rPr lang="en-US" altLang="zh-CN" sz="1800" baseline="-25000">
                  <a:latin typeface="Arial" panose="020B0604020202020204" pitchFamily="34" charset="0"/>
                  <a:ea typeface="仿宋_GB2312" pitchFamily="49" charset="-122"/>
                </a:rPr>
                <a:t>m-3</a:t>
              </a:r>
            </a:p>
          </p:txBody>
        </p:sp>
        <p:sp>
          <p:nvSpPr>
            <p:cNvPr id="21535" name="矩形 75">
              <a:extLst>
                <a:ext uri="{FF2B5EF4-FFF2-40B4-BE49-F238E27FC236}">
                  <a16:creationId xmlns:a16="http://schemas.microsoft.com/office/drawing/2014/main" id="{A7E6ACC1-E204-420B-A961-1E3DEF50EA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5584" y="2774112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  <a:ea typeface="仿宋_GB2312" pitchFamily="49" charset="-122"/>
                </a:rPr>
                <a:t>p</a:t>
              </a:r>
              <a:r>
                <a:rPr lang="en-US" altLang="zh-CN" sz="1800" baseline="-25000">
                  <a:latin typeface="Arial" panose="020B0604020202020204" pitchFamily="34" charset="0"/>
                  <a:ea typeface="仿宋_GB2312" pitchFamily="49" charset="-122"/>
                </a:rPr>
                <a:t>m-2</a:t>
              </a:r>
            </a:p>
          </p:txBody>
        </p:sp>
        <p:sp>
          <p:nvSpPr>
            <p:cNvPr id="21536" name="矩形 76">
              <a:extLst>
                <a:ext uri="{FF2B5EF4-FFF2-40B4-BE49-F238E27FC236}">
                  <a16:creationId xmlns:a16="http://schemas.microsoft.com/office/drawing/2014/main" id="{890620D6-AAC5-4A24-B3DD-8DC81FFD54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2080" y="2774112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  <a:ea typeface="仿宋_GB2312" pitchFamily="49" charset="-122"/>
                </a:rPr>
                <a:t>p</a:t>
              </a:r>
              <a:r>
                <a:rPr lang="en-US" altLang="zh-CN" sz="1800" baseline="-25000">
                  <a:latin typeface="Arial" panose="020B0604020202020204" pitchFamily="34" charset="0"/>
                  <a:ea typeface="仿宋_GB2312" pitchFamily="49" charset="-122"/>
                </a:rPr>
                <a:t>m-1</a:t>
              </a:r>
            </a:p>
          </p:txBody>
        </p:sp>
        <p:sp>
          <p:nvSpPr>
            <p:cNvPr id="21537" name="矩形 77">
              <a:extLst>
                <a:ext uri="{FF2B5EF4-FFF2-40B4-BE49-F238E27FC236}">
                  <a16:creationId xmlns:a16="http://schemas.microsoft.com/office/drawing/2014/main" id="{CE8291EC-DC1E-4DDF-9B31-DBA96334F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1344" y="2774112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  <a:ea typeface="仿宋_GB2312" pitchFamily="49" charset="-122"/>
                </a:rPr>
                <a:t>p</a:t>
              </a:r>
              <a:r>
                <a:rPr lang="en-US" altLang="zh-CN" sz="1800" baseline="-25000">
                  <a:latin typeface="Arial" panose="020B0604020202020204" pitchFamily="34" charset="0"/>
                  <a:ea typeface="仿宋_GB2312" pitchFamily="49" charset="-122"/>
                </a:rPr>
                <a:t>1</a:t>
              </a:r>
            </a:p>
          </p:txBody>
        </p:sp>
        <p:sp>
          <p:nvSpPr>
            <p:cNvPr id="21538" name="矩形 78">
              <a:extLst>
                <a:ext uri="{FF2B5EF4-FFF2-40B4-BE49-F238E27FC236}">
                  <a16:creationId xmlns:a16="http://schemas.microsoft.com/office/drawing/2014/main" id="{B35A39DB-8777-4847-BD40-71B2E199C6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496" y="2774112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  <a:ea typeface="仿宋_GB2312" pitchFamily="49" charset="-122"/>
                </a:rPr>
                <a:t>p</a:t>
              </a:r>
              <a:r>
                <a:rPr lang="en-US" altLang="zh-CN" sz="1800" baseline="-25000">
                  <a:latin typeface="Arial" panose="020B0604020202020204" pitchFamily="34" charset="0"/>
                  <a:ea typeface="仿宋_GB2312" pitchFamily="49" charset="-122"/>
                </a:rPr>
                <a:t>0</a:t>
              </a:r>
            </a:p>
          </p:txBody>
        </p:sp>
      </p:grpSp>
      <p:grpSp>
        <p:nvGrpSpPr>
          <p:cNvPr id="6" name="组合 79">
            <a:extLst>
              <a:ext uri="{FF2B5EF4-FFF2-40B4-BE49-F238E27FC236}">
                <a16:creationId xmlns:a16="http://schemas.microsoft.com/office/drawing/2014/main" id="{146A569D-38E6-4BEE-B9F3-E00B96E1BAAB}"/>
              </a:ext>
            </a:extLst>
          </p:cNvPr>
          <p:cNvGrpSpPr>
            <a:grpSpLocks/>
          </p:cNvGrpSpPr>
          <p:nvPr/>
        </p:nvGrpSpPr>
        <p:grpSpPr bwMode="auto">
          <a:xfrm>
            <a:off x="3119438" y="4967288"/>
            <a:ext cx="5678487" cy="369887"/>
            <a:chOff x="2112496" y="2774112"/>
            <a:chExt cx="5678432" cy="369332"/>
          </a:xfrm>
        </p:grpSpPr>
        <p:sp>
          <p:nvSpPr>
            <p:cNvPr id="21523" name="矩形 80">
              <a:extLst>
                <a:ext uri="{FF2B5EF4-FFF2-40B4-BE49-F238E27FC236}">
                  <a16:creationId xmlns:a16="http://schemas.microsoft.com/office/drawing/2014/main" id="{18469807-3811-47CB-8B97-34FC4FE2CE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0192" y="2774112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  <a:ea typeface="仿宋_GB2312" pitchFamily="49" charset="-122"/>
                </a:rPr>
                <a:t>p</a:t>
              </a:r>
              <a:r>
                <a:rPr lang="en-US" altLang="zh-CN" sz="1800" baseline="-25000">
                  <a:latin typeface="Arial" panose="020B0604020202020204" pitchFamily="34" charset="0"/>
                  <a:ea typeface="仿宋_GB2312" pitchFamily="49" charset="-122"/>
                </a:rPr>
                <a:t>2</a:t>
              </a:r>
            </a:p>
          </p:txBody>
        </p:sp>
        <p:sp>
          <p:nvSpPr>
            <p:cNvPr id="21524" name="矩形 81">
              <a:extLst>
                <a:ext uri="{FF2B5EF4-FFF2-40B4-BE49-F238E27FC236}">
                  <a16:creationId xmlns:a16="http://schemas.microsoft.com/office/drawing/2014/main" id="{AD5E411C-0144-4D2B-9185-0424970EFC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9040" y="2774112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  <a:ea typeface="仿宋_GB2312" pitchFamily="49" charset="-122"/>
                </a:rPr>
                <a:t>p</a:t>
              </a:r>
              <a:r>
                <a:rPr lang="en-US" altLang="zh-CN" sz="1800" baseline="-25000">
                  <a:latin typeface="Arial" panose="020B0604020202020204" pitchFamily="34" charset="0"/>
                  <a:ea typeface="仿宋_GB2312" pitchFamily="49" charset="-122"/>
                </a:rPr>
                <a:t>3</a:t>
              </a:r>
            </a:p>
          </p:txBody>
        </p:sp>
        <p:sp>
          <p:nvSpPr>
            <p:cNvPr id="21525" name="矩形 82">
              <a:extLst>
                <a:ext uri="{FF2B5EF4-FFF2-40B4-BE49-F238E27FC236}">
                  <a16:creationId xmlns:a16="http://schemas.microsoft.com/office/drawing/2014/main" id="{EA627F49-2B7C-4492-8698-8628E7AF50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7888" y="2774112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  <a:ea typeface="仿宋_GB2312" pitchFamily="49" charset="-122"/>
                </a:rPr>
                <a:t>…</a:t>
              </a:r>
              <a:endParaRPr lang="en-US" altLang="zh-CN" sz="18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1526" name="矩形 83">
              <a:extLst>
                <a:ext uri="{FF2B5EF4-FFF2-40B4-BE49-F238E27FC236}">
                  <a16:creationId xmlns:a16="http://schemas.microsoft.com/office/drawing/2014/main" id="{ECF91696-01E2-43F6-AB8A-7D5EFBED0B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6736" y="2774112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  <a:ea typeface="仿宋_GB2312" pitchFamily="49" charset="-122"/>
                </a:rPr>
                <a:t>p</a:t>
              </a:r>
              <a:r>
                <a:rPr lang="en-US" altLang="zh-CN" sz="1800" baseline="-25000">
                  <a:latin typeface="Arial" panose="020B0604020202020204" pitchFamily="34" charset="0"/>
                  <a:ea typeface="仿宋_GB2312" pitchFamily="49" charset="-122"/>
                </a:rPr>
                <a:t>m-3</a:t>
              </a:r>
            </a:p>
          </p:txBody>
        </p:sp>
        <p:sp>
          <p:nvSpPr>
            <p:cNvPr id="21527" name="矩形 84">
              <a:extLst>
                <a:ext uri="{FF2B5EF4-FFF2-40B4-BE49-F238E27FC236}">
                  <a16:creationId xmlns:a16="http://schemas.microsoft.com/office/drawing/2014/main" id="{BA30453F-2022-4710-BFB9-9B150CF594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5584" y="2774112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  <a:ea typeface="仿宋_GB2312" pitchFamily="49" charset="-122"/>
                </a:rPr>
                <a:t>p</a:t>
              </a:r>
              <a:r>
                <a:rPr lang="en-US" altLang="zh-CN" sz="1800" baseline="-25000">
                  <a:latin typeface="Arial" panose="020B0604020202020204" pitchFamily="34" charset="0"/>
                  <a:ea typeface="仿宋_GB2312" pitchFamily="49" charset="-122"/>
                </a:rPr>
                <a:t>m-2</a:t>
              </a:r>
            </a:p>
          </p:txBody>
        </p:sp>
        <p:sp>
          <p:nvSpPr>
            <p:cNvPr id="21528" name="矩形 85">
              <a:extLst>
                <a:ext uri="{FF2B5EF4-FFF2-40B4-BE49-F238E27FC236}">
                  <a16:creationId xmlns:a16="http://schemas.microsoft.com/office/drawing/2014/main" id="{7C25EAB3-8C9A-42E7-AF67-91A8E46219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2080" y="2774112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  <a:ea typeface="仿宋_GB2312" pitchFamily="49" charset="-122"/>
                </a:rPr>
                <a:t>p</a:t>
              </a:r>
              <a:r>
                <a:rPr lang="en-US" altLang="zh-CN" sz="1800" baseline="-25000">
                  <a:latin typeface="Arial" panose="020B0604020202020204" pitchFamily="34" charset="0"/>
                  <a:ea typeface="仿宋_GB2312" pitchFamily="49" charset="-122"/>
                </a:rPr>
                <a:t>m-1</a:t>
              </a:r>
            </a:p>
          </p:txBody>
        </p:sp>
        <p:sp>
          <p:nvSpPr>
            <p:cNvPr id="21529" name="矩形 86">
              <a:extLst>
                <a:ext uri="{FF2B5EF4-FFF2-40B4-BE49-F238E27FC236}">
                  <a16:creationId xmlns:a16="http://schemas.microsoft.com/office/drawing/2014/main" id="{E3FAACD8-9C06-48E3-B8A8-A5803787FB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1344" y="2774112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  <a:ea typeface="仿宋_GB2312" pitchFamily="49" charset="-122"/>
                </a:rPr>
                <a:t>p</a:t>
              </a:r>
              <a:r>
                <a:rPr lang="en-US" altLang="zh-CN" sz="1800" baseline="-25000">
                  <a:latin typeface="Arial" panose="020B0604020202020204" pitchFamily="34" charset="0"/>
                  <a:ea typeface="仿宋_GB2312" pitchFamily="49" charset="-122"/>
                </a:rPr>
                <a:t>1</a:t>
              </a:r>
            </a:p>
          </p:txBody>
        </p:sp>
        <p:sp>
          <p:nvSpPr>
            <p:cNvPr id="21530" name="矩形 87">
              <a:extLst>
                <a:ext uri="{FF2B5EF4-FFF2-40B4-BE49-F238E27FC236}">
                  <a16:creationId xmlns:a16="http://schemas.microsoft.com/office/drawing/2014/main" id="{D2503147-BFC2-4670-8B30-558AA8F675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496" y="2774112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  <a:ea typeface="仿宋_GB2312" pitchFamily="49" charset="-122"/>
                </a:rPr>
                <a:t>p</a:t>
              </a:r>
              <a:r>
                <a:rPr lang="en-US" altLang="zh-CN" sz="1800" baseline="-25000">
                  <a:latin typeface="Arial" panose="020B0604020202020204" pitchFamily="34" charset="0"/>
                  <a:ea typeface="仿宋_GB2312" pitchFamily="49" charset="-122"/>
                </a:rPr>
                <a:t>0</a:t>
              </a:r>
            </a:p>
          </p:txBody>
        </p:sp>
      </p:grpSp>
      <p:sp>
        <p:nvSpPr>
          <p:cNvPr id="18443" name="TextBox 88">
            <a:extLst>
              <a:ext uri="{FF2B5EF4-FFF2-40B4-BE49-F238E27FC236}">
                <a16:creationId xmlns:a16="http://schemas.microsoft.com/office/drawing/2014/main" id="{0F1A8FA4-98F9-4C49-910C-CCD6B80A7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3788" y="4249738"/>
            <a:ext cx="3381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</a:t>
            </a:r>
            <a:endParaRPr lang="zh-CN" altLang="en-US" sz="18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8444" name="TextBox 89">
            <a:extLst>
              <a:ext uri="{FF2B5EF4-FFF2-40B4-BE49-F238E27FC236}">
                <a16:creationId xmlns:a16="http://schemas.microsoft.com/office/drawing/2014/main" id="{6C15178B-FDD3-4070-97AA-7E53150BF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3788" y="4967288"/>
            <a:ext cx="338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</a:t>
            </a:r>
            <a:endParaRPr lang="zh-CN" altLang="en-US" sz="18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FB2D275-38C1-4862-A655-81E2872B1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8" y="3524250"/>
            <a:ext cx="777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第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1</a:t>
            </a: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趟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760A63E-2D05-4194-88A9-35329B068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8" y="4249738"/>
            <a:ext cx="777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第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2</a:t>
            </a: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趟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6B6916B-532F-4E46-93CC-7E545A1996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8" y="4967288"/>
            <a:ext cx="777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第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3</a:t>
            </a: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趟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C2CFD6-5F26-4C35-8E7F-2E4E016E8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3" y="5616575"/>
            <a:ext cx="415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…</a:t>
            </a:r>
            <a:endParaRPr lang="zh-CN" altLang="en-US" sz="18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96C857D-00A1-4183-830E-8A8FFDD5D8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1888" y="6356350"/>
            <a:ext cx="21161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时间复杂度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O(m*n)</a:t>
            </a:r>
            <a:endParaRPr lang="zh-CN" altLang="en-US" sz="18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84BCE6B-F9AD-48F3-B19A-EA87D2012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4625" y="5616575"/>
            <a:ext cx="415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…</a:t>
            </a:r>
            <a:endParaRPr lang="zh-CN" altLang="en-US" sz="18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43" grpId="0"/>
      <p:bldP spid="18444" grpId="0"/>
      <p:bldP spid="48" grpId="0"/>
      <p:bldP spid="49" grpId="0"/>
      <p:bldP spid="50" grpId="0"/>
      <p:bldP spid="3" grpId="0"/>
      <p:bldP spid="53" grpId="0"/>
      <p:bldP spid="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>
            <a:extLst>
              <a:ext uri="{FF2B5EF4-FFF2-40B4-BE49-F238E27FC236}">
                <a16:creationId xmlns:a16="http://schemas.microsoft.com/office/drawing/2014/main" id="{A8FECF33-C8CC-4C0E-88C2-1D41BE4367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多维数组的概念与存储</a:t>
            </a:r>
          </a:p>
        </p:txBody>
      </p:sp>
      <p:sp>
        <p:nvSpPr>
          <p:cNvPr id="7171" name="内容占位符 2">
            <a:extLst>
              <a:ext uri="{FF2B5EF4-FFF2-40B4-BE49-F238E27FC236}">
                <a16:creationId xmlns:a16="http://schemas.microsoft.com/office/drawing/2014/main" id="{54C7B7A6-9AF0-46DB-8840-93ABD470C75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多维数组是一维数组的扩展</a:t>
            </a:r>
            <a:endParaRPr lang="en-US" altLang="zh-CN"/>
          </a:p>
        </p:txBody>
      </p:sp>
      <p:sp>
        <p:nvSpPr>
          <p:cNvPr id="7172" name="灯片编号占位符 3">
            <a:extLst>
              <a:ext uri="{FF2B5EF4-FFF2-40B4-BE49-F238E27FC236}">
                <a16:creationId xmlns:a16="http://schemas.microsoft.com/office/drawing/2014/main" id="{D808372E-0CEC-466D-AA38-2770AF7682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50246E3E-9F07-4F97-9942-E12A59A05438}" type="slidenum">
              <a:rPr lang="en-US" altLang="zh-CN" sz="2000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zh-CN" sz="2000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  <p:pic>
        <p:nvPicPr>
          <p:cNvPr id="7173" name="Picture 2">
            <a:extLst>
              <a:ext uri="{FF2B5EF4-FFF2-40B4-BE49-F238E27FC236}">
                <a16:creationId xmlns:a16="http://schemas.microsoft.com/office/drawing/2014/main" id="{77180D6A-DA80-49E9-82A0-6DDA4050CD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25" y="2492375"/>
            <a:ext cx="7827963" cy="320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Box 1">
            <a:extLst>
              <a:ext uri="{FF2B5EF4-FFF2-40B4-BE49-F238E27FC236}">
                <a16:creationId xmlns:a16="http://schemas.microsoft.com/office/drawing/2014/main" id="{D66F85C9-25AB-4A2B-AB63-5A51BCB76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9863" y="5697538"/>
            <a:ext cx="1114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二维数组</a:t>
            </a:r>
          </a:p>
        </p:txBody>
      </p:sp>
      <p:sp>
        <p:nvSpPr>
          <p:cNvPr id="7175" name="TextBox 6">
            <a:extLst>
              <a:ext uri="{FF2B5EF4-FFF2-40B4-BE49-F238E27FC236}">
                <a16:creationId xmlns:a16="http://schemas.microsoft.com/office/drawing/2014/main" id="{59BF3F37-A430-4B8B-A1C8-E65E31AB6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5688013"/>
            <a:ext cx="11144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三维数组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标题 1">
            <a:extLst>
              <a:ext uri="{FF2B5EF4-FFF2-40B4-BE49-F238E27FC236}">
                <a16:creationId xmlns:a16="http://schemas.microsoft.com/office/drawing/2014/main" id="{9BDEE6BE-B571-4AA3-9077-24AA8F42B9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字符串</a:t>
            </a:r>
          </a:p>
        </p:txBody>
      </p:sp>
      <p:sp>
        <p:nvSpPr>
          <p:cNvPr id="22531" name="内容占位符 2">
            <a:extLst>
              <a:ext uri="{FF2B5EF4-FFF2-40B4-BE49-F238E27FC236}">
                <a16:creationId xmlns:a16="http://schemas.microsoft.com/office/drawing/2014/main" id="{16D0DD08-90CD-4FA6-9B99-FB074361DB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字符串的穷举模式匹配算法</a:t>
            </a:r>
            <a:endParaRPr lang="en-US" altLang="zh-CN"/>
          </a:p>
          <a:p>
            <a:pPr lvl="1"/>
            <a:r>
              <a:rPr lang="zh-CN" altLang="en-US"/>
              <a:t>匹配失败时，目标串</a:t>
            </a:r>
            <a:r>
              <a:rPr lang="en-US" altLang="zh-CN"/>
              <a:t>T</a:t>
            </a:r>
            <a:r>
              <a:rPr lang="zh-CN" altLang="en-US"/>
              <a:t>回溯，模式串</a:t>
            </a:r>
            <a:r>
              <a:rPr lang="en-US" altLang="zh-CN"/>
              <a:t>P</a:t>
            </a:r>
            <a:r>
              <a:rPr lang="zh-CN" altLang="en-US"/>
              <a:t>从头开始</a:t>
            </a:r>
          </a:p>
        </p:txBody>
      </p:sp>
      <p:sp>
        <p:nvSpPr>
          <p:cNvPr id="22532" name="灯片编号占位符 3">
            <a:extLst>
              <a:ext uri="{FF2B5EF4-FFF2-40B4-BE49-F238E27FC236}">
                <a16:creationId xmlns:a16="http://schemas.microsoft.com/office/drawing/2014/main" id="{12D5FEC6-A7F3-404D-A6A0-0EC344C5C7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1956308-C08B-4591-ABE2-F6C7120E0FAD}" type="slidenum">
              <a:rPr lang="en-US" altLang="zh-CN" sz="2000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zh-CN" sz="2000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  <p:sp>
        <p:nvSpPr>
          <p:cNvPr id="22533" name="TextBox 33">
            <a:extLst>
              <a:ext uri="{FF2B5EF4-FFF2-40B4-BE49-F238E27FC236}">
                <a16:creationId xmlns:a16="http://schemas.microsoft.com/office/drawing/2014/main" id="{D7744435-7A21-4326-92D6-5C7C81759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363" y="3506788"/>
            <a:ext cx="3349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</a:t>
            </a:r>
            <a:endParaRPr lang="zh-CN" altLang="en-US" sz="16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2534" name="TextBox 13">
            <a:extLst>
              <a:ext uri="{FF2B5EF4-FFF2-40B4-BE49-F238E27FC236}">
                <a16:creationId xmlns:a16="http://schemas.microsoft.com/office/drawing/2014/main" id="{1D0CE951-7C45-4207-8E0D-69703A32D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300" y="2924175"/>
            <a:ext cx="3238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T</a:t>
            </a:r>
            <a:endParaRPr lang="zh-CN" altLang="en-US" sz="16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2535" name="TextBox 82">
            <a:extLst>
              <a:ext uri="{FF2B5EF4-FFF2-40B4-BE49-F238E27FC236}">
                <a16:creationId xmlns:a16="http://schemas.microsoft.com/office/drawing/2014/main" id="{0C4CDED2-2B42-47F6-9095-5579BB2661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0600" y="3176588"/>
            <a:ext cx="3111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≠</a:t>
            </a:r>
            <a:endParaRPr lang="zh-CN" altLang="en-US" sz="1600">
              <a:solidFill>
                <a:srgbClr val="C0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grpSp>
        <p:nvGrpSpPr>
          <p:cNvPr id="22536" name="组合 29">
            <a:extLst>
              <a:ext uri="{FF2B5EF4-FFF2-40B4-BE49-F238E27FC236}">
                <a16:creationId xmlns:a16="http://schemas.microsoft.com/office/drawing/2014/main" id="{A0CD0141-CB1E-4E5F-AE13-0F59A05AB34B}"/>
              </a:ext>
            </a:extLst>
          </p:cNvPr>
          <p:cNvGrpSpPr>
            <a:grpSpLocks/>
          </p:cNvGrpSpPr>
          <p:nvPr/>
        </p:nvGrpSpPr>
        <p:grpSpPr bwMode="auto">
          <a:xfrm>
            <a:off x="1127125" y="3500438"/>
            <a:ext cx="1547813" cy="282575"/>
            <a:chOff x="1496766" y="3466143"/>
            <a:chExt cx="1547878" cy="282076"/>
          </a:xfrm>
        </p:grpSpPr>
        <p:sp>
          <p:nvSpPr>
            <p:cNvPr id="22589" name="矩形 34">
              <a:extLst>
                <a:ext uri="{FF2B5EF4-FFF2-40B4-BE49-F238E27FC236}">
                  <a16:creationId xmlns:a16="http://schemas.microsoft.com/office/drawing/2014/main" id="{90D8B194-9971-4464-BB98-643F1BD1C5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685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2590" name="矩形 67">
              <a:extLst>
                <a:ext uri="{FF2B5EF4-FFF2-40B4-BE49-F238E27FC236}">
                  <a16:creationId xmlns:a16="http://schemas.microsoft.com/office/drawing/2014/main" id="{C85719A9-D6CA-482B-974C-E554451F6D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2725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b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2591" name="矩形 68">
              <a:extLst>
                <a:ext uri="{FF2B5EF4-FFF2-40B4-BE49-F238E27FC236}">
                  <a16:creationId xmlns:a16="http://schemas.microsoft.com/office/drawing/2014/main" id="{52E2BAE4-CBA8-4489-9074-7FCABBBF6E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6766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</p:grpSp>
      <p:grpSp>
        <p:nvGrpSpPr>
          <p:cNvPr id="22537" name="组合 39">
            <a:extLst>
              <a:ext uri="{FF2B5EF4-FFF2-40B4-BE49-F238E27FC236}">
                <a16:creationId xmlns:a16="http://schemas.microsoft.com/office/drawing/2014/main" id="{FBFE77D2-B598-4806-BA33-F44416D9175A}"/>
              </a:ext>
            </a:extLst>
          </p:cNvPr>
          <p:cNvGrpSpPr>
            <a:grpSpLocks/>
          </p:cNvGrpSpPr>
          <p:nvPr/>
        </p:nvGrpSpPr>
        <p:grpSpPr bwMode="auto">
          <a:xfrm>
            <a:off x="1125538" y="2924175"/>
            <a:ext cx="3097212" cy="280988"/>
            <a:chOff x="983655" y="2780928"/>
            <a:chExt cx="3096314" cy="280865"/>
          </a:xfrm>
        </p:grpSpPr>
        <p:sp>
          <p:nvSpPr>
            <p:cNvPr id="22583" name="矩形 69">
              <a:extLst>
                <a:ext uri="{FF2B5EF4-FFF2-40B4-BE49-F238E27FC236}">
                  <a16:creationId xmlns:a16="http://schemas.microsoft.com/office/drawing/2014/main" id="{572B7C28-02C1-4A0D-8EB7-E595F5F2BF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1812" y="2780928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2584" name="矩形 70">
              <a:extLst>
                <a:ext uri="{FF2B5EF4-FFF2-40B4-BE49-F238E27FC236}">
                  <a16:creationId xmlns:a16="http://schemas.microsoft.com/office/drawing/2014/main" id="{6C870939-33CE-45D0-855C-B14C19C9E2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7865" y="2780928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b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2585" name="矩形 71">
              <a:extLst>
                <a:ext uri="{FF2B5EF4-FFF2-40B4-BE49-F238E27FC236}">
                  <a16:creationId xmlns:a16="http://schemas.microsoft.com/office/drawing/2014/main" id="{BFA80FAF-8E64-4F19-B575-72C24999E9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3917" y="2780928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2586" name="矩形 76">
              <a:extLst>
                <a:ext uri="{FF2B5EF4-FFF2-40B4-BE49-F238E27FC236}">
                  <a16:creationId xmlns:a16="http://schemas.microsoft.com/office/drawing/2014/main" id="{7A90DCCA-C0D6-4DD8-8CE6-54C1D164EF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5760" y="2780928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b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2587" name="矩形 77">
              <a:extLst>
                <a:ext uri="{FF2B5EF4-FFF2-40B4-BE49-F238E27FC236}">
                  <a16:creationId xmlns:a16="http://schemas.microsoft.com/office/drawing/2014/main" id="{4DDF5656-7A9B-49E9-9FE7-BA42559D58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9707" y="2780928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b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2588" name="矩形 80">
              <a:extLst>
                <a:ext uri="{FF2B5EF4-FFF2-40B4-BE49-F238E27FC236}">
                  <a16:creationId xmlns:a16="http://schemas.microsoft.com/office/drawing/2014/main" id="{3F316868-DEFA-4DBE-8E72-04FB468C82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3655" y="2780928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</p:grpSp>
      <p:sp>
        <p:nvSpPr>
          <p:cNvPr id="19466" name="TextBox 33">
            <a:extLst>
              <a:ext uri="{FF2B5EF4-FFF2-40B4-BE49-F238E27FC236}">
                <a16:creationId xmlns:a16="http://schemas.microsoft.com/office/drawing/2014/main" id="{CFC88369-0F9B-4D82-A9D4-C4CB72FA1B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2863" y="3506788"/>
            <a:ext cx="3365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</a:t>
            </a:r>
            <a:endParaRPr lang="zh-CN" altLang="en-US" sz="16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9467" name="TextBox 13">
            <a:extLst>
              <a:ext uri="{FF2B5EF4-FFF2-40B4-BE49-F238E27FC236}">
                <a16:creationId xmlns:a16="http://schemas.microsoft.com/office/drawing/2014/main" id="{9CF587AD-51E7-439E-8485-AF13E1B66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2388" y="2924175"/>
            <a:ext cx="3238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T</a:t>
            </a:r>
            <a:endParaRPr lang="zh-CN" altLang="en-US" sz="16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9468" name="TextBox 82">
            <a:extLst>
              <a:ext uri="{FF2B5EF4-FFF2-40B4-BE49-F238E27FC236}">
                <a16:creationId xmlns:a16="http://schemas.microsoft.com/office/drawing/2014/main" id="{C2FC8D55-835D-4A01-87BC-E7B3CAEB4A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7750" y="3176588"/>
            <a:ext cx="3095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≠</a:t>
            </a:r>
            <a:endParaRPr lang="zh-CN" altLang="en-US" sz="1600">
              <a:solidFill>
                <a:srgbClr val="C0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grpSp>
        <p:nvGrpSpPr>
          <p:cNvPr id="4" name="组合 54">
            <a:extLst>
              <a:ext uri="{FF2B5EF4-FFF2-40B4-BE49-F238E27FC236}">
                <a16:creationId xmlns:a16="http://schemas.microsoft.com/office/drawing/2014/main" id="{D95F506F-B39D-4F91-941B-7B6DCBC3E4D7}"/>
              </a:ext>
            </a:extLst>
          </p:cNvPr>
          <p:cNvGrpSpPr>
            <a:grpSpLocks/>
          </p:cNvGrpSpPr>
          <p:nvPr/>
        </p:nvGrpSpPr>
        <p:grpSpPr bwMode="auto">
          <a:xfrm>
            <a:off x="6024563" y="3536950"/>
            <a:ext cx="1547812" cy="282575"/>
            <a:chOff x="1496766" y="3466143"/>
            <a:chExt cx="1547878" cy="282076"/>
          </a:xfrm>
        </p:grpSpPr>
        <p:sp>
          <p:nvSpPr>
            <p:cNvPr id="22580" name="矩形 34">
              <a:extLst>
                <a:ext uri="{FF2B5EF4-FFF2-40B4-BE49-F238E27FC236}">
                  <a16:creationId xmlns:a16="http://schemas.microsoft.com/office/drawing/2014/main" id="{CD15E461-3AEC-4D0F-806C-94CC1AFE8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685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2581" name="矩形 67">
              <a:extLst>
                <a:ext uri="{FF2B5EF4-FFF2-40B4-BE49-F238E27FC236}">
                  <a16:creationId xmlns:a16="http://schemas.microsoft.com/office/drawing/2014/main" id="{1AA943D8-C123-498E-B503-0A2275E3B6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2725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b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2582" name="矩形 68">
              <a:extLst>
                <a:ext uri="{FF2B5EF4-FFF2-40B4-BE49-F238E27FC236}">
                  <a16:creationId xmlns:a16="http://schemas.microsoft.com/office/drawing/2014/main" id="{489471DD-2F01-42BE-BF9B-4F8F729D13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6766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</p:grpSp>
      <p:grpSp>
        <p:nvGrpSpPr>
          <p:cNvPr id="5" name="组合 58">
            <a:extLst>
              <a:ext uri="{FF2B5EF4-FFF2-40B4-BE49-F238E27FC236}">
                <a16:creationId xmlns:a16="http://schemas.microsoft.com/office/drawing/2014/main" id="{6C3DA68B-752A-4073-BBBC-94FAC94D0C74}"/>
              </a:ext>
            </a:extLst>
          </p:cNvPr>
          <p:cNvGrpSpPr>
            <a:grpSpLocks/>
          </p:cNvGrpSpPr>
          <p:nvPr/>
        </p:nvGrpSpPr>
        <p:grpSpPr bwMode="auto">
          <a:xfrm>
            <a:off x="5508625" y="2924175"/>
            <a:ext cx="3095625" cy="280988"/>
            <a:chOff x="983655" y="2780928"/>
            <a:chExt cx="3096314" cy="280865"/>
          </a:xfrm>
        </p:grpSpPr>
        <p:sp>
          <p:nvSpPr>
            <p:cNvPr id="22574" name="矩形 69">
              <a:extLst>
                <a:ext uri="{FF2B5EF4-FFF2-40B4-BE49-F238E27FC236}">
                  <a16:creationId xmlns:a16="http://schemas.microsoft.com/office/drawing/2014/main" id="{CF23E6F4-7F4E-4B06-A59D-E43069FCF1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1812" y="2780928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2575" name="矩形 70">
              <a:extLst>
                <a:ext uri="{FF2B5EF4-FFF2-40B4-BE49-F238E27FC236}">
                  <a16:creationId xmlns:a16="http://schemas.microsoft.com/office/drawing/2014/main" id="{9E9DA778-6722-4353-9739-413B02DF6E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7865" y="2780928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b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2576" name="矩形 71">
              <a:extLst>
                <a:ext uri="{FF2B5EF4-FFF2-40B4-BE49-F238E27FC236}">
                  <a16:creationId xmlns:a16="http://schemas.microsoft.com/office/drawing/2014/main" id="{005B7D70-3484-46C0-AF3E-654E30641C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3917" y="2780928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2577" name="矩形 76">
              <a:extLst>
                <a:ext uri="{FF2B5EF4-FFF2-40B4-BE49-F238E27FC236}">
                  <a16:creationId xmlns:a16="http://schemas.microsoft.com/office/drawing/2014/main" id="{85054F9F-D387-4574-8BF9-812849346A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5760" y="2780928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b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2578" name="矩形 77">
              <a:extLst>
                <a:ext uri="{FF2B5EF4-FFF2-40B4-BE49-F238E27FC236}">
                  <a16:creationId xmlns:a16="http://schemas.microsoft.com/office/drawing/2014/main" id="{50891598-D1F1-4FC3-A6EB-20BC8FD7ED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9707" y="2780928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b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2579" name="矩形 80">
              <a:extLst>
                <a:ext uri="{FF2B5EF4-FFF2-40B4-BE49-F238E27FC236}">
                  <a16:creationId xmlns:a16="http://schemas.microsoft.com/office/drawing/2014/main" id="{826DECD6-5344-47C8-91B1-3DD07F3531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3655" y="2780928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</p:grpSp>
      <p:sp>
        <p:nvSpPr>
          <p:cNvPr id="19471" name="TextBox 33">
            <a:extLst>
              <a:ext uri="{FF2B5EF4-FFF2-40B4-BE49-F238E27FC236}">
                <a16:creationId xmlns:a16="http://schemas.microsoft.com/office/drawing/2014/main" id="{DF0EFDE0-6C59-46C3-B846-A3841D76F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363" y="5718175"/>
            <a:ext cx="3365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</a:t>
            </a:r>
            <a:endParaRPr lang="zh-CN" altLang="en-US" sz="16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9472" name="TextBox 13">
            <a:extLst>
              <a:ext uri="{FF2B5EF4-FFF2-40B4-BE49-F238E27FC236}">
                <a16:creationId xmlns:a16="http://schemas.microsoft.com/office/drawing/2014/main" id="{68778969-960D-4A60-BBF2-C555623C8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888" y="5137150"/>
            <a:ext cx="3238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T</a:t>
            </a:r>
            <a:endParaRPr lang="zh-CN" altLang="en-US" sz="16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9473" name="TextBox 82">
            <a:extLst>
              <a:ext uri="{FF2B5EF4-FFF2-40B4-BE49-F238E27FC236}">
                <a16:creationId xmlns:a16="http://schemas.microsoft.com/office/drawing/2014/main" id="{9B9406AD-0FE5-4473-95FF-E5E5AB4D4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2188" y="5389563"/>
            <a:ext cx="3095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≠</a:t>
            </a:r>
            <a:endParaRPr lang="zh-CN" altLang="en-US" sz="1600">
              <a:solidFill>
                <a:srgbClr val="C0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grpSp>
        <p:nvGrpSpPr>
          <p:cNvPr id="6" name="组合 69">
            <a:extLst>
              <a:ext uri="{FF2B5EF4-FFF2-40B4-BE49-F238E27FC236}">
                <a16:creationId xmlns:a16="http://schemas.microsoft.com/office/drawing/2014/main" id="{E30FE0C9-D8F0-483A-B5CC-5416B17FA2B4}"/>
              </a:ext>
            </a:extLst>
          </p:cNvPr>
          <p:cNvGrpSpPr>
            <a:grpSpLocks/>
          </p:cNvGrpSpPr>
          <p:nvPr/>
        </p:nvGrpSpPr>
        <p:grpSpPr bwMode="auto">
          <a:xfrm>
            <a:off x="2159000" y="5718175"/>
            <a:ext cx="1547813" cy="282575"/>
            <a:chOff x="1496766" y="3466143"/>
            <a:chExt cx="1547878" cy="282076"/>
          </a:xfrm>
        </p:grpSpPr>
        <p:sp>
          <p:nvSpPr>
            <p:cNvPr id="22571" name="矩形 34">
              <a:extLst>
                <a:ext uri="{FF2B5EF4-FFF2-40B4-BE49-F238E27FC236}">
                  <a16:creationId xmlns:a16="http://schemas.microsoft.com/office/drawing/2014/main" id="{6565EAF0-54E1-469E-9788-121E40A745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685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2572" name="矩形 67">
              <a:extLst>
                <a:ext uri="{FF2B5EF4-FFF2-40B4-BE49-F238E27FC236}">
                  <a16:creationId xmlns:a16="http://schemas.microsoft.com/office/drawing/2014/main" id="{EA99399F-8070-482D-BB77-9B375BA3FD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2725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b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2573" name="矩形 68">
              <a:extLst>
                <a:ext uri="{FF2B5EF4-FFF2-40B4-BE49-F238E27FC236}">
                  <a16:creationId xmlns:a16="http://schemas.microsoft.com/office/drawing/2014/main" id="{CE7EECE8-D6D6-4886-9452-8445DE2E86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6766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</p:grpSp>
      <p:grpSp>
        <p:nvGrpSpPr>
          <p:cNvPr id="7" name="组合 73">
            <a:extLst>
              <a:ext uri="{FF2B5EF4-FFF2-40B4-BE49-F238E27FC236}">
                <a16:creationId xmlns:a16="http://schemas.microsoft.com/office/drawing/2014/main" id="{0FD72FC6-DEBA-4AA9-A54E-6E0208FC2611}"/>
              </a:ext>
            </a:extLst>
          </p:cNvPr>
          <p:cNvGrpSpPr>
            <a:grpSpLocks/>
          </p:cNvGrpSpPr>
          <p:nvPr/>
        </p:nvGrpSpPr>
        <p:grpSpPr bwMode="auto">
          <a:xfrm>
            <a:off x="1127125" y="5137150"/>
            <a:ext cx="3095625" cy="280988"/>
            <a:chOff x="983655" y="2780928"/>
            <a:chExt cx="3096314" cy="280865"/>
          </a:xfrm>
        </p:grpSpPr>
        <p:sp>
          <p:nvSpPr>
            <p:cNvPr id="22565" name="矩形 69">
              <a:extLst>
                <a:ext uri="{FF2B5EF4-FFF2-40B4-BE49-F238E27FC236}">
                  <a16:creationId xmlns:a16="http://schemas.microsoft.com/office/drawing/2014/main" id="{F7BEAD85-68DA-48D8-B1C2-AADA0E826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1812" y="2780928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2566" name="矩形 70">
              <a:extLst>
                <a:ext uri="{FF2B5EF4-FFF2-40B4-BE49-F238E27FC236}">
                  <a16:creationId xmlns:a16="http://schemas.microsoft.com/office/drawing/2014/main" id="{B84283E4-CDD2-450C-84E3-C4ECC4CC9E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7865" y="2780928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b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2567" name="矩形 71">
              <a:extLst>
                <a:ext uri="{FF2B5EF4-FFF2-40B4-BE49-F238E27FC236}">
                  <a16:creationId xmlns:a16="http://schemas.microsoft.com/office/drawing/2014/main" id="{DB5FBC9F-A11A-43FB-A0FC-B8789E54F6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3917" y="2780928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2568" name="矩形 76">
              <a:extLst>
                <a:ext uri="{FF2B5EF4-FFF2-40B4-BE49-F238E27FC236}">
                  <a16:creationId xmlns:a16="http://schemas.microsoft.com/office/drawing/2014/main" id="{66082634-D1D5-4844-966D-B9AAD33E3D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5760" y="2780928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b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2569" name="矩形 77">
              <a:extLst>
                <a:ext uri="{FF2B5EF4-FFF2-40B4-BE49-F238E27FC236}">
                  <a16:creationId xmlns:a16="http://schemas.microsoft.com/office/drawing/2014/main" id="{6E545E8C-8648-4A78-9BB4-7AF6681393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9707" y="2780928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b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2570" name="矩形 80">
              <a:extLst>
                <a:ext uri="{FF2B5EF4-FFF2-40B4-BE49-F238E27FC236}">
                  <a16:creationId xmlns:a16="http://schemas.microsoft.com/office/drawing/2014/main" id="{DFA01FA8-4FB7-4C2A-8731-EDD95541F0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3655" y="2780928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</p:grpSp>
      <p:sp>
        <p:nvSpPr>
          <p:cNvPr id="19476" name="TextBox 33">
            <a:extLst>
              <a:ext uri="{FF2B5EF4-FFF2-40B4-BE49-F238E27FC236}">
                <a16:creationId xmlns:a16="http://schemas.microsoft.com/office/drawing/2014/main" id="{28957039-A958-455E-8229-8EE07932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2863" y="5718175"/>
            <a:ext cx="3365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</a:t>
            </a:r>
            <a:endParaRPr lang="zh-CN" altLang="en-US" sz="16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9477" name="TextBox 13">
            <a:extLst>
              <a:ext uri="{FF2B5EF4-FFF2-40B4-BE49-F238E27FC236}">
                <a16:creationId xmlns:a16="http://schemas.microsoft.com/office/drawing/2014/main" id="{D046EA35-0D38-4855-BD42-AFAA8CF60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2388" y="5137150"/>
            <a:ext cx="3238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T</a:t>
            </a:r>
            <a:endParaRPr lang="zh-CN" altLang="en-US" sz="16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grpSp>
        <p:nvGrpSpPr>
          <p:cNvPr id="8" name="组合 84">
            <a:extLst>
              <a:ext uri="{FF2B5EF4-FFF2-40B4-BE49-F238E27FC236}">
                <a16:creationId xmlns:a16="http://schemas.microsoft.com/office/drawing/2014/main" id="{AA6AC1D5-6245-4033-AA97-E57B70F92308}"/>
              </a:ext>
            </a:extLst>
          </p:cNvPr>
          <p:cNvGrpSpPr>
            <a:grpSpLocks/>
          </p:cNvGrpSpPr>
          <p:nvPr/>
        </p:nvGrpSpPr>
        <p:grpSpPr bwMode="auto">
          <a:xfrm>
            <a:off x="7056438" y="5749925"/>
            <a:ext cx="1547812" cy="282575"/>
            <a:chOff x="1496766" y="3466143"/>
            <a:chExt cx="1547878" cy="282076"/>
          </a:xfrm>
        </p:grpSpPr>
        <p:sp>
          <p:nvSpPr>
            <p:cNvPr id="22562" name="矩形 34">
              <a:extLst>
                <a:ext uri="{FF2B5EF4-FFF2-40B4-BE49-F238E27FC236}">
                  <a16:creationId xmlns:a16="http://schemas.microsoft.com/office/drawing/2014/main" id="{4C7DFF31-85EF-453E-97CC-2EB2BA2006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685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solidFill>
                    <a:srgbClr val="C00000"/>
                  </a:solidFill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solidFill>
                  <a:srgbClr val="C00000"/>
                </a:solidFill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2563" name="矩形 67">
              <a:extLst>
                <a:ext uri="{FF2B5EF4-FFF2-40B4-BE49-F238E27FC236}">
                  <a16:creationId xmlns:a16="http://schemas.microsoft.com/office/drawing/2014/main" id="{DB14A9DF-E10B-4B49-82FE-7AAD2D84CE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2725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solidFill>
                    <a:srgbClr val="C00000"/>
                  </a:solidFill>
                  <a:latin typeface="Arial" panose="020B0604020202020204" pitchFamily="34" charset="0"/>
                  <a:ea typeface="仿宋_GB2312" pitchFamily="49" charset="-122"/>
                </a:rPr>
                <a:t>b</a:t>
              </a:r>
              <a:endParaRPr lang="en-US" altLang="zh-CN" sz="1600" baseline="-25000">
                <a:solidFill>
                  <a:srgbClr val="C00000"/>
                </a:solidFill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2564" name="矩形 68">
              <a:extLst>
                <a:ext uri="{FF2B5EF4-FFF2-40B4-BE49-F238E27FC236}">
                  <a16:creationId xmlns:a16="http://schemas.microsoft.com/office/drawing/2014/main" id="{777E9C5A-B376-4A29-AAD3-B6D07B6730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6766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solidFill>
                    <a:srgbClr val="C00000"/>
                  </a:solidFill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solidFill>
                  <a:srgbClr val="C00000"/>
                </a:solidFill>
                <a:latin typeface="Arial" panose="020B0604020202020204" pitchFamily="34" charset="0"/>
                <a:ea typeface="仿宋_GB2312" pitchFamily="49" charset="-122"/>
              </a:endParaRPr>
            </a:p>
          </p:txBody>
        </p:sp>
      </p:grpSp>
      <p:grpSp>
        <p:nvGrpSpPr>
          <p:cNvPr id="9" name="组合 88">
            <a:extLst>
              <a:ext uri="{FF2B5EF4-FFF2-40B4-BE49-F238E27FC236}">
                <a16:creationId xmlns:a16="http://schemas.microsoft.com/office/drawing/2014/main" id="{875A7CF5-FDC0-498A-B005-2EFC08D9B6E2}"/>
              </a:ext>
            </a:extLst>
          </p:cNvPr>
          <p:cNvGrpSpPr>
            <a:grpSpLocks/>
          </p:cNvGrpSpPr>
          <p:nvPr/>
        </p:nvGrpSpPr>
        <p:grpSpPr bwMode="auto">
          <a:xfrm>
            <a:off x="5508625" y="5137150"/>
            <a:ext cx="3095625" cy="280988"/>
            <a:chOff x="983655" y="2780928"/>
            <a:chExt cx="3096314" cy="280865"/>
          </a:xfrm>
        </p:grpSpPr>
        <p:sp>
          <p:nvSpPr>
            <p:cNvPr id="22556" name="矩形 69">
              <a:extLst>
                <a:ext uri="{FF2B5EF4-FFF2-40B4-BE49-F238E27FC236}">
                  <a16:creationId xmlns:a16="http://schemas.microsoft.com/office/drawing/2014/main" id="{73E28106-D632-4A7D-9BFF-E727811DDA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1812" y="2780928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solidFill>
                    <a:srgbClr val="C00000"/>
                  </a:solidFill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solidFill>
                  <a:srgbClr val="C00000"/>
                </a:solidFill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2557" name="矩形 70">
              <a:extLst>
                <a:ext uri="{FF2B5EF4-FFF2-40B4-BE49-F238E27FC236}">
                  <a16:creationId xmlns:a16="http://schemas.microsoft.com/office/drawing/2014/main" id="{ED2E0DA6-DEF7-4337-8A29-DAACB8293C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7865" y="2780928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solidFill>
                    <a:srgbClr val="C00000"/>
                  </a:solidFill>
                  <a:latin typeface="Arial" panose="020B0604020202020204" pitchFamily="34" charset="0"/>
                  <a:ea typeface="仿宋_GB2312" pitchFamily="49" charset="-122"/>
                </a:rPr>
                <a:t>b</a:t>
              </a:r>
              <a:endParaRPr lang="en-US" altLang="zh-CN" sz="1600" baseline="-25000">
                <a:solidFill>
                  <a:srgbClr val="C00000"/>
                </a:solidFill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2558" name="矩形 71">
              <a:extLst>
                <a:ext uri="{FF2B5EF4-FFF2-40B4-BE49-F238E27FC236}">
                  <a16:creationId xmlns:a16="http://schemas.microsoft.com/office/drawing/2014/main" id="{8432F58C-2FAE-4AA1-BBA1-79370C9E5C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3917" y="2780928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solidFill>
                    <a:srgbClr val="C00000"/>
                  </a:solidFill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solidFill>
                  <a:srgbClr val="C00000"/>
                </a:solidFill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2559" name="矩形 76">
              <a:extLst>
                <a:ext uri="{FF2B5EF4-FFF2-40B4-BE49-F238E27FC236}">
                  <a16:creationId xmlns:a16="http://schemas.microsoft.com/office/drawing/2014/main" id="{0260F199-7168-4522-AB62-05B133E5B1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5760" y="2780928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b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2560" name="矩形 77">
              <a:extLst>
                <a:ext uri="{FF2B5EF4-FFF2-40B4-BE49-F238E27FC236}">
                  <a16:creationId xmlns:a16="http://schemas.microsoft.com/office/drawing/2014/main" id="{B7D6840E-353D-4078-85BC-E646730712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9707" y="2780928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b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2561" name="矩形 80">
              <a:extLst>
                <a:ext uri="{FF2B5EF4-FFF2-40B4-BE49-F238E27FC236}">
                  <a16:creationId xmlns:a16="http://schemas.microsoft.com/office/drawing/2014/main" id="{543152A2-C187-4D64-9E65-BA69BD0FF2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3655" y="2780928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</p:grpSp>
      <p:sp>
        <p:nvSpPr>
          <p:cNvPr id="22552" name="TextBox 5">
            <a:extLst>
              <a:ext uri="{FF2B5EF4-FFF2-40B4-BE49-F238E27FC236}">
                <a16:creationId xmlns:a16="http://schemas.microsoft.com/office/drawing/2014/main" id="{BCE3B6CC-22EB-4A2B-9BD3-915B6F7DE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738" y="4054475"/>
            <a:ext cx="6429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zh-CN" altLang="en-US" sz="14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第</a:t>
            </a:r>
            <a:r>
              <a:rPr lang="en-US" altLang="zh-CN" sz="14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1</a:t>
            </a:r>
            <a:r>
              <a:rPr lang="zh-CN" altLang="en-US" sz="14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趟</a:t>
            </a:r>
          </a:p>
        </p:txBody>
      </p:sp>
      <p:sp>
        <p:nvSpPr>
          <p:cNvPr id="19481" name="TextBox 95">
            <a:extLst>
              <a:ext uri="{FF2B5EF4-FFF2-40B4-BE49-F238E27FC236}">
                <a16:creationId xmlns:a16="http://schemas.microsoft.com/office/drawing/2014/main" id="{31EC6A2F-DB50-4D99-A52E-B6ABDEB5F4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2900" y="4054475"/>
            <a:ext cx="6429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zh-CN" altLang="en-US" sz="14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第</a:t>
            </a:r>
            <a:r>
              <a:rPr lang="en-US" altLang="zh-CN" sz="14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2</a:t>
            </a:r>
            <a:r>
              <a:rPr lang="zh-CN" altLang="en-US" sz="14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趟</a:t>
            </a:r>
          </a:p>
        </p:txBody>
      </p:sp>
      <p:sp>
        <p:nvSpPr>
          <p:cNvPr id="19482" name="TextBox 96">
            <a:extLst>
              <a:ext uri="{FF2B5EF4-FFF2-40B4-BE49-F238E27FC236}">
                <a16:creationId xmlns:a16="http://schemas.microsoft.com/office/drawing/2014/main" id="{A81E135B-A6E8-40F6-A355-491C8ED06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738" y="6253163"/>
            <a:ext cx="6429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zh-CN" altLang="en-US" sz="14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第</a:t>
            </a:r>
            <a:r>
              <a:rPr lang="en-US" altLang="zh-CN" sz="14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3</a:t>
            </a:r>
            <a:r>
              <a:rPr lang="zh-CN" altLang="en-US" sz="14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趟</a:t>
            </a:r>
          </a:p>
        </p:txBody>
      </p:sp>
      <p:sp>
        <p:nvSpPr>
          <p:cNvPr id="19483" name="TextBox 97">
            <a:extLst>
              <a:ext uri="{FF2B5EF4-FFF2-40B4-BE49-F238E27FC236}">
                <a16:creationId xmlns:a16="http://schemas.microsoft.com/office/drawing/2014/main" id="{BD8C448D-21D5-4984-8B42-D53A72445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2900" y="6253163"/>
            <a:ext cx="6429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zh-CN" altLang="en-US" sz="14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第</a:t>
            </a:r>
            <a:r>
              <a:rPr lang="en-US" altLang="zh-CN" sz="14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4</a:t>
            </a:r>
            <a:r>
              <a:rPr lang="zh-CN" altLang="en-US" sz="14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6" grpId="0"/>
      <p:bldP spid="19467" grpId="0"/>
      <p:bldP spid="19468" grpId="0"/>
      <p:bldP spid="19471" grpId="0"/>
      <p:bldP spid="19472" grpId="0"/>
      <p:bldP spid="19473" grpId="0"/>
      <p:bldP spid="19476" grpId="0"/>
      <p:bldP spid="19477" grpId="0"/>
      <p:bldP spid="19481" grpId="0"/>
      <p:bldP spid="19482" grpId="0"/>
      <p:bldP spid="1948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标题 1">
            <a:extLst>
              <a:ext uri="{FF2B5EF4-FFF2-40B4-BE49-F238E27FC236}">
                <a16:creationId xmlns:a16="http://schemas.microsoft.com/office/drawing/2014/main" id="{1D3BC0D5-D3A1-48E2-B44B-379C957435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字符串</a:t>
            </a:r>
          </a:p>
        </p:txBody>
      </p:sp>
      <p:sp>
        <p:nvSpPr>
          <p:cNvPr id="23555" name="内容占位符 2">
            <a:extLst>
              <a:ext uri="{FF2B5EF4-FFF2-40B4-BE49-F238E27FC236}">
                <a16:creationId xmlns:a16="http://schemas.microsoft.com/office/drawing/2014/main" id="{7487279A-6EA6-4967-8082-5BFE24DD04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字符串的改进模式匹配算法</a:t>
            </a:r>
          </a:p>
        </p:txBody>
      </p:sp>
      <p:sp>
        <p:nvSpPr>
          <p:cNvPr id="23556" name="灯片编号占位符 3">
            <a:extLst>
              <a:ext uri="{FF2B5EF4-FFF2-40B4-BE49-F238E27FC236}">
                <a16:creationId xmlns:a16="http://schemas.microsoft.com/office/drawing/2014/main" id="{756FE61C-0CCD-45B9-9C19-400FB7AF46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D7325E26-8C5A-4F08-8E28-E2BB26C30C39}" type="slidenum">
              <a:rPr lang="en-US" altLang="zh-CN" sz="2000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zh-CN" sz="2000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  <p:sp>
        <p:nvSpPr>
          <p:cNvPr id="23557" name="TextBox 33">
            <a:extLst>
              <a:ext uri="{FF2B5EF4-FFF2-40B4-BE49-F238E27FC236}">
                <a16:creationId xmlns:a16="http://schemas.microsoft.com/office/drawing/2014/main" id="{698F847F-6989-4F93-9CB5-B2F0E27B3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363" y="3571875"/>
            <a:ext cx="334962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</a:t>
            </a:r>
            <a:endParaRPr lang="zh-CN" altLang="en-US" sz="16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3558" name="TextBox 13">
            <a:extLst>
              <a:ext uri="{FF2B5EF4-FFF2-40B4-BE49-F238E27FC236}">
                <a16:creationId xmlns:a16="http://schemas.microsoft.com/office/drawing/2014/main" id="{1B48A7A5-0A9F-4F60-99C1-671DD6ADA6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300" y="2781300"/>
            <a:ext cx="3238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T</a:t>
            </a:r>
            <a:endParaRPr lang="zh-CN" altLang="en-US" sz="16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3559" name="TextBox 82">
            <a:extLst>
              <a:ext uri="{FF2B5EF4-FFF2-40B4-BE49-F238E27FC236}">
                <a16:creationId xmlns:a16="http://schemas.microsoft.com/office/drawing/2014/main" id="{9AA3D193-9535-4ABF-99A4-A0124467D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3750" y="3141663"/>
            <a:ext cx="3095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≠</a:t>
            </a:r>
            <a:endParaRPr lang="zh-CN" altLang="en-US" sz="1600">
              <a:solidFill>
                <a:srgbClr val="C0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3560" name="TextBox 33">
            <a:extLst>
              <a:ext uri="{FF2B5EF4-FFF2-40B4-BE49-F238E27FC236}">
                <a16:creationId xmlns:a16="http://schemas.microsoft.com/office/drawing/2014/main" id="{9BBA1231-8B7A-48B9-9470-8372C9555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538" y="4329113"/>
            <a:ext cx="3349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</a:t>
            </a:r>
            <a:endParaRPr lang="zh-CN" altLang="en-US" sz="16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grpSp>
        <p:nvGrpSpPr>
          <p:cNvPr id="23561" name="组合 3">
            <a:extLst>
              <a:ext uri="{FF2B5EF4-FFF2-40B4-BE49-F238E27FC236}">
                <a16:creationId xmlns:a16="http://schemas.microsoft.com/office/drawing/2014/main" id="{C44BDD23-CDDA-4F36-AA66-590F953FCE89}"/>
              </a:ext>
            </a:extLst>
          </p:cNvPr>
          <p:cNvGrpSpPr>
            <a:grpSpLocks/>
          </p:cNvGrpSpPr>
          <p:nvPr/>
        </p:nvGrpSpPr>
        <p:grpSpPr bwMode="auto">
          <a:xfrm>
            <a:off x="1639888" y="3570288"/>
            <a:ext cx="4648200" cy="282575"/>
            <a:chOff x="1496766" y="3466143"/>
            <a:chExt cx="4649200" cy="282076"/>
          </a:xfrm>
        </p:grpSpPr>
        <p:sp>
          <p:nvSpPr>
            <p:cNvPr id="23585" name="矩形 34">
              <a:extLst>
                <a:ext uri="{FF2B5EF4-FFF2-40B4-BE49-F238E27FC236}">
                  <a16:creationId xmlns:a16="http://schemas.microsoft.com/office/drawing/2014/main" id="{ED93C963-4436-4126-B7BE-F8EF4E3740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685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c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3586" name="矩形 35">
              <a:extLst>
                <a:ext uri="{FF2B5EF4-FFF2-40B4-BE49-F238E27FC236}">
                  <a16:creationId xmlns:a16="http://schemas.microsoft.com/office/drawing/2014/main" id="{4C62876F-49E1-459A-A838-28AE2C2A9B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4644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d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3587" name="矩形 36">
              <a:extLst>
                <a:ext uri="{FF2B5EF4-FFF2-40B4-BE49-F238E27FC236}">
                  <a16:creationId xmlns:a16="http://schemas.microsoft.com/office/drawing/2014/main" id="{15A3F631-0FCC-4694-992C-D2961F6822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0603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3588" name="矩形 37">
              <a:extLst>
                <a:ext uri="{FF2B5EF4-FFF2-40B4-BE49-F238E27FC236}">
                  <a16:creationId xmlns:a16="http://schemas.microsoft.com/office/drawing/2014/main" id="{590393A2-A7FE-4DA5-99A7-A076483C0F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6562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b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3589" name="矩形 38">
              <a:extLst>
                <a:ext uri="{FF2B5EF4-FFF2-40B4-BE49-F238E27FC236}">
                  <a16:creationId xmlns:a16="http://schemas.microsoft.com/office/drawing/2014/main" id="{76536733-40AA-417E-BE5D-3B3839EDA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2522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c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3590" name="矩形 65">
              <a:extLst>
                <a:ext uri="{FF2B5EF4-FFF2-40B4-BE49-F238E27FC236}">
                  <a16:creationId xmlns:a16="http://schemas.microsoft.com/office/drawing/2014/main" id="{1F65F5E7-DDB2-46B2-9D6A-70BC5E106C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4048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d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3591" name="矩形 67">
              <a:extLst>
                <a:ext uri="{FF2B5EF4-FFF2-40B4-BE49-F238E27FC236}">
                  <a16:creationId xmlns:a16="http://schemas.microsoft.com/office/drawing/2014/main" id="{A5A50E6F-3A45-4A07-A452-8C7614C6EE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2725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b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3592" name="矩形 68">
              <a:extLst>
                <a:ext uri="{FF2B5EF4-FFF2-40B4-BE49-F238E27FC236}">
                  <a16:creationId xmlns:a16="http://schemas.microsoft.com/office/drawing/2014/main" id="{DCBED879-8A82-43B8-ADAD-899551B7B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6766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3593" name="矩形 65">
              <a:extLst>
                <a:ext uri="{FF2B5EF4-FFF2-40B4-BE49-F238E27FC236}">
                  <a16:creationId xmlns:a16="http://schemas.microsoft.com/office/drawing/2014/main" id="{4737D4B8-E99E-4582-8139-B96947800E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0007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e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</p:grpSp>
      <p:grpSp>
        <p:nvGrpSpPr>
          <p:cNvPr id="23562" name="组合 78">
            <a:extLst>
              <a:ext uri="{FF2B5EF4-FFF2-40B4-BE49-F238E27FC236}">
                <a16:creationId xmlns:a16="http://schemas.microsoft.com/office/drawing/2014/main" id="{71E69E2D-F9FA-4C17-8C35-9DE110DB9E32}"/>
              </a:ext>
            </a:extLst>
          </p:cNvPr>
          <p:cNvGrpSpPr>
            <a:grpSpLocks/>
          </p:cNvGrpSpPr>
          <p:nvPr/>
        </p:nvGrpSpPr>
        <p:grpSpPr bwMode="auto">
          <a:xfrm>
            <a:off x="3703638" y="4329113"/>
            <a:ext cx="4648200" cy="280987"/>
            <a:chOff x="1496766" y="3466143"/>
            <a:chExt cx="4649200" cy="282076"/>
          </a:xfrm>
        </p:grpSpPr>
        <p:sp>
          <p:nvSpPr>
            <p:cNvPr id="23576" name="矩形 34">
              <a:extLst>
                <a:ext uri="{FF2B5EF4-FFF2-40B4-BE49-F238E27FC236}">
                  <a16:creationId xmlns:a16="http://schemas.microsoft.com/office/drawing/2014/main" id="{BFEC8B85-4DC7-44A3-9EC7-B05E9221CA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685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c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3577" name="矩形 35">
              <a:extLst>
                <a:ext uri="{FF2B5EF4-FFF2-40B4-BE49-F238E27FC236}">
                  <a16:creationId xmlns:a16="http://schemas.microsoft.com/office/drawing/2014/main" id="{5FC113F9-D7FA-44BC-8794-9111CCCA09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4644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d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3578" name="矩形 36">
              <a:extLst>
                <a:ext uri="{FF2B5EF4-FFF2-40B4-BE49-F238E27FC236}">
                  <a16:creationId xmlns:a16="http://schemas.microsoft.com/office/drawing/2014/main" id="{54E50140-22FD-4805-A799-0D93D952F9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0603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3579" name="矩形 37">
              <a:extLst>
                <a:ext uri="{FF2B5EF4-FFF2-40B4-BE49-F238E27FC236}">
                  <a16:creationId xmlns:a16="http://schemas.microsoft.com/office/drawing/2014/main" id="{0B2B3B08-5712-4C4A-9948-9BDBB2D3F7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6562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b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3580" name="矩形 38">
              <a:extLst>
                <a:ext uri="{FF2B5EF4-FFF2-40B4-BE49-F238E27FC236}">
                  <a16:creationId xmlns:a16="http://schemas.microsoft.com/office/drawing/2014/main" id="{81BE7524-DE14-4620-81E6-AED18E00E2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2522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c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3581" name="矩形 65">
              <a:extLst>
                <a:ext uri="{FF2B5EF4-FFF2-40B4-BE49-F238E27FC236}">
                  <a16:creationId xmlns:a16="http://schemas.microsoft.com/office/drawing/2014/main" id="{EF2748ED-EF06-4A3F-8847-C094367BD7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4048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d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3582" name="矩形 67">
              <a:extLst>
                <a:ext uri="{FF2B5EF4-FFF2-40B4-BE49-F238E27FC236}">
                  <a16:creationId xmlns:a16="http://schemas.microsoft.com/office/drawing/2014/main" id="{C3D63668-00E3-4057-AD6D-DD58861315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2725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b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3583" name="矩形 68">
              <a:extLst>
                <a:ext uri="{FF2B5EF4-FFF2-40B4-BE49-F238E27FC236}">
                  <a16:creationId xmlns:a16="http://schemas.microsoft.com/office/drawing/2014/main" id="{D6A1477C-C201-416F-B7C6-1E4421559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6766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3584" name="矩形 65">
              <a:extLst>
                <a:ext uri="{FF2B5EF4-FFF2-40B4-BE49-F238E27FC236}">
                  <a16:creationId xmlns:a16="http://schemas.microsoft.com/office/drawing/2014/main" id="{15E6981D-B49A-44B5-8F68-200707FCAD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0007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e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</p:grpSp>
      <p:sp>
        <p:nvSpPr>
          <p:cNvPr id="23563" name="TextBox 5">
            <a:extLst>
              <a:ext uri="{FF2B5EF4-FFF2-40B4-BE49-F238E27FC236}">
                <a16:creationId xmlns:a16="http://schemas.microsoft.com/office/drawing/2014/main" id="{E79D5769-8A93-4BCB-85B3-6127208B2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350" y="5192713"/>
            <a:ext cx="50847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例子：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</a:t>
            </a: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中重复出现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abcd</a:t>
            </a: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，但是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e</a:t>
            </a: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和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x</a:t>
            </a: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不匹配时，</a:t>
            </a:r>
            <a:endParaRPr lang="en-US" altLang="zh-CN" sz="18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可直接向右滑动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4</a:t>
            </a: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个字符开始匹配，可少匹配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4</a:t>
            </a: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趟</a:t>
            </a:r>
          </a:p>
        </p:txBody>
      </p:sp>
      <p:grpSp>
        <p:nvGrpSpPr>
          <p:cNvPr id="23564" name="组合 6">
            <a:extLst>
              <a:ext uri="{FF2B5EF4-FFF2-40B4-BE49-F238E27FC236}">
                <a16:creationId xmlns:a16="http://schemas.microsoft.com/office/drawing/2014/main" id="{A2A98CDB-FCE2-4ECA-98AB-0A8939445EA5}"/>
              </a:ext>
            </a:extLst>
          </p:cNvPr>
          <p:cNvGrpSpPr>
            <a:grpSpLocks/>
          </p:cNvGrpSpPr>
          <p:nvPr/>
        </p:nvGrpSpPr>
        <p:grpSpPr bwMode="auto">
          <a:xfrm>
            <a:off x="1125538" y="2781300"/>
            <a:ext cx="5673725" cy="280988"/>
            <a:chOff x="1126272" y="2780800"/>
            <a:chExt cx="5672703" cy="280993"/>
          </a:xfrm>
        </p:grpSpPr>
        <p:sp>
          <p:nvSpPr>
            <p:cNvPr id="23565" name="矩形 69">
              <a:extLst>
                <a:ext uri="{FF2B5EF4-FFF2-40B4-BE49-F238E27FC236}">
                  <a16:creationId xmlns:a16="http://schemas.microsoft.com/office/drawing/2014/main" id="{C0B2EB1E-1CB4-423E-A0DB-20827E7A55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4429" y="2780928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c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3566" name="矩形 70">
              <a:extLst>
                <a:ext uri="{FF2B5EF4-FFF2-40B4-BE49-F238E27FC236}">
                  <a16:creationId xmlns:a16="http://schemas.microsoft.com/office/drawing/2014/main" id="{FB72E12C-A624-470D-9F3A-69BAE56F39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0482" y="2780928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d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3567" name="矩形 71">
              <a:extLst>
                <a:ext uri="{FF2B5EF4-FFF2-40B4-BE49-F238E27FC236}">
                  <a16:creationId xmlns:a16="http://schemas.microsoft.com/office/drawing/2014/main" id="{EC4DCF04-3DE6-458E-9057-E9F760AD8D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6534" y="2780928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3568" name="矩形 72">
              <a:extLst>
                <a:ext uri="{FF2B5EF4-FFF2-40B4-BE49-F238E27FC236}">
                  <a16:creationId xmlns:a16="http://schemas.microsoft.com/office/drawing/2014/main" id="{B030CB92-B0A8-479F-9389-786561EAFE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2587" y="2780928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b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3569" name="矩形 73">
              <a:extLst>
                <a:ext uri="{FF2B5EF4-FFF2-40B4-BE49-F238E27FC236}">
                  <a16:creationId xmlns:a16="http://schemas.microsoft.com/office/drawing/2014/main" id="{2DCE50AC-C1BC-4259-96A0-F6B0DD85B7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8639" y="2780928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c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3570" name="矩形 74">
              <a:extLst>
                <a:ext uri="{FF2B5EF4-FFF2-40B4-BE49-F238E27FC236}">
                  <a16:creationId xmlns:a16="http://schemas.microsoft.com/office/drawing/2014/main" id="{78D96F2B-1074-4DF6-A473-77F1E429E2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4692" y="2780928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d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3571" name="矩形 76">
              <a:extLst>
                <a:ext uri="{FF2B5EF4-FFF2-40B4-BE49-F238E27FC236}">
                  <a16:creationId xmlns:a16="http://schemas.microsoft.com/office/drawing/2014/main" id="{437B8E03-B3A0-4D52-879C-1903F895A8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8377" y="2780928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b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3572" name="矩形 77">
              <a:extLst>
                <a:ext uri="{FF2B5EF4-FFF2-40B4-BE49-F238E27FC236}">
                  <a16:creationId xmlns:a16="http://schemas.microsoft.com/office/drawing/2014/main" id="{89495566-AE69-4C2A-AEC5-3288C18A93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2324" y="2780928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3573" name="矩形 80">
              <a:extLst>
                <a:ext uri="{FF2B5EF4-FFF2-40B4-BE49-F238E27FC236}">
                  <a16:creationId xmlns:a16="http://schemas.microsoft.com/office/drawing/2014/main" id="{F41A5484-1A03-491F-9726-6A9B76B9BB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272" y="2780928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…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3574" name="矩形 74">
              <a:extLst>
                <a:ext uri="{FF2B5EF4-FFF2-40B4-BE49-F238E27FC236}">
                  <a16:creationId xmlns:a16="http://schemas.microsoft.com/office/drawing/2014/main" id="{B312C848-70E5-4F29-9745-2756926399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2624" y="2780927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x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3575" name="矩形 80">
              <a:extLst>
                <a:ext uri="{FF2B5EF4-FFF2-40B4-BE49-F238E27FC236}">
                  <a16:creationId xmlns:a16="http://schemas.microsoft.com/office/drawing/2014/main" id="{026211C6-91E4-43D2-868E-61B32F981F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82923" y="2780800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…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标题 1">
            <a:extLst>
              <a:ext uri="{FF2B5EF4-FFF2-40B4-BE49-F238E27FC236}">
                <a16:creationId xmlns:a16="http://schemas.microsoft.com/office/drawing/2014/main" id="{ED3E3296-C4E5-40F1-9BEF-8A0C6C385A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字符串</a:t>
            </a:r>
          </a:p>
        </p:txBody>
      </p:sp>
      <p:sp>
        <p:nvSpPr>
          <p:cNvPr id="24579" name="内容占位符 2">
            <a:extLst>
              <a:ext uri="{FF2B5EF4-FFF2-40B4-BE49-F238E27FC236}">
                <a16:creationId xmlns:a16="http://schemas.microsoft.com/office/drawing/2014/main" id="{9F7A75EA-477E-4069-8276-B46D11AE46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字符串的改进模式匹配算法</a:t>
            </a:r>
          </a:p>
        </p:txBody>
      </p:sp>
      <p:sp>
        <p:nvSpPr>
          <p:cNvPr id="24580" name="灯片编号占位符 3">
            <a:extLst>
              <a:ext uri="{FF2B5EF4-FFF2-40B4-BE49-F238E27FC236}">
                <a16:creationId xmlns:a16="http://schemas.microsoft.com/office/drawing/2014/main" id="{85F5A758-0034-4EB0-884E-4AEC79217F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49E9646-78CE-473B-B32F-9D6AAA953FD9}" type="slidenum">
              <a:rPr lang="en-US" altLang="zh-CN" sz="2000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zh-CN" sz="2000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  <p:sp>
        <p:nvSpPr>
          <p:cNvPr id="24581" name="TextBox 33">
            <a:extLst>
              <a:ext uri="{FF2B5EF4-FFF2-40B4-BE49-F238E27FC236}">
                <a16:creationId xmlns:a16="http://schemas.microsoft.com/office/drawing/2014/main" id="{D6C17AB4-9CCF-42BC-ADE3-F31E994E3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" y="3144838"/>
            <a:ext cx="3365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</a:t>
            </a:r>
            <a:endParaRPr lang="zh-CN" altLang="en-US" sz="16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4582" name="TextBox 13">
            <a:extLst>
              <a:ext uri="{FF2B5EF4-FFF2-40B4-BE49-F238E27FC236}">
                <a16:creationId xmlns:a16="http://schemas.microsoft.com/office/drawing/2014/main" id="{062065DB-08F1-4167-A4DA-9B1D3EAD82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0" y="2457450"/>
            <a:ext cx="3238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T</a:t>
            </a:r>
            <a:endParaRPr lang="zh-CN" altLang="en-US" sz="16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grpSp>
        <p:nvGrpSpPr>
          <p:cNvPr id="24583" name="组合 79">
            <a:extLst>
              <a:ext uri="{FF2B5EF4-FFF2-40B4-BE49-F238E27FC236}">
                <a16:creationId xmlns:a16="http://schemas.microsoft.com/office/drawing/2014/main" id="{2ED304BD-886D-45CC-96FD-10450861551D}"/>
              </a:ext>
            </a:extLst>
          </p:cNvPr>
          <p:cNvGrpSpPr>
            <a:grpSpLocks/>
          </p:cNvGrpSpPr>
          <p:nvPr/>
        </p:nvGrpSpPr>
        <p:grpSpPr bwMode="auto">
          <a:xfrm>
            <a:off x="933450" y="3141663"/>
            <a:ext cx="4649788" cy="282575"/>
            <a:chOff x="2112496" y="2774112"/>
            <a:chExt cx="6387280" cy="369332"/>
          </a:xfrm>
        </p:grpSpPr>
        <p:sp>
          <p:nvSpPr>
            <p:cNvPr id="24636" name="矩形 34">
              <a:extLst>
                <a:ext uri="{FF2B5EF4-FFF2-40B4-BE49-F238E27FC236}">
                  <a16:creationId xmlns:a16="http://schemas.microsoft.com/office/drawing/2014/main" id="{76E342C3-43AC-401A-A145-0DA7C2A096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0192" y="2774112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p</a:t>
              </a:r>
              <a:r>
                <a:rPr lang="en-US" altLang="zh-CN" sz="1600" baseline="-25000">
                  <a:latin typeface="Arial" panose="020B0604020202020204" pitchFamily="34" charset="0"/>
                  <a:ea typeface="仿宋_GB2312" pitchFamily="49" charset="-122"/>
                </a:rPr>
                <a:t>2</a:t>
              </a:r>
            </a:p>
          </p:txBody>
        </p:sp>
        <p:sp>
          <p:nvSpPr>
            <p:cNvPr id="24637" name="矩形 35">
              <a:extLst>
                <a:ext uri="{FF2B5EF4-FFF2-40B4-BE49-F238E27FC236}">
                  <a16:creationId xmlns:a16="http://schemas.microsoft.com/office/drawing/2014/main" id="{9DA019FB-164F-46FC-91BF-5CA76B6B29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9040" y="2774112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p</a:t>
              </a:r>
              <a:r>
                <a:rPr lang="en-US" altLang="zh-CN" sz="1600" baseline="-25000">
                  <a:latin typeface="Arial" panose="020B0604020202020204" pitchFamily="34" charset="0"/>
                  <a:ea typeface="仿宋_GB2312" pitchFamily="49" charset="-122"/>
                </a:rPr>
                <a:t>3</a:t>
              </a:r>
            </a:p>
          </p:txBody>
        </p:sp>
        <p:sp>
          <p:nvSpPr>
            <p:cNvPr id="24638" name="矩形 36">
              <a:extLst>
                <a:ext uri="{FF2B5EF4-FFF2-40B4-BE49-F238E27FC236}">
                  <a16:creationId xmlns:a16="http://schemas.microsoft.com/office/drawing/2014/main" id="{4F93911E-D61E-4DB7-B3B6-4E1A2ADEEF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7888" y="2774112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…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4639" name="矩形 37">
              <a:extLst>
                <a:ext uri="{FF2B5EF4-FFF2-40B4-BE49-F238E27FC236}">
                  <a16:creationId xmlns:a16="http://schemas.microsoft.com/office/drawing/2014/main" id="{8069649B-78A4-4C74-996B-20C02A33E6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6736" y="2774112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p</a:t>
              </a:r>
              <a:r>
                <a:rPr lang="en-US" altLang="zh-CN" sz="1600" baseline="-25000">
                  <a:latin typeface="Arial" panose="020B0604020202020204" pitchFamily="34" charset="0"/>
                  <a:ea typeface="仿宋_GB2312" pitchFamily="49" charset="-122"/>
                </a:rPr>
                <a:t>j-3</a:t>
              </a:r>
            </a:p>
          </p:txBody>
        </p:sp>
        <p:sp>
          <p:nvSpPr>
            <p:cNvPr id="24640" name="矩形 38">
              <a:extLst>
                <a:ext uri="{FF2B5EF4-FFF2-40B4-BE49-F238E27FC236}">
                  <a16:creationId xmlns:a16="http://schemas.microsoft.com/office/drawing/2014/main" id="{39A59E2E-BF17-47B7-8D2E-6AB7D12938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5584" y="2774112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p</a:t>
              </a:r>
              <a:r>
                <a:rPr lang="en-US" altLang="zh-CN" sz="1600" baseline="-25000">
                  <a:latin typeface="Arial" panose="020B0604020202020204" pitchFamily="34" charset="0"/>
                  <a:ea typeface="仿宋_GB2312" pitchFamily="49" charset="-122"/>
                </a:rPr>
                <a:t>j-2</a:t>
              </a:r>
            </a:p>
          </p:txBody>
        </p:sp>
        <p:sp>
          <p:nvSpPr>
            <p:cNvPr id="24641" name="矩形 65">
              <a:extLst>
                <a:ext uri="{FF2B5EF4-FFF2-40B4-BE49-F238E27FC236}">
                  <a16:creationId xmlns:a16="http://schemas.microsoft.com/office/drawing/2014/main" id="{6B8A7C4D-3ADC-4BDC-B505-90E7AEE8B1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2080" y="2774112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p</a:t>
              </a:r>
              <a:r>
                <a:rPr lang="en-US" altLang="zh-CN" sz="1600" baseline="-25000">
                  <a:latin typeface="Arial" panose="020B0604020202020204" pitchFamily="34" charset="0"/>
                  <a:ea typeface="仿宋_GB2312" pitchFamily="49" charset="-122"/>
                </a:rPr>
                <a:t>j-1</a:t>
              </a:r>
            </a:p>
          </p:txBody>
        </p:sp>
        <p:sp>
          <p:nvSpPr>
            <p:cNvPr id="24642" name="矩形 66">
              <a:extLst>
                <a:ext uri="{FF2B5EF4-FFF2-40B4-BE49-F238E27FC236}">
                  <a16:creationId xmlns:a16="http://schemas.microsoft.com/office/drawing/2014/main" id="{DF4CD0CF-A7D8-4750-9AC7-C2731F2464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90928" y="2774112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p</a:t>
              </a:r>
              <a:r>
                <a:rPr lang="en-US" altLang="zh-CN" sz="1600" baseline="-25000">
                  <a:latin typeface="Arial" panose="020B0604020202020204" pitchFamily="34" charset="0"/>
                  <a:ea typeface="仿宋_GB2312" pitchFamily="49" charset="-122"/>
                </a:rPr>
                <a:t>j</a:t>
              </a:r>
            </a:p>
          </p:txBody>
        </p:sp>
        <p:sp>
          <p:nvSpPr>
            <p:cNvPr id="24643" name="矩形 67">
              <a:extLst>
                <a:ext uri="{FF2B5EF4-FFF2-40B4-BE49-F238E27FC236}">
                  <a16:creationId xmlns:a16="http://schemas.microsoft.com/office/drawing/2014/main" id="{9A9517A4-9143-4533-938A-DFAD806241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1344" y="2774112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p</a:t>
              </a:r>
              <a:r>
                <a:rPr lang="en-US" altLang="zh-CN" sz="1600" baseline="-25000">
                  <a:latin typeface="Arial" panose="020B0604020202020204" pitchFamily="34" charset="0"/>
                  <a:ea typeface="仿宋_GB2312" pitchFamily="49" charset="-122"/>
                </a:rPr>
                <a:t>1</a:t>
              </a:r>
            </a:p>
          </p:txBody>
        </p:sp>
        <p:sp>
          <p:nvSpPr>
            <p:cNvPr id="24644" name="矩形 68">
              <a:extLst>
                <a:ext uri="{FF2B5EF4-FFF2-40B4-BE49-F238E27FC236}">
                  <a16:creationId xmlns:a16="http://schemas.microsoft.com/office/drawing/2014/main" id="{1B521F25-11F1-4617-B56A-E6D66F72CF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496" y="2774112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p</a:t>
              </a:r>
              <a:r>
                <a:rPr lang="en-US" altLang="zh-CN" sz="1600" baseline="-25000">
                  <a:latin typeface="Arial" panose="020B0604020202020204" pitchFamily="34" charset="0"/>
                  <a:ea typeface="仿宋_GB2312" pitchFamily="49" charset="-122"/>
                </a:rPr>
                <a:t>0</a:t>
              </a:r>
            </a:p>
          </p:txBody>
        </p:sp>
      </p:grpSp>
      <p:grpSp>
        <p:nvGrpSpPr>
          <p:cNvPr id="24584" name="组合 78">
            <a:extLst>
              <a:ext uri="{FF2B5EF4-FFF2-40B4-BE49-F238E27FC236}">
                <a16:creationId xmlns:a16="http://schemas.microsoft.com/office/drawing/2014/main" id="{993B4037-BAA9-447C-9531-192AF9417477}"/>
              </a:ext>
            </a:extLst>
          </p:cNvPr>
          <p:cNvGrpSpPr>
            <a:grpSpLocks/>
          </p:cNvGrpSpPr>
          <p:nvPr/>
        </p:nvGrpSpPr>
        <p:grpSpPr bwMode="auto">
          <a:xfrm>
            <a:off x="420688" y="2457450"/>
            <a:ext cx="5676900" cy="280988"/>
            <a:chOff x="1201624" y="2085265"/>
            <a:chExt cx="7797328" cy="369332"/>
          </a:xfrm>
        </p:grpSpPr>
        <p:sp>
          <p:nvSpPr>
            <p:cNvPr id="24625" name="矩形 69">
              <a:extLst>
                <a:ext uri="{FF2B5EF4-FFF2-40B4-BE49-F238E27FC236}">
                  <a16:creationId xmlns:a16="http://schemas.microsoft.com/office/drawing/2014/main" id="{EAD72B3E-AFE1-42DC-9E5A-9B48D2FCDC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8168" y="2085265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t</a:t>
              </a:r>
              <a:r>
                <a:rPr lang="en-US" altLang="zh-CN" sz="1600" baseline="-25000">
                  <a:latin typeface="Arial" panose="020B0604020202020204" pitchFamily="34" charset="0"/>
                  <a:ea typeface="仿宋_GB2312" pitchFamily="49" charset="-122"/>
                </a:rPr>
                <a:t>s+2</a:t>
              </a:r>
            </a:p>
          </p:txBody>
        </p:sp>
        <p:sp>
          <p:nvSpPr>
            <p:cNvPr id="24626" name="矩形 70">
              <a:extLst>
                <a:ext uri="{FF2B5EF4-FFF2-40B4-BE49-F238E27FC236}">
                  <a16:creationId xmlns:a16="http://schemas.microsoft.com/office/drawing/2014/main" id="{533F55A5-57D4-41DA-B96D-65B89CDCE5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7016" y="2085265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t</a:t>
              </a:r>
              <a:r>
                <a:rPr lang="en-US" altLang="zh-CN" sz="1600" baseline="-25000">
                  <a:latin typeface="Arial" panose="020B0604020202020204" pitchFamily="34" charset="0"/>
                  <a:ea typeface="仿宋_GB2312" pitchFamily="49" charset="-122"/>
                </a:rPr>
                <a:t>s+3</a:t>
              </a:r>
            </a:p>
          </p:txBody>
        </p:sp>
        <p:sp>
          <p:nvSpPr>
            <p:cNvPr id="24627" name="矩形 71">
              <a:extLst>
                <a:ext uri="{FF2B5EF4-FFF2-40B4-BE49-F238E27FC236}">
                  <a16:creationId xmlns:a16="http://schemas.microsoft.com/office/drawing/2014/main" id="{C68C4475-4D02-46B6-B3A7-9FCD3ABACC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5864" y="2085265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…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4628" name="矩形 72">
              <a:extLst>
                <a:ext uri="{FF2B5EF4-FFF2-40B4-BE49-F238E27FC236}">
                  <a16:creationId xmlns:a16="http://schemas.microsoft.com/office/drawing/2014/main" id="{73931A96-1B8E-4D40-98A0-7751CD3A75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4712" y="2085265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t</a:t>
              </a:r>
              <a:r>
                <a:rPr lang="en-US" altLang="zh-CN" sz="1600" baseline="-25000">
                  <a:latin typeface="Arial" panose="020B0604020202020204" pitchFamily="34" charset="0"/>
                  <a:ea typeface="仿宋_GB2312" pitchFamily="49" charset="-122"/>
                </a:rPr>
                <a:t>s+j-3</a:t>
              </a:r>
            </a:p>
          </p:txBody>
        </p:sp>
        <p:sp>
          <p:nvSpPr>
            <p:cNvPr id="24629" name="矩形 73">
              <a:extLst>
                <a:ext uri="{FF2B5EF4-FFF2-40B4-BE49-F238E27FC236}">
                  <a16:creationId xmlns:a16="http://schemas.microsoft.com/office/drawing/2014/main" id="{3727327D-48A6-45CF-80BA-6F6F4DD1C5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63560" y="2085265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t</a:t>
              </a:r>
              <a:r>
                <a:rPr lang="en-US" altLang="zh-CN" sz="1600" baseline="-25000">
                  <a:latin typeface="Arial" panose="020B0604020202020204" pitchFamily="34" charset="0"/>
                  <a:ea typeface="仿宋_GB2312" pitchFamily="49" charset="-122"/>
                </a:rPr>
                <a:t>s+j-2</a:t>
              </a:r>
            </a:p>
          </p:txBody>
        </p:sp>
        <p:sp>
          <p:nvSpPr>
            <p:cNvPr id="24630" name="矩形 74">
              <a:extLst>
                <a:ext uri="{FF2B5EF4-FFF2-40B4-BE49-F238E27FC236}">
                  <a16:creationId xmlns:a16="http://schemas.microsoft.com/office/drawing/2014/main" id="{1A6BE2C6-FDE3-4865-9F4B-AF60BE9385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72408" y="2085265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t</a:t>
              </a:r>
              <a:r>
                <a:rPr lang="en-US" altLang="zh-CN" sz="1600" baseline="-25000">
                  <a:latin typeface="Arial" panose="020B0604020202020204" pitchFamily="34" charset="0"/>
                  <a:ea typeface="仿宋_GB2312" pitchFamily="49" charset="-122"/>
                </a:rPr>
                <a:t>s+j-1</a:t>
              </a:r>
            </a:p>
          </p:txBody>
        </p:sp>
        <p:sp>
          <p:nvSpPr>
            <p:cNvPr id="24631" name="矩形 75">
              <a:extLst>
                <a:ext uri="{FF2B5EF4-FFF2-40B4-BE49-F238E27FC236}">
                  <a16:creationId xmlns:a16="http://schemas.microsoft.com/office/drawing/2014/main" id="{B531D7D1-D9DF-4C14-90DB-31057964A2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1256" y="2085265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t</a:t>
              </a:r>
              <a:r>
                <a:rPr lang="en-US" altLang="zh-CN" sz="1600" baseline="-25000">
                  <a:latin typeface="Arial" panose="020B0604020202020204" pitchFamily="34" charset="0"/>
                  <a:ea typeface="仿宋_GB2312" pitchFamily="49" charset="-122"/>
                </a:rPr>
                <a:t>s+j</a:t>
              </a:r>
            </a:p>
          </p:txBody>
        </p:sp>
        <p:sp>
          <p:nvSpPr>
            <p:cNvPr id="24632" name="矩形 76">
              <a:extLst>
                <a:ext uri="{FF2B5EF4-FFF2-40B4-BE49-F238E27FC236}">
                  <a16:creationId xmlns:a16="http://schemas.microsoft.com/office/drawing/2014/main" id="{7962370B-F0B3-4C53-86F6-8063A9085F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9320" y="2085265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t</a:t>
              </a:r>
              <a:r>
                <a:rPr lang="en-US" altLang="zh-CN" sz="1600" baseline="-25000">
                  <a:latin typeface="Arial" panose="020B0604020202020204" pitchFamily="34" charset="0"/>
                  <a:ea typeface="仿宋_GB2312" pitchFamily="49" charset="-122"/>
                </a:rPr>
                <a:t>s+1</a:t>
              </a:r>
            </a:p>
          </p:txBody>
        </p:sp>
        <p:sp>
          <p:nvSpPr>
            <p:cNvPr id="24633" name="矩形 77">
              <a:extLst>
                <a:ext uri="{FF2B5EF4-FFF2-40B4-BE49-F238E27FC236}">
                  <a16:creationId xmlns:a16="http://schemas.microsoft.com/office/drawing/2014/main" id="{FC7702E4-E8B7-466A-ACEC-CDA530597D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0472" y="2085265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t</a:t>
              </a:r>
              <a:r>
                <a:rPr lang="en-US" altLang="zh-CN" sz="1600" baseline="-25000">
                  <a:latin typeface="Arial" panose="020B0604020202020204" pitchFamily="34" charset="0"/>
                  <a:ea typeface="仿宋_GB2312" pitchFamily="49" charset="-122"/>
                </a:rPr>
                <a:t>s</a:t>
              </a:r>
            </a:p>
          </p:txBody>
        </p:sp>
        <p:sp>
          <p:nvSpPr>
            <p:cNvPr id="24634" name="矩形 80">
              <a:extLst>
                <a:ext uri="{FF2B5EF4-FFF2-40B4-BE49-F238E27FC236}">
                  <a16:creationId xmlns:a16="http://schemas.microsoft.com/office/drawing/2014/main" id="{BDA8CBA6-E298-4D3F-B2AE-9BB08E3161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1624" y="2085265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…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4635" name="矩形 81">
              <a:extLst>
                <a:ext uri="{FF2B5EF4-FFF2-40B4-BE49-F238E27FC236}">
                  <a16:creationId xmlns:a16="http://schemas.microsoft.com/office/drawing/2014/main" id="{EA5E3EC8-CC9A-4C3F-A17C-7FA336BD5B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90104" y="2085265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…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</p:grpSp>
      <p:sp>
        <p:nvSpPr>
          <p:cNvPr id="24585" name="TextBox 82">
            <a:extLst>
              <a:ext uri="{FF2B5EF4-FFF2-40B4-BE49-F238E27FC236}">
                <a16:creationId xmlns:a16="http://schemas.microsoft.com/office/drawing/2014/main" id="{57D89DAE-E03B-49B6-A6F8-32C1690D5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6525" y="2794000"/>
            <a:ext cx="309563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≠</a:t>
            </a:r>
            <a:endParaRPr lang="zh-CN" altLang="en-US" sz="1600">
              <a:solidFill>
                <a:srgbClr val="C0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4586" name="TextBox 86">
            <a:extLst>
              <a:ext uri="{FF2B5EF4-FFF2-40B4-BE49-F238E27FC236}">
                <a16:creationId xmlns:a16="http://schemas.microsoft.com/office/drawing/2014/main" id="{1D8ABFD3-05A0-4149-814A-1F3669020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817813"/>
            <a:ext cx="3175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=</a:t>
            </a:r>
            <a:endParaRPr lang="zh-CN" altLang="en-US" sz="16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4587" name="TextBox 87">
            <a:extLst>
              <a:ext uri="{FF2B5EF4-FFF2-40B4-BE49-F238E27FC236}">
                <a16:creationId xmlns:a16="http://schemas.microsoft.com/office/drawing/2014/main" id="{BE2F6644-E2B0-414E-8588-716EBC4FB8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325" y="2817813"/>
            <a:ext cx="31908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=</a:t>
            </a:r>
            <a:endParaRPr lang="zh-CN" altLang="en-US" sz="16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4588" name="TextBox 88">
            <a:extLst>
              <a:ext uri="{FF2B5EF4-FFF2-40B4-BE49-F238E27FC236}">
                <a16:creationId xmlns:a16="http://schemas.microsoft.com/office/drawing/2014/main" id="{2C009324-8108-419A-9300-7D363B37F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0263" y="2817813"/>
            <a:ext cx="31908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=</a:t>
            </a:r>
            <a:endParaRPr lang="zh-CN" altLang="en-US" sz="16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4589" name="TextBox 89">
            <a:extLst>
              <a:ext uri="{FF2B5EF4-FFF2-40B4-BE49-F238E27FC236}">
                <a16:creationId xmlns:a16="http://schemas.microsoft.com/office/drawing/2014/main" id="{64F55240-AE18-4E69-B610-09645A7115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6200" y="2817813"/>
            <a:ext cx="31908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=</a:t>
            </a:r>
            <a:endParaRPr lang="zh-CN" altLang="en-US" sz="16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4590" name="TextBox 90">
            <a:extLst>
              <a:ext uri="{FF2B5EF4-FFF2-40B4-BE49-F238E27FC236}">
                <a16:creationId xmlns:a16="http://schemas.microsoft.com/office/drawing/2014/main" id="{D7AD1FAA-6D80-429D-A5F3-236FE28B0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0550" y="2817813"/>
            <a:ext cx="31908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=</a:t>
            </a:r>
            <a:endParaRPr lang="zh-CN" altLang="en-US" sz="16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4591" name="TextBox 91">
            <a:extLst>
              <a:ext uri="{FF2B5EF4-FFF2-40B4-BE49-F238E27FC236}">
                <a16:creationId xmlns:a16="http://schemas.microsoft.com/office/drawing/2014/main" id="{D043B22D-69FD-4752-A4A9-EE429C6F3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6488" y="2817813"/>
            <a:ext cx="31908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=</a:t>
            </a:r>
            <a:endParaRPr lang="zh-CN" altLang="en-US" sz="16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4592" name="TextBox 92">
            <a:extLst>
              <a:ext uri="{FF2B5EF4-FFF2-40B4-BE49-F238E27FC236}">
                <a16:creationId xmlns:a16="http://schemas.microsoft.com/office/drawing/2014/main" id="{B6A112F7-50C4-4B16-B74F-E79DC32DF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9250" y="2817813"/>
            <a:ext cx="3175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=</a:t>
            </a:r>
            <a:endParaRPr lang="zh-CN" altLang="en-US" sz="16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4593" name="TextBox 93">
            <a:extLst>
              <a:ext uri="{FF2B5EF4-FFF2-40B4-BE49-F238E27FC236}">
                <a16:creationId xmlns:a16="http://schemas.microsoft.com/office/drawing/2014/main" id="{BC2F2F08-8F00-43C4-8123-3F183498F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1538" y="2817813"/>
            <a:ext cx="3175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=</a:t>
            </a:r>
            <a:endParaRPr lang="zh-CN" altLang="en-US" sz="16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grpSp>
        <p:nvGrpSpPr>
          <p:cNvPr id="4" name="组合 94">
            <a:extLst>
              <a:ext uri="{FF2B5EF4-FFF2-40B4-BE49-F238E27FC236}">
                <a16:creationId xmlns:a16="http://schemas.microsoft.com/office/drawing/2014/main" id="{E1EA10C5-97B7-4595-A85A-7AADA4CC0960}"/>
              </a:ext>
            </a:extLst>
          </p:cNvPr>
          <p:cNvGrpSpPr>
            <a:grpSpLocks/>
          </p:cNvGrpSpPr>
          <p:nvPr/>
        </p:nvGrpSpPr>
        <p:grpSpPr bwMode="auto">
          <a:xfrm>
            <a:off x="1446213" y="3776663"/>
            <a:ext cx="3613150" cy="280987"/>
            <a:chOff x="2112496" y="2774112"/>
            <a:chExt cx="4961936" cy="369332"/>
          </a:xfrm>
        </p:grpSpPr>
        <p:sp>
          <p:nvSpPr>
            <p:cNvPr id="24618" name="矩形 95">
              <a:extLst>
                <a:ext uri="{FF2B5EF4-FFF2-40B4-BE49-F238E27FC236}">
                  <a16:creationId xmlns:a16="http://schemas.microsoft.com/office/drawing/2014/main" id="{CBC647BE-2660-49A8-9926-89B86F197C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0192" y="2774112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p</a:t>
              </a:r>
              <a:r>
                <a:rPr lang="en-US" altLang="zh-CN" sz="1600" baseline="-25000">
                  <a:latin typeface="Arial" panose="020B0604020202020204" pitchFamily="34" charset="0"/>
                  <a:ea typeface="仿宋_GB2312" pitchFamily="49" charset="-122"/>
                </a:rPr>
                <a:t>2</a:t>
              </a:r>
            </a:p>
          </p:txBody>
        </p:sp>
        <p:sp>
          <p:nvSpPr>
            <p:cNvPr id="24619" name="矩形 96">
              <a:extLst>
                <a:ext uri="{FF2B5EF4-FFF2-40B4-BE49-F238E27FC236}">
                  <a16:creationId xmlns:a16="http://schemas.microsoft.com/office/drawing/2014/main" id="{2156E16A-2092-447C-A100-72E5667DE4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9040" y="2774112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p</a:t>
              </a:r>
              <a:r>
                <a:rPr lang="en-US" altLang="zh-CN" sz="1600" baseline="-25000">
                  <a:latin typeface="Arial" panose="020B0604020202020204" pitchFamily="34" charset="0"/>
                  <a:ea typeface="仿宋_GB2312" pitchFamily="49" charset="-122"/>
                </a:rPr>
                <a:t>3</a:t>
              </a:r>
            </a:p>
          </p:txBody>
        </p:sp>
        <p:sp>
          <p:nvSpPr>
            <p:cNvPr id="24620" name="矩形 97">
              <a:extLst>
                <a:ext uri="{FF2B5EF4-FFF2-40B4-BE49-F238E27FC236}">
                  <a16:creationId xmlns:a16="http://schemas.microsoft.com/office/drawing/2014/main" id="{9C5B8F78-7B44-44B3-B00C-08DCDE805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7888" y="2774112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…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4621" name="矩形 98">
              <a:extLst>
                <a:ext uri="{FF2B5EF4-FFF2-40B4-BE49-F238E27FC236}">
                  <a16:creationId xmlns:a16="http://schemas.microsoft.com/office/drawing/2014/main" id="{5AE415DD-FE10-4C23-8853-786C9EE6EE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6736" y="2774112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p</a:t>
              </a:r>
              <a:r>
                <a:rPr lang="en-US" altLang="zh-CN" sz="1600" baseline="-25000">
                  <a:latin typeface="Arial" panose="020B0604020202020204" pitchFamily="34" charset="0"/>
                  <a:ea typeface="仿宋_GB2312" pitchFamily="49" charset="-122"/>
                </a:rPr>
                <a:t>j-3</a:t>
              </a:r>
            </a:p>
          </p:txBody>
        </p:sp>
        <p:sp>
          <p:nvSpPr>
            <p:cNvPr id="24622" name="矩形 99">
              <a:extLst>
                <a:ext uri="{FF2B5EF4-FFF2-40B4-BE49-F238E27FC236}">
                  <a16:creationId xmlns:a16="http://schemas.microsoft.com/office/drawing/2014/main" id="{E8F71A50-3FDE-4C57-B6E6-DBA321F6B8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5584" y="2774112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p</a:t>
              </a:r>
              <a:r>
                <a:rPr lang="en-US" altLang="zh-CN" sz="1600" baseline="-25000">
                  <a:latin typeface="Arial" panose="020B0604020202020204" pitchFamily="34" charset="0"/>
                  <a:ea typeface="仿宋_GB2312" pitchFamily="49" charset="-122"/>
                </a:rPr>
                <a:t>j-2</a:t>
              </a:r>
            </a:p>
          </p:txBody>
        </p:sp>
        <p:sp>
          <p:nvSpPr>
            <p:cNvPr id="24623" name="矩形 102">
              <a:extLst>
                <a:ext uri="{FF2B5EF4-FFF2-40B4-BE49-F238E27FC236}">
                  <a16:creationId xmlns:a16="http://schemas.microsoft.com/office/drawing/2014/main" id="{5A57FD1C-6ADA-4A24-9E96-C3E001D795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1344" y="2774112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p</a:t>
              </a:r>
              <a:r>
                <a:rPr lang="en-US" altLang="zh-CN" sz="1600" baseline="-25000">
                  <a:latin typeface="Arial" panose="020B0604020202020204" pitchFamily="34" charset="0"/>
                  <a:ea typeface="仿宋_GB2312" pitchFamily="49" charset="-122"/>
                </a:rPr>
                <a:t>1</a:t>
              </a:r>
            </a:p>
          </p:txBody>
        </p:sp>
        <p:sp>
          <p:nvSpPr>
            <p:cNvPr id="24624" name="矩形 103">
              <a:extLst>
                <a:ext uri="{FF2B5EF4-FFF2-40B4-BE49-F238E27FC236}">
                  <a16:creationId xmlns:a16="http://schemas.microsoft.com/office/drawing/2014/main" id="{FF7F194B-2A35-452F-BF0E-1D66B514C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496" y="2774112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p</a:t>
              </a:r>
              <a:r>
                <a:rPr lang="en-US" altLang="zh-CN" sz="1600" baseline="-25000">
                  <a:latin typeface="Arial" panose="020B0604020202020204" pitchFamily="34" charset="0"/>
                  <a:ea typeface="仿宋_GB2312" pitchFamily="49" charset="-122"/>
                </a:rPr>
                <a:t>0</a:t>
              </a:r>
            </a:p>
          </p:txBody>
        </p:sp>
      </p:grpSp>
      <p:grpSp>
        <p:nvGrpSpPr>
          <p:cNvPr id="5" name="组合 104">
            <a:extLst>
              <a:ext uri="{FF2B5EF4-FFF2-40B4-BE49-F238E27FC236}">
                <a16:creationId xmlns:a16="http://schemas.microsoft.com/office/drawing/2014/main" id="{8C2906EB-04F3-4365-949E-9F9A59246B46}"/>
              </a:ext>
            </a:extLst>
          </p:cNvPr>
          <p:cNvGrpSpPr>
            <a:grpSpLocks/>
          </p:cNvGrpSpPr>
          <p:nvPr/>
        </p:nvGrpSpPr>
        <p:grpSpPr bwMode="auto">
          <a:xfrm>
            <a:off x="1958975" y="4406900"/>
            <a:ext cx="3097213" cy="282575"/>
            <a:chOff x="2112496" y="2774112"/>
            <a:chExt cx="4253088" cy="369332"/>
          </a:xfrm>
        </p:grpSpPr>
        <p:sp>
          <p:nvSpPr>
            <p:cNvPr id="24612" name="矩形 105">
              <a:extLst>
                <a:ext uri="{FF2B5EF4-FFF2-40B4-BE49-F238E27FC236}">
                  <a16:creationId xmlns:a16="http://schemas.microsoft.com/office/drawing/2014/main" id="{B0F9EBBD-00B0-432F-A2A3-772E14D38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0192" y="2774112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p</a:t>
              </a:r>
              <a:r>
                <a:rPr lang="en-US" altLang="zh-CN" sz="1600" baseline="-25000">
                  <a:latin typeface="Arial" panose="020B0604020202020204" pitchFamily="34" charset="0"/>
                  <a:ea typeface="仿宋_GB2312" pitchFamily="49" charset="-122"/>
                </a:rPr>
                <a:t>2</a:t>
              </a:r>
            </a:p>
          </p:txBody>
        </p:sp>
        <p:sp>
          <p:nvSpPr>
            <p:cNvPr id="24613" name="矩形 106">
              <a:extLst>
                <a:ext uri="{FF2B5EF4-FFF2-40B4-BE49-F238E27FC236}">
                  <a16:creationId xmlns:a16="http://schemas.microsoft.com/office/drawing/2014/main" id="{11883413-2AEE-46CE-91E6-E14B808EA3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9040" y="2774112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p</a:t>
              </a:r>
              <a:r>
                <a:rPr lang="en-US" altLang="zh-CN" sz="1600" baseline="-25000">
                  <a:latin typeface="Arial" panose="020B0604020202020204" pitchFamily="34" charset="0"/>
                  <a:ea typeface="仿宋_GB2312" pitchFamily="49" charset="-122"/>
                </a:rPr>
                <a:t>3</a:t>
              </a:r>
            </a:p>
          </p:txBody>
        </p:sp>
        <p:sp>
          <p:nvSpPr>
            <p:cNvPr id="24614" name="矩形 107">
              <a:extLst>
                <a:ext uri="{FF2B5EF4-FFF2-40B4-BE49-F238E27FC236}">
                  <a16:creationId xmlns:a16="http://schemas.microsoft.com/office/drawing/2014/main" id="{3B405C89-7046-4458-807D-7535E2DD8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7888" y="2774112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…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4615" name="矩形 108">
              <a:extLst>
                <a:ext uri="{FF2B5EF4-FFF2-40B4-BE49-F238E27FC236}">
                  <a16:creationId xmlns:a16="http://schemas.microsoft.com/office/drawing/2014/main" id="{DE14FC8D-917E-499A-A64B-0F83CDD73D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6736" y="2774112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p</a:t>
              </a:r>
              <a:r>
                <a:rPr lang="en-US" altLang="zh-CN" sz="1600" baseline="-25000">
                  <a:latin typeface="Arial" panose="020B0604020202020204" pitchFamily="34" charset="0"/>
                  <a:ea typeface="仿宋_GB2312" pitchFamily="49" charset="-122"/>
                </a:rPr>
                <a:t>j-3</a:t>
              </a:r>
            </a:p>
          </p:txBody>
        </p:sp>
        <p:sp>
          <p:nvSpPr>
            <p:cNvPr id="24616" name="矩形 110">
              <a:extLst>
                <a:ext uri="{FF2B5EF4-FFF2-40B4-BE49-F238E27FC236}">
                  <a16:creationId xmlns:a16="http://schemas.microsoft.com/office/drawing/2014/main" id="{3160DECA-3DC9-4E7B-B953-96AD637FBF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1344" y="2774112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p</a:t>
              </a:r>
              <a:r>
                <a:rPr lang="en-US" altLang="zh-CN" sz="1600" baseline="-25000">
                  <a:latin typeface="Arial" panose="020B0604020202020204" pitchFamily="34" charset="0"/>
                  <a:ea typeface="仿宋_GB2312" pitchFamily="49" charset="-122"/>
                </a:rPr>
                <a:t>1</a:t>
              </a:r>
            </a:p>
          </p:txBody>
        </p:sp>
        <p:sp>
          <p:nvSpPr>
            <p:cNvPr id="24617" name="矩形 111">
              <a:extLst>
                <a:ext uri="{FF2B5EF4-FFF2-40B4-BE49-F238E27FC236}">
                  <a16:creationId xmlns:a16="http://schemas.microsoft.com/office/drawing/2014/main" id="{088B293C-A202-4254-91EF-6BAD679A1B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496" y="2774112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p</a:t>
              </a:r>
              <a:r>
                <a:rPr lang="en-US" altLang="zh-CN" sz="1600" baseline="-25000">
                  <a:latin typeface="Arial" panose="020B0604020202020204" pitchFamily="34" charset="0"/>
                  <a:ea typeface="仿宋_GB2312" pitchFamily="49" charset="-122"/>
                </a:rPr>
                <a:t>0</a:t>
              </a:r>
            </a:p>
          </p:txBody>
        </p:sp>
      </p:grpSp>
      <p:sp>
        <p:nvSpPr>
          <p:cNvPr id="24596" name="TextBox 3">
            <a:extLst>
              <a:ext uri="{FF2B5EF4-FFF2-40B4-BE49-F238E27FC236}">
                <a16:creationId xmlns:a16="http://schemas.microsoft.com/office/drawing/2014/main" id="{68C57AFA-BC2E-4F97-9467-BF978DFF52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2708275"/>
            <a:ext cx="254476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设</a:t>
            </a: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T[s, s+j-1] = P[0, j-1]</a:t>
            </a:r>
            <a:r>
              <a:rPr lang="zh-CN" altLang="en-US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，</a:t>
            </a:r>
            <a:endParaRPr lang="en-US" altLang="zh-CN" sz="16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但</a:t>
            </a: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T[s, s+j] </a:t>
            </a: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≠</a:t>
            </a: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P[0, j]</a:t>
            </a:r>
            <a:endParaRPr lang="zh-CN" altLang="en-US" sz="1600" baseline="-250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1525" name="TextBox 33">
            <a:extLst>
              <a:ext uri="{FF2B5EF4-FFF2-40B4-BE49-F238E27FC236}">
                <a16:creationId xmlns:a16="http://schemas.microsoft.com/office/drawing/2014/main" id="{02121D82-4CF1-42CB-BBD0-45343975FE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0" y="3736975"/>
            <a:ext cx="33496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</a:t>
            </a:r>
            <a:endParaRPr lang="zh-CN" altLang="en-US" sz="16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1526" name="TextBox 33">
            <a:extLst>
              <a:ext uri="{FF2B5EF4-FFF2-40B4-BE49-F238E27FC236}">
                <a16:creationId xmlns:a16="http://schemas.microsoft.com/office/drawing/2014/main" id="{D8DAB189-9F66-470B-8A48-213D1EF867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0" y="4367213"/>
            <a:ext cx="334963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</a:t>
            </a:r>
            <a:endParaRPr lang="zh-CN" altLang="en-US" sz="16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1527" name="TextBox 58">
            <a:extLst>
              <a:ext uri="{FF2B5EF4-FFF2-40B4-BE49-F238E27FC236}">
                <a16:creationId xmlns:a16="http://schemas.microsoft.com/office/drawing/2014/main" id="{44A37DAB-F0F8-4D0E-A014-E6693A9FF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5938" y="3776663"/>
            <a:ext cx="3460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若</a:t>
            </a: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P[0, j-2] </a:t>
            </a: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≠</a:t>
            </a: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P[1, j-1]</a:t>
            </a:r>
            <a:r>
              <a:rPr lang="zh-CN" altLang="en-US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，可少匹配</a:t>
            </a: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1</a:t>
            </a:r>
            <a:r>
              <a:rPr lang="zh-CN" altLang="en-US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趟</a:t>
            </a:r>
            <a:endParaRPr lang="zh-CN" altLang="en-US" sz="1600" baseline="-250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1528" name="TextBox 59">
            <a:extLst>
              <a:ext uri="{FF2B5EF4-FFF2-40B4-BE49-F238E27FC236}">
                <a16:creationId xmlns:a16="http://schemas.microsoft.com/office/drawing/2014/main" id="{9F7F83A3-6062-4091-BB83-CE0DCEF1A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0675" y="4406900"/>
            <a:ext cx="36671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若又</a:t>
            </a: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P[0, j-3] </a:t>
            </a: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≠</a:t>
            </a: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P[2, j-1]</a:t>
            </a:r>
            <a:r>
              <a:rPr lang="zh-CN" altLang="en-US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，可少匹配</a:t>
            </a: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2</a:t>
            </a:r>
            <a:r>
              <a:rPr lang="zh-CN" altLang="en-US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趟</a:t>
            </a:r>
            <a:endParaRPr lang="zh-CN" altLang="en-US" sz="1600" baseline="-250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grpSp>
        <p:nvGrpSpPr>
          <p:cNvPr id="6" name="组合 104">
            <a:extLst>
              <a:ext uri="{FF2B5EF4-FFF2-40B4-BE49-F238E27FC236}">
                <a16:creationId xmlns:a16="http://schemas.microsoft.com/office/drawing/2014/main" id="{195AF15C-12C6-42DC-BE04-162BD7FDF8E2}"/>
              </a:ext>
            </a:extLst>
          </p:cNvPr>
          <p:cNvGrpSpPr>
            <a:grpSpLocks/>
          </p:cNvGrpSpPr>
          <p:nvPr/>
        </p:nvGrpSpPr>
        <p:grpSpPr bwMode="auto">
          <a:xfrm>
            <a:off x="2474913" y="5049838"/>
            <a:ext cx="2581275" cy="280987"/>
            <a:chOff x="2112496" y="2774112"/>
            <a:chExt cx="3544240" cy="369332"/>
          </a:xfrm>
        </p:grpSpPr>
        <p:sp>
          <p:nvSpPr>
            <p:cNvPr id="24607" name="矩形 105">
              <a:extLst>
                <a:ext uri="{FF2B5EF4-FFF2-40B4-BE49-F238E27FC236}">
                  <a16:creationId xmlns:a16="http://schemas.microsoft.com/office/drawing/2014/main" id="{5FFC5600-DFEE-4120-AE19-1DCF8DB15B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0192" y="2774112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p</a:t>
              </a:r>
              <a:r>
                <a:rPr lang="en-US" altLang="zh-CN" sz="1600" baseline="-25000">
                  <a:latin typeface="Arial" panose="020B0604020202020204" pitchFamily="34" charset="0"/>
                  <a:ea typeface="仿宋_GB2312" pitchFamily="49" charset="-122"/>
                </a:rPr>
                <a:t>2</a:t>
              </a:r>
            </a:p>
          </p:txBody>
        </p:sp>
        <p:sp>
          <p:nvSpPr>
            <p:cNvPr id="24608" name="矩形 106">
              <a:extLst>
                <a:ext uri="{FF2B5EF4-FFF2-40B4-BE49-F238E27FC236}">
                  <a16:creationId xmlns:a16="http://schemas.microsoft.com/office/drawing/2014/main" id="{9F023461-1770-4FE4-9440-9B5470A3A7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9040" y="2774112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…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4609" name="矩形 107">
              <a:extLst>
                <a:ext uri="{FF2B5EF4-FFF2-40B4-BE49-F238E27FC236}">
                  <a16:creationId xmlns:a16="http://schemas.microsoft.com/office/drawing/2014/main" id="{53343270-FD05-4955-A3A8-70326CCB15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7888" y="2774112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p</a:t>
              </a:r>
              <a:r>
                <a:rPr lang="en-US" altLang="zh-CN" sz="1600" baseline="-25000">
                  <a:latin typeface="Arial" panose="020B0604020202020204" pitchFamily="34" charset="0"/>
                  <a:ea typeface="仿宋_GB2312" pitchFamily="49" charset="-122"/>
                </a:rPr>
                <a:t>j-4</a:t>
              </a:r>
            </a:p>
          </p:txBody>
        </p:sp>
        <p:sp>
          <p:nvSpPr>
            <p:cNvPr id="24610" name="矩形 110">
              <a:extLst>
                <a:ext uri="{FF2B5EF4-FFF2-40B4-BE49-F238E27FC236}">
                  <a16:creationId xmlns:a16="http://schemas.microsoft.com/office/drawing/2014/main" id="{B7A2FC86-3A38-4277-8D21-B1917A111E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1344" y="2774112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p</a:t>
              </a:r>
              <a:r>
                <a:rPr lang="en-US" altLang="zh-CN" sz="1600" baseline="-25000">
                  <a:latin typeface="Arial" panose="020B0604020202020204" pitchFamily="34" charset="0"/>
                  <a:ea typeface="仿宋_GB2312" pitchFamily="49" charset="-122"/>
                </a:rPr>
                <a:t>1</a:t>
              </a:r>
            </a:p>
          </p:txBody>
        </p:sp>
        <p:sp>
          <p:nvSpPr>
            <p:cNvPr id="24611" name="矩形 111">
              <a:extLst>
                <a:ext uri="{FF2B5EF4-FFF2-40B4-BE49-F238E27FC236}">
                  <a16:creationId xmlns:a16="http://schemas.microsoft.com/office/drawing/2014/main" id="{A4844493-91D4-478E-BA97-7A80F8F959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496" y="2774112"/>
              <a:ext cx="708848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p</a:t>
              </a:r>
              <a:r>
                <a:rPr lang="en-US" altLang="zh-CN" sz="1600" baseline="-25000">
                  <a:latin typeface="Arial" panose="020B0604020202020204" pitchFamily="34" charset="0"/>
                  <a:ea typeface="仿宋_GB2312" pitchFamily="49" charset="-122"/>
                </a:rPr>
                <a:t>0</a:t>
              </a:r>
            </a:p>
          </p:txBody>
        </p:sp>
      </p:grpSp>
      <p:sp>
        <p:nvSpPr>
          <p:cNvPr id="21530" name="TextBox 33">
            <a:extLst>
              <a:ext uri="{FF2B5EF4-FFF2-40B4-BE49-F238E27FC236}">
                <a16:creationId xmlns:a16="http://schemas.microsoft.com/office/drawing/2014/main" id="{A4EFA5C8-B605-4476-9AE5-BA18BD5C3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0" y="5010150"/>
            <a:ext cx="33496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</a:t>
            </a:r>
            <a:endParaRPr lang="zh-CN" altLang="en-US" sz="16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1531" name="TextBox 68">
            <a:extLst>
              <a:ext uri="{FF2B5EF4-FFF2-40B4-BE49-F238E27FC236}">
                <a16:creationId xmlns:a16="http://schemas.microsoft.com/office/drawing/2014/main" id="{FC6E7C02-1760-4A91-B687-A6C95E2AF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3850" y="5021263"/>
            <a:ext cx="36687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若又</a:t>
            </a: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P[0, j-4] </a:t>
            </a: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≠</a:t>
            </a: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P[3, j-1]</a:t>
            </a:r>
            <a:r>
              <a:rPr lang="zh-CN" altLang="en-US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，可少匹配</a:t>
            </a: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3</a:t>
            </a:r>
            <a:r>
              <a:rPr lang="zh-CN" altLang="en-US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趟</a:t>
            </a:r>
            <a:endParaRPr lang="zh-CN" altLang="en-US" sz="1600" baseline="-250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1532" name="TextBox 4">
            <a:extLst>
              <a:ext uri="{FF2B5EF4-FFF2-40B4-BE49-F238E27FC236}">
                <a16:creationId xmlns:a16="http://schemas.microsoft.com/office/drawing/2014/main" id="{9F2240C4-7DA4-4BFA-B93C-CC81B0A81E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0913" y="5589588"/>
            <a:ext cx="415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…</a:t>
            </a:r>
            <a:endParaRPr lang="zh-CN" altLang="en-US" sz="18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1533" name="TextBox 70">
            <a:extLst>
              <a:ext uri="{FF2B5EF4-FFF2-40B4-BE49-F238E27FC236}">
                <a16:creationId xmlns:a16="http://schemas.microsoft.com/office/drawing/2014/main" id="{50B7F658-158D-4F17-AF8E-BA1C82FAD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3" y="5589588"/>
            <a:ext cx="415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…</a:t>
            </a:r>
            <a:endParaRPr lang="zh-CN" altLang="en-US" sz="18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1534" name="TextBox 71">
            <a:extLst>
              <a:ext uri="{FF2B5EF4-FFF2-40B4-BE49-F238E27FC236}">
                <a16:creationId xmlns:a16="http://schemas.microsoft.com/office/drawing/2014/main" id="{DEFDF27E-C503-428C-9E33-486F6AD145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5665788"/>
            <a:ext cx="3970338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类推直到前缀</a:t>
            </a: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P[0, k+1] </a:t>
            </a: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≠</a:t>
            </a: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</a:t>
            </a:r>
            <a:r>
              <a:rPr lang="zh-CN" altLang="en-US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后缀</a:t>
            </a: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P[j-k-2, j-1]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但是前缀</a:t>
            </a: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P[0, k] =</a:t>
            </a:r>
            <a:r>
              <a:rPr lang="zh-CN" altLang="en-US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后缀</a:t>
            </a: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P[j-k-1, j-1] </a:t>
            </a:r>
            <a:r>
              <a:rPr lang="zh-CN" altLang="en-US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时，</a:t>
            </a:r>
            <a:endParaRPr lang="en-US" altLang="zh-CN" sz="16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可少匹配 </a:t>
            </a: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j-k-1 </a:t>
            </a:r>
            <a:r>
              <a:rPr lang="zh-CN" altLang="en-US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趟，</a:t>
            </a:r>
            <a:endParaRPr lang="en-US" altLang="zh-CN" sz="16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相当于</a:t>
            </a: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</a:t>
            </a:r>
            <a:r>
              <a:rPr lang="zh-CN" altLang="en-US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直接向右滑动 </a:t>
            </a: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j-k-1 </a:t>
            </a:r>
            <a:r>
              <a:rPr lang="zh-CN" altLang="en-US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个字符</a:t>
            </a:r>
            <a:endParaRPr lang="zh-CN" altLang="en-US" sz="1600" baseline="-250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5" grpId="0"/>
      <p:bldP spid="21526" grpId="0"/>
      <p:bldP spid="21527" grpId="0"/>
      <p:bldP spid="21528" grpId="0"/>
      <p:bldP spid="21530" grpId="0"/>
      <p:bldP spid="21531" grpId="0"/>
      <p:bldP spid="21532" grpId="0"/>
      <p:bldP spid="21533" grpId="0"/>
      <p:bldP spid="2153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标题 1">
            <a:extLst>
              <a:ext uri="{FF2B5EF4-FFF2-40B4-BE49-F238E27FC236}">
                <a16:creationId xmlns:a16="http://schemas.microsoft.com/office/drawing/2014/main" id="{B4FB81B7-0C2C-410F-8033-82C9EE237B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字符串</a:t>
            </a:r>
          </a:p>
        </p:txBody>
      </p:sp>
      <p:sp>
        <p:nvSpPr>
          <p:cNvPr id="25603" name="内容占位符 2">
            <a:extLst>
              <a:ext uri="{FF2B5EF4-FFF2-40B4-BE49-F238E27FC236}">
                <a16:creationId xmlns:a16="http://schemas.microsoft.com/office/drawing/2014/main" id="{767A921C-E2FA-406D-B460-712212D123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字符串的改进模式匹配算法</a:t>
            </a:r>
            <a:endParaRPr lang="en-US" altLang="zh-CN"/>
          </a:p>
          <a:p>
            <a:pPr lvl="1"/>
            <a:r>
              <a:rPr lang="zh-CN" altLang="en-US"/>
              <a:t>对模式串</a:t>
            </a:r>
            <a:r>
              <a:rPr lang="en-US" altLang="zh-CN"/>
              <a:t>P</a:t>
            </a:r>
            <a:r>
              <a:rPr lang="zh-CN" altLang="en-US"/>
              <a:t>进行预处理，计算可以滑过多少个字符</a:t>
            </a:r>
          </a:p>
        </p:txBody>
      </p:sp>
      <p:sp>
        <p:nvSpPr>
          <p:cNvPr id="25604" name="灯片编号占位符 3">
            <a:extLst>
              <a:ext uri="{FF2B5EF4-FFF2-40B4-BE49-F238E27FC236}">
                <a16:creationId xmlns:a16="http://schemas.microsoft.com/office/drawing/2014/main" id="{3F7D6659-2677-4790-B3E7-53C205B51D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D8053ABC-06EA-42D0-804B-791905A33ED9}" type="slidenum">
              <a:rPr lang="en-US" altLang="zh-CN" sz="2000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zh-CN" sz="2000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  <p:grpSp>
        <p:nvGrpSpPr>
          <p:cNvPr id="25605" name="组合 1">
            <a:extLst>
              <a:ext uri="{FF2B5EF4-FFF2-40B4-BE49-F238E27FC236}">
                <a16:creationId xmlns:a16="http://schemas.microsoft.com/office/drawing/2014/main" id="{9BCBE526-0F50-4478-806D-F680CD48E83B}"/>
              </a:ext>
            </a:extLst>
          </p:cNvPr>
          <p:cNvGrpSpPr>
            <a:grpSpLocks/>
          </p:cNvGrpSpPr>
          <p:nvPr/>
        </p:nvGrpSpPr>
        <p:grpSpPr bwMode="auto">
          <a:xfrm>
            <a:off x="1187450" y="2565400"/>
            <a:ext cx="7177088" cy="1106488"/>
            <a:chOff x="1295636" y="2708920"/>
            <a:chExt cx="7176944" cy="1106874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7D5F7F49-55D9-42BC-9425-052917B07318}"/>
                </a:ext>
              </a:extLst>
            </p:cNvPr>
            <p:cNvSpPr txBox="1"/>
            <p:nvPr/>
          </p:nvSpPr>
          <p:spPr bwMode="auto">
            <a:xfrm>
              <a:off x="2813256" y="2708920"/>
              <a:ext cx="1325536" cy="37001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>
              <a:spAutoFit/>
            </a:bodyPr>
            <a:lstStyle/>
            <a:p>
              <a:pPr eaLnBrk="1" hangingPunct="1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-1</a:t>
              </a:r>
              <a:r>
                <a:rPr lang="zh-CN" altLang="en-US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，当</a:t>
              </a:r>
              <a:r>
                <a:rPr lang="zh-CN" altLang="en-US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 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j 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=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 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0</a:t>
              </a:r>
              <a:endParaRPr lang="zh-CN" altLang="en-US" b="1" dirty="0">
                <a:solidFill>
                  <a:srgbClr val="000099"/>
                </a:solidFill>
                <a:latin typeface="+mn-lt"/>
                <a:ea typeface="黑体" pitchFamily="49" charset="-122"/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02FA7A3-8D36-44E1-B2CD-5B03C6015E0E}"/>
                </a:ext>
              </a:extLst>
            </p:cNvPr>
            <p:cNvSpPr txBox="1"/>
            <p:nvPr/>
          </p:nvSpPr>
          <p:spPr bwMode="auto">
            <a:xfrm>
              <a:off x="2619584" y="3077348"/>
              <a:ext cx="5852996" cy="37001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>
              <a:spAutoFit/>
            </a:bodyPr>
            <a:lstStyle/>
            <a:p>
              <a:pPr eaLnBrk="1" hangingPunct="1">
                <a:buFont typeface="Wingdings" pitchFamily="2" charset="2"/>
                <a:buNone/>
                <a:defRPr/>
              </a:pP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k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+1</a:t>
              </a:r>
              <a:r>
                <a:rPr lang="zh-CN" altLang="en-US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，当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 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0 ≤ 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k 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&lt; 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j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-1, </a:t>
              </a:r>
              <a:r>
                <a:rPr lang="zh-CN" altLang="en-US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且使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p</a:t>
              </a:r>
              <a:r>
                <a:rPr lang="en-US" altLang="zh-CN" b="1" baseline="-25000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0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p</a:t>
              </a:r>
              <a:r>
                <a:rPr lang="en-US" altLang="zh-CN" b="1" baseline="-25000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1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…</a:t>
              </a:r>
              <a:r>
                <a:rPr lang="en-US" altLang="zh-CN" b="1" dirty="0" err="1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p</a:t>
              </a:r>
              <a:r>
                <a:rPr lang="en-US" altLang="zh-CN" b="1" baseline="-25000" dirty="0" err="1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k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=p</a:t>
              </a:r>
              <a:r>
                <a:rPr lang="en-US" altLang="zh-CN" b="1" baseline="-25000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j-k-1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p</a:t>
              </a:r>
              <a:r>
                <a:rPr lang="en-US" altLang="zh-CN" b="1" baseline="-25000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j-k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…p</a:t>
              </a:r>
              <a:r>
                <a:rPr lang="en-US" altLang="zh-CN" b="1" baseline="-25000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j-1</a:t>
              </a:r>
              <a:r>
                <a:rPr lang="zh-CN" altLang="en-US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的最大数</a:t>
              </a:r>
            </a:p>
          </p:txBody>
        </p:sp>
        <p:sp>
          <p:nvSpPr>
            <p:cNvPr id="25642" name="AutoShape 32">
              <a:extLst>
                <a:ext uri="{FF2B5EF4-FFF2-40B4-BE49-F238E27FC236}">
                  <a16:creationId xmlns:a16="http://schemas.microsoft.com/office/drawing/2014/main" id="{AF836750-4D13-4335-9B96-47DEBD9723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1383" y="2856780"/>
              <a:ext cx="127287" cy="896777"/>
            </a:xfrm>
            <a:prstGeom prst="leftBrace">
              <a:avLst>
                <a:gd name="adj1" fmla="val 85196"/>
                <a:gd name="adj2" fmla="val 50000"/>
              </a:avLst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" name="矩形 71">
              <a:extLst>
                <a:ext uri="{FF2B5EF4-FFF2-40B4-BE49-F238E27FC236}">
                  <a16:creationId xmlns:a16="http://schemas.microsoft.com/office/drawing/2014/main" id="{772DDE29-CD7A-4700-8A12-934A23079E8E}"/>
                </a:ext>
              </a:extLst>
            </p:cNvPr>
            <p:cNvSpPr/>
            <p:nvPr/>
          </p:nvSpPr>
          <p:spPr bwMode="auto">
            <a:xfrm>
              <a:off x="1295636" y="3093229"/>
              <a:ext cx="1198539" cy="37001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next( 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j </a:t>
              </a: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) =</a:t>
              </a:r>
              <a:endParaRPr lang="zh-CN" altLang="en-US" dirty="0">
                <a:latin typeface="Arial" charset="0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11113891-9B48-4385-9B6A-18D4E202EB68}"/>
                </a:ext>
              </a:extLst>
            </p:cNvPr>
            <p:cNvSpPr txBox="1"/>
            <p:nvPr/>
          </p:nvSpPr>
          <p:spPr bwMode="auto">
            <a:xfrm>
              <a:off x="2879929" y="3445777"/>
              <a:ext cx="1462059" cy="37001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>
              <a:spAutoFit/>
            </a:bodyPr>
            <a:lstStyle/>
            <a:p>
              <a:pPr eaLnBrk="1" hangingPunct="1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0</a:t>
              </a:r>
              <a:r>
                <a:rPr lang="zh-CN" altLang="en-US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，其他情况</a:t>
              </a:r>
            </a:p>
          </p:txBody>
        </p:sp>
      </p:grpSp>
      <p:sp>
        <p:nvSpPr>
          <p:cNvPr id="49" name="TextBox 33">
            <a:extLst>
              <a:ext uri="{FF2B5EF4-FFF2-40B4-BE49-F238E27FC236}">
                <a16:creationId xmlns:a16="http://schemas.microsoft.com/office/drawing/2014/main" id="{C3B785C5-401E-40CD-ADCF-5941FAA03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3588" y="5400675"/>
            <a:ext cx="334962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</a:t>
            </a:r>
            <a:endParaRPr lang="zh-CN" altLang="en-US" sz="16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grpSp>
        <p:nvGrpSpPr>
          <p:cNvPr id="3" name="组合 3">
            <a:extLst>
              <a:ext uri="{FF2B5EF4-FFF2-40B4-BE49-F238E27FC236}">
                <a16:creationId xmlns:a16="http://schemas.microsoft.com/office/drawing/2014/main" id="{E1B0E3A3-9F0F-410A-BC1D-EB519CB32924}"/>
              </a:ext>
            </a:extLst>
          </p:cNvPr>
          <p:cNvGrpSpPr>
            <a:grpSpLocks/>
          </p:cNvGrpSpPr>
          <p:nvPr/>
        </p:nvGrpSpPr>
        <p:grpSpPr bwMode="auto">
          <a:xfrm>
            <a:off x="2689225" y="5440363"/>
            <a:ext cx="4648200" cy="282575"/>
            <a:chOff x="1496766" y="3466143"/>
            <a:chExt cx="4649200" cy="282076"/>
          </a:xfrm>
        </p:grpSpPr>
        <p:sp>
          <p:nvSpPr>
            <p:cNvPr id="25631" name="矩形 34">
              <a:extLst>
                <a:ext uri="{FF2B5EF4-FFF2-40B4-BE49-F238E27FC236}">
                  <a16:creationId xmlns:a16="http://schemas.microsoft.com/office/drawing/2014/main" id="{F51DDF55-4F98-414D-8800-FD17B1A9FD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685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c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5632" name="矩形 35">
              <a:extLst>
                <a:ext uri="{FF2B5EF4-FFF2-40B4-BE49-F238E27FC236}">
                  <a16:creationId xmlns:a16="http://schemas.microsoft.com/office/drawing/2014/main" id="{2C47D626-0050-4CF6-9800-DBA9978D12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4644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d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5633" name="矩形 36">
              <a:extLst>
                <a:ext uri="{FF2B5EF4-FFF2-40B4-BE49-F238E27FC236}">
                  <a16:creationId xmlns:a16="http://schemas.microsoft.com/office/drawing/2014/main" id="{133B1977-C218-48C4-B510-E9192FFC78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0603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5634" name="矩形 37">
              <a:extLst>
                <a:ext uri="{FF2B5EF4-FFF2-40B4-BE49-F238E27FC236}">
                  <a16:creationId xmlns:a16="http://schemas.microsoft.com/office/drawing/2014/main" id="{F63A60D1-E7CB-4D5D-BFC3-56BEA5542D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6562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b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5635" name="矩形 38">
              <a:extLst>
                <a:ext uri="{FF2B5EF4-FFF2-40B4-BE49-F238E27FC236}">
                  <a16:creationId xmlns:a16="http://schemas.microsoft.com/office/drawing/2014/main" id="{1161EE9F-4E9D-429C-B373-E92F2A8CD7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2522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c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5636" name="矩形 65">
              <a:extLst>
                <a:ext uri="{FF2B5EF4-FFF2-40B4-BE49-F238E27FC236}">
                  <a16:creationId xmlns:a16="http://schemas.microsoft.com/office/drawing/2014/main" id="{57083F84-0753-4C94-98BA-75198AA130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4048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d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5637" name="矩形 67">
              <a:extLst>
                <a:ext uri="{FF2B5EF4-FFF2-40B4-BE49-F238E27FC236}">
                  <a16:creationId xmlns:a16="http://schemas.microsoft.com/office/drawing/2014/main" id="{BF4F6325-6FB6-4BFF-9062-E47326BA6C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2725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b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5638" name="矩形 68">
              <a:extLst>
                <a:ext uri="{FF2B5EF4-FFF2-40B4-BE49-F238E27FC236}">
                  <a16:creationId xmlns:a16="http://schemas.microsoft.com/office/drawing/2014/main" id="{64FF6BDD-EA2E-4642-B030-1E57C1EF5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6766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5639" name="矩形 65">
              <a:extLst>
                <a:ext uri="{FF2B5EF4-FFF2-40B4-BE49-F238E27FC236}">
                  <a16:creationId xmlns:a16="http://schemas.microsoft.com/office/drawing/2014/main" id="{5918BC2A-D660-4F8D-9062-A87D2F0218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0007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e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</p:grpSp>
      <p:sp>
        <p:nvSpPr>
          <p:cNvPr id="60" name="TextBox 33">
            <a:extLst>
              <a:ext uri="{FF2B5EF4-FFF2-40B4-BE49-F238E27FC236}">
                <a16:creationId xmlns:a16="http://schemas.microsoft.com/office/drawing/2014/main" id="{842A7410-139C-4A6C-A7DA-0ECD53FE0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5062538"/>
            <a:ext cx="6556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zh-CN" altLang="en-US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下标</a:t>
            </a: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j</a:t>
            </a:r>
            <a:endParaRPr lang="zh-CN" altLang="en-US" sz="16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0ABBC0D2-5588-416D-8A6F-067EEFA4F349}"/>
              </a:ext>
            </a:extLst>
          </p:cNvPr>
          <p:cNvGrpSpPr>
            <a:grpSpLocks/>
          </p:cNvGrpSpPr>
          <p:nvPr/>
        </p:nvGrpSpPr>
        <p:grpSpPr bwMode="auto">
          <a:xfrm>
            <a:off x="2689225" y="5089525"/>
            <a:ext cx="4648200" cy="282575"/>
            <a:chOff x="1496766" y="3466143"/>
            <a:chExt cx="4649200" cy="282076"/>
          </a:xfrm>
        </p:grpSpPr>
        <p:sp>
          <p:nvSpPr>
            <p:cNvPr id="25622" name="矩形 34">
              <a:extLst>
                <a:ext uri="{FF2B5EF4-FFF2-40B4-BE49-F238E27FC236}">
                  <a16:creationId xmlns:a16="http://schemas.microsoft.com/office/drawing/2014/main" id="{950EE781-8C9C-4B53-B9FF-21DA44B0F3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685" y="3466143"/>
              <a:ext cx="515959" cy="282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2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5623" name="矩形 35">
              <a:extLst>
                <a:ext uri="{FF2B5EF4-FFF2-40B4-BE49-F238E27FC236}">
                  <a16:creationId xmlns:a16="http://schemas.microsoft.com/office/drawing/2014/main" id="{495C0D9C-EEFD-4851-A8C9-7A5CCF9E81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4644" y="3466143"/>
              <a:ext cx="515959" cy="282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3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5624" name="矩形 36">
              <a:extLst>
                <a:ext uri="{FF2B5EF4-FFF2-40B4-BE49-F238E27FC236}">
                  <a16:creationId xmlns:a16="http://schemas.microsoft.com/office/drawing/2014/main" id="{482E16D1-0633-4F92-9348-BDE884204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0603" y="3466143"/>
              <a:ext cx="515959" cy="282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4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5625" name="矩形 37">
              <a:extLst>
                <a:ext uri="{FF2B5EF4-FFF2-40B4-BE49-F238E27FC236}">
                  <a16:creationId xmlns:a16="http://schemas.microsoft.com/office/drawing/2014/main" id="{DD7211AA-F48A-4497-8638-C244EE4C0A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6562" y="3466143"/>
              <a:ext cx="515959" cy="282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5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5626" name="矩形 38">
              <a:extLst>
                <a:ext uri="{FF2B5EF4-FFF2-40B4-BE49-F238E27FC236}">
                  <a16:creationId xmlns:a16="http://schemas.microsoft.com/office/drawing/2014/main" id="{78D963C4-B1AD-4582-BFF2-10DCADBEB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2522" y="3466143"/>
              <a:ext cx="515959" cy="282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6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5627" name="矩形 65">
              <a:extLst>
                <a:ext uri="{FF2B5EF4-FFF2-40B4-BE49-F238E27FC236}">
                  <a16:creationId xmlns:a16="http://schemas.microsoft.com/office/drawing/2014/main" id="{248C9F39-A803-47E6-BEC0-361C33E525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4048" y="3466143"/>
              <a:ext cx="515959" cy="282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7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5628" name="矩形 67">
              <a:extLst>
                <a:ext uri="{FF2B5EF4-FFF2-40B4-BE49-F238E27FC236}">
                  <a16:creationId xmlns:a16="http://schemas.microsoft.com/office/drawing/2014/main" id="{C7C1B08D-176D-4CC0-BDFD-2E9CBD8B31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2725" y="3466143"/>
              <a:ext cx="515959" cy="282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1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5629" name="矩形 68">
              <a:extLst>
                <a:ext uri="{FF2B5EF4-FFF2-40B4-BE49-F238E27FC236}">
                  <a16:creationId xmlns:a16="http://schemas.microsoft.com/office/drawing/2014/main" id="{1D298534-FA1E-4077-8102-7C25E8C433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6766" y="3466143"/>
              <a:ext cx="515959" cy="282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0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5630" name="矩形 65">
              <a:extLst>
                <a:ext uri="{FF2B5EF4-FFF2-40B4-BE49-F238E27FC236}">
                  <a16:creationId xmlns:a16="http://schemas.microsoft.com/office/drawing/2014/main" id="{F27CF767-4327-4772-B46E-CE44FC7ABE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0007" y="3466143"/>
              <a:ext cx="515959" cy="282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8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</p:grpSp>
      <p:sp>
        <p:nvSpPr>
          <p:cNvPr id="71" name="TextBox 33">
            <a:extLst>
              <a:ext uri="{FF2B5EF4-FFF2-40B4-BE49-F238E27FC236}">
                <a16:creationId xmlns:a16="http://schemas.microsoft.com/office/drawing/2014/main" id="{05C60838-DA0F-4AE8-9299-979150EFB4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0225" y="5719763"/>
            <a:ext cx="8016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next(j)</a:t>
            </a:r>
            <a:endParaRPr lang="zh-CN" altLang="en-US" sz="16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grpSp>
        <p:nvGrpSpPr>
          <p:cNvPr id="5" name="组合 75">
            <a:extLst>
              <a:ext uri="{FF2B5EF4-FFF2-40B4-BE49-F238E27FC236}">
                <a16:creationId xmlns:a16="http://schemas.microsoft.com/office/drawing/2014/main" id="{DE6E46B6-7A80-4815-A074-BB0983433D28}"/>
              </a:ext>
            </a:extLst>
          </p:cNvPr>
          <p:cNvGrpSpPr>
            <a:grpSpLocks/>
          </p:cNvGrpSpPr>
          <p:nvPr/>
        </p:nvGrpSpPr>
        <p:grpSpPr bwMode="auto">
          <a:xfrm>
            <a:off x="2689225" y="5759450"/>
            <a:ext cx="4648200" cy="282575"/>
            <a:chOff x="3632212" y="5119543"/>
            <a:chExt cx="4648200" cy="282575"/>
          </a:xfrm>
        </p:grpSpPr>
        <p:sp>
          <p:nvSpPr>
            <p:cNvPr id="25613" name="矩形 34">
              <a:extLst>
                <a:ext uri="{FF2B5EF4-FFF2-40B4-BE49-F238E27FC236}">
                  <a16:creationId xmlns:a16="http://schemas.microsoft.com/office/drawing/2014/main" id="{95EEFF13-9018-43A9-9A9D-956C35124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3909" y="5119543"/>
              <a:ext cx="515848" cy="28257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0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5614" name="矩形 35">
              <a:extLst>
                <a:ext uri="{FF2B5EF4-FFF2-40B4-BE49-F238E27FC236}">
                  <a16:creationId xmlns:a16="http://schemas.microsoft.com/office/drawing/2014/main" id="{A11851B0-CC25-415C-A18D-D474FFC643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9757" y="5119543"/>
              <a:ext cx="515848" cy="28257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0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5615" name="矩形 36">
              <a:extLst>
                <a:ext uri="{FF2B5EF4-FFF2-40B4-BE49-F238E27FC236}">
                  <a16:creationId xmlns:a16="http://schemas.microsoft.com/office/drawing/2014/main" id="{EBF2D1C6-7969-414C-A11B-B8222DE32A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5605" y="5119543"/>
              <a:ext cx="515848" cy="28257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0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5616" name="矩形 37">
              <a:extLst>
                <a:ext uri="{FF2B5EF4-FFF2-40B4-BE49-F238E27FC236}">
                  <a16:creationId xmlns:a16="http://schemas.microsoft.com/office/drawing/2014/main" id="{831A0666-5169-41E9-80BC-42B2FD8400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1453" y="5119543"/>
              <a:ext cx="515848" cy="28257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1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5617" name="矩形 38">
              <a:extLst>
                <a:ext uri="{FF2B5EF4-FFF2-40B4-BE49-F238E27FC236}">
                  <a16:creationId xmlns:a16="http://schemas.microsoft.com/office/drawing/2014/main" id="{575B1832-DEB7-4C23-A718-44657209CC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7302" y="5119543"/>
              <a:ext cx="515848" cy="28257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2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5618" name="矩形 65">
              <a:extLst>
                <a:ext uri="{FF2B5EF4-FFF2-40B4-BE49-F238E27FC236}">
                  <a16:creationId xmlns:a16="http://schemas.microsoft.com/office/drawing/2014/main" id="{5990CB7B-FAB7-4609-A4C1-FC326C8EE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48716" y="5119543"/>
              <a:ext cx="515848" cy="28257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3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5619" name="矩形 67">
              <a:extLst>
                <a:ext uri="{FF2B5EF4-FFF2-40B4-BE49-F238E27FC236}">
                  <a16:creationId xmlns:a16="http://schemas.microsoft.com/office/drawing/2014/main" id="{03D1DFB5-01D3-447B-B1F6-75C8FE30F7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8060" y="5119543"/>
              <a:ext cx="515848" cy="28257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0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5620" name="矩形 68">
              <a:extLst>
                <a:ext uri="{FF2B5EF4-FFF2-40B4-BE49-F238E27FC236}">
                  <a16:creationId xmlns:a16="http://schemas.microsoft.com/office/drawing/2014/main" id="{B47AE008-8E95-4A2F-A880-E2CD50C542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212" y="5119543"/>
              <a:ext cx="515848" cy="28257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-1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5621" name="矩形 65">
              <a:extLst>
                <a:ext uri="{FF2B5EF4-FFF2-40B4-BE49-F238E27FC236}">
                  <a16:creationId xmlns:a16="http://schemas.microsoft.com/office/drawing/2014/main" id="{54CA317B-FE95-4AF3-AC4F-F8C644126D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4564" y="5119543"/>
              <a:ext cx="515848" cy="28257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4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8155C5A6-5AB4-4390-B7CB-921BB540F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0538" y="4013200"/>
            <a:ext cx="58054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next(j)</a:t>
            </a:r>
            <a:r>
              <a:rPr lang="zh-CN" altLang="en-US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直观含义：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[0, j-1]</a:t>
            </a: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中前缀和后缀相等的最大长度</a:t>
            </a:r>
            <a:endParaRPr lang="en-US" altLang="zh-CN" sz="18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next(j)</a:t>
            </a:r>
            <a:r>
              <a:rPr lang="zh-CN" altLang="en-US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直观作用：</a:t>
            </a: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可滑过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j-next(j)</a:t>
            </a: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位不用匹配</a:t>
            </a:r>
            <a:endParaRPr lang="zh-CN" altLang="en-US" sz="18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60" grpId="0"/>
      <p:bldP spid="71" grpId="0"/>
      <p:bldP spid="4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标题 1">
            <a:extLst>
              <a:ext uri="{FF2B5EF4-FFF2-40B4-BE49-F238E27FC236}">
                <a16:creationId xmlns:a16="http://schemas.microsoft.com/office/drawing/2014/main" id="{DAEF33D1-8A4C-4561-8758-8C7F59ECC7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字符串</a:t>
            </a:r>
          </a:p>
        </p:txBody>
      </p:sp>
      <p:sp>
        <p:nvSpPr>
          <p:cNvPr id="26627" name="内容占位符 2">
            <a:extLst>
              <a:ext uri="{FF2B5EF4-FFF2-40B4-BE49-F238E27FC236}">
                <a16:creationId xmlns:a16="http://schemas.microsoft.com/office/drawing/2014/main" id="{60C40673-6748-400C-9A78-ADE2D7CBBC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字符串的改进模式匹配算法</a:t>
            </a:r>
            <a:endParaRPr lang="en-US" altLang="zh-CN"/>
          </a:p>
          <a:p>
            <a:pPr lvl="1"/>
            <a:r>
              <a:rPr lang="zh-CN" altLang="en-US"/>
              <a:t>对模式串</a:t>
            </a:r>
            <a:r>
              <a:rPr lang="en-US" altLang="zh-CN"/>
              <a:t>P</a:t>
            </a:r>
            <a:r>
              <a:rPr lang="zh-CN" altLang="en-US"/>
              <a:t>进行预处理，计算可以滑过多少个字符</a:t>
            </a:r>
          </a:p>
        </p:txBody>
      </p:sp>
      <p:sp>
        <p:nvSpPr>
          <p:cNvPr id="26628" name="灯片编号占位符 3">
            <a:extLst>
              <a:ext uri="{FF2B5EF4-FFF2-40B4-BE49-F238E27FC236}">
                <a16:creationId xmlns:a16="http://schemas.microsoft.com/office/drawing/2014/main" id="{120B5862-A490-4A11-98A7-B002FE6357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6A90ECD8-83FD-4C03-9C16-50E1CD5F8F0E}" type="slidenum">
              <a:rPr lang="en-US" altLang="zh-CN" sz="2000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zh-CN" sz="2000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  <p:grpSp>
        <p:nvGrpSpPr>
          <p:cNvPr id="26629" name="组合 1">
            <a:extLst>
              <a:ext uri="{FF2B5EF4-FFF2-40B4-BE49-F238E27FC236}">
                <a16:creationId xmlns:a16="http://schemas.microsoft.com/office/drawing/2014/main" id="{372C8088-D7D7-4E31-BF5D-80047A398DAD}"/>
              </a:ext>
            </a:extLst>
          </p:cNvPr>
          <p:cNvGrpSpPr>
            <a:grpSpLocks/>
          </p:cNvGrpSpPr>
          <p:nvPr/>
        </p:nvGrpSpPr>
        <p:grpSpPr bwMode="auto">
          <a:xfrm>
            <a:off x="1187450" y="2565400"/>
            <a:ext cx="7177088" cy="1106488"/>
            <a:chOff x="1295636" y="2708920"/>
            <a:chExt cx="7176944" cy="1106874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880DE71-91DD-4984-AC9D-3228BFA876DE}"/>
                </a:ext>
              </a:extLst>
            </p:cNvPr>
            <p:cNvSpPr txBox="1"/>
            <p:nvPr/>
          </p:nvSpPr>
          <p:spPr bwMode="auto">
            <a:xfrm>
              <a:off x="2813256" y="2708920"/>
              <a:ext cx="1325536" cy="37001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>
              <a:spAutoFit/>
            </a:bodyPr>
            <a:lstStyle/>
            <a:p>
              <a:pPr eaLnBrk="1" hangingPunct="1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-1</a:t>
              </a:r>
              <a:r>
                <a:rPr lang="zh-CN" altLang="en-US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，当</a:t>
              </a:r>
              <a:r>
                <a:rPr lang="zh-CN" altLang="en-US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 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j 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=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 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0</a:t>
              </a:r>
              <a:endParaRPr lang="zh-CN" altLang="en-US" b="1" dirty="0">
                <a:solidFill>
                  <a:srgbClr val="000099"/>
                </a:solidFill>
                <a:latin typeface="+mn-lt"/>
                <a:ea typeface="黑体" pitchFamily="49" charset="-122"/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626CD5FB-E567-4CDC-A99C-650F2BDCFF94}"/>
                </a:ext>
              </a:extLst>
            </p:cNvPr>
            <p:cNvSpPr txBox="1"/>
            <p:nvPr/>
          </p:nvSpPr>
          <p:spPr bwMode="auto">
            <a:xfrm>
              <a:off x="2619584" y="3077348"/>
              <a:ext cx="5852996" cy="37001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>
              <a:spAutoFit/>
            </a:bodyPr>
            <a:lstStyle/>
            <a:p>
              <a:pPr eaLnBrk="1" hangingPunct="1">
                <a:buFont typeface="Wingdings" pitchFamily="2" charset="2"/>
                <a:buNone/>
                <a:defRPr/>
              </a:pP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k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+1</a:t>
              </a:r>
              <a:r>
                <a:rPr lang="zh-CN" altLang="en-US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，当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 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0 ≤ 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k 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&lt; 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j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-1, </a:t>
              </a:r>
              <a:r>
                <a:rPr lang="zh-CN" altLang="en-US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且使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p</a:t>
              </a:r>
              <a:r>
                <a:rPr lang="en-US" altLang="zh-CN" b="1" baseline="-25000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0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p</a:t>
              </a:r>
              <a:r>
                <a:rPr lang="en-US" altLang="zh-CN" b="1" baseline="-25000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1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…</a:t>
              </a:r>
              <a:r>
                <a:rPr lang="en-US" altLang="zh-CN" b="1" dirty="0" err="1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p</a:t>
              </a:r>
              <a:r>
                <a:rPr lang="en-US" altLang="zh-CN" b="1" baseline="-25000" dirty="0" err="1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k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=p</a:t>
              </a:r>
              <a:r>
                <a:rPr lang="en-US" altLang="zh-CN" b="1" baseline="-25000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j-k-1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p</a:t>
              </a:r>
              <a:r>
                <a:rPr lang="en-US" altLang="zh-CN" b="1" baseline="-25000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j-k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…p</a:t>
              </a:r>
              <a:r>
                <a:rPr lang="en-US" altLang="zh-CN" b="1" baseline="-25000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j-1</a:t>
              </a:r>
              <a:r>
                <a:rPr lang="zh-CN" altLang="en-US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的最大数</a:t>
              </a:r>
            </a:p>
          </p:txBody>
        </p:sp>
        <p:sp>
          <p:nvSpPr>
            <p:cNvPr id="26663" name="AutoShape 32">
              <a:extLst>
                <a:ext uri="{FF2B5EF4-FFF2-40B4-BE49-F238E27FC236}">
                  <a16:creationId xmlns:a16="http://schemas.microsoft.com/office/drawing/2014/main" id="{D4133824-A1B0-49D8-A2FB-DBFE5836C2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1383" y="2856780"/>
              <a:ext cx="127287" cy="896777"/>
            </a:xfrm>
            <a:prstGeom prst="leftBrace">
              <a:avLst>
                <a:gd name="adj1" fmla="val 85196"/>
                <a:gd name="adj2" fmla="val 50000"/>
              </a:avLst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" name="矩形 71">
              <a:extLst>
                <a:ext uri="{FF2B5EF4-FFF2-40B4-BE49-F238E27FC236}">
                  <a16:creationId xmlns:a16="http://schemas.microsoft.com/office/drawing/2014/main" id="{BA61BEC7-D16B-4823-9A9E-BC57D425729C}"/>
                </a:ext>
              </a:extLst>
            </p:cNvPr>
            <p:cNvSpPr/>
            <p:nvPr/>
          </p:nvSpPr>
          <p:spPr bwMode="auto">
            <a:xfrm>
              <a:off x="1295636" y="3093229"/>
              <a:ext cx="1198539" cy="37001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next( 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j </a:t>
              </a: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) =</a:t>
              </a:r>
              <a:endParaRPr lang="zh-CN" altLang="en-US" dirty="0">
                <a:latin typeface="Arial" charset="0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34E3EC7-B293-439B-908A-46C956129022}"/>
                </a:ext>
              </a:extLst>
            </p:cNvPr>
            <p:cNvSpPr txBox="1"/>
            <p:nvPr/>
          </p:nvSpPr>
          <p:spPr bwMode="auto">
            <a:xfrm>
              <a:off x="2879929" y="3445777"/>
              <a:ext cx="1462059" cy="37001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>
              <a:spAutoFit/>
            </a:bodyPr>
            <a:lstStyle/>
            <a:p>
              <a:pPr eaLnBrk="1" hangingPunct="1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0</a:t>
              </a:r>
              <a:r>
                <a:rPr lang="zh-CN" altLang="en-US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，其他情况</a:t>
              </a:r>
            </a:p>
          </p:txBody>
        </p:sp>
      </p:grpSp>
      <p:sp>
        <p:nvSpPr>
          <p:cNvPr id="77" name="TextBox 33">
            <a:extLst>
              <a:ext uri="{FF2B5EF4-FFF2-40B4-BE49-F238E27FC236}">
                <a16:creationId xmlns:a16="http://schemas.microsoft.com/office/drawing/2014/main" id="{3F199235-F9C4-4B25-B389-478A668F7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5659438"/>
            <a:ext cx="334963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</a:t>
            </a:r>
            <a:endParaRPr lang="zh-CN" altLang="en-US" sz="16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78" name="TextBox 13">
            <a:extLst>
              <a:ext uri="{FF2B5EF4-FFF2-40B4-BE49-F238E27FC236}">
                <a16:creationId xmlns:a16="http://schemas.microsoft.com/office/drawing/2014/main" id="{67633589-5BE8-4BF0-A43B-6C6DC3289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4940300"/>
            <a:ext cx="3238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T</a:t>
            </a:r>
            <a:endParaRPr lang="zh-CN" altLang="en-US" sz="16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79" name="TextBox 82">
            <a:extLst>
              <a:ext uri="{FF2B5EF4-FFF2-40B4-BE49-F238E27FC236}">
                <a16:creationId xmlns:a16="http://schemas.microsoft.com/office/drawing/2014/main" id="{A34297D5-AB0D-4B3F-A2F9-973812622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314950"/>
            <a:ext cx="30956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≠</a:t>
            </a:r>
            <a:endParaRPr lang="zh-CN" altLang="en-US" sz="1600">
              <a:solidFill>
                <a:srgbClr val="C0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80" name="TextBox 33">
            <a:extLst>
              <a:ext uri="{FF2B5EF4-FFF2-40B4-BE49-F238E27FC236}">
                <a16:creationId xmlns:a16="http://schemas.microsoft.com/office/drawing/2014/main" id="{39EBDEFE-55C3-4DE1-98A4-F618D0987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75" y="6308725"/>
            <a:ext cx="33496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</a:t>
            </a:r>
            <a:endParaRPr lang="zh-CN" altLang="en-US" sz="16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grpSp>
        <p:nvGrpSpPr>
          <p:cNvPr id="5" name="组合 3">
            <a:extLst>
              <a:ext uri="{FF2B5EF4-FFF2-40B4-BE49-F238E27FC236}">
                <a16:creationId xmlns:a16="http://schemas.microsoft.com/office/drawing/2014/main" id="{E3AE10BE-D224-49B5-A81F-6CC8744A80C5}"/>
              </a:ext>
            </a:extLst>
          </p:cNvPr>
          <p:cNvGrpSpPr>
            <a:grpSpLocks/>
          </p:cNvGrpSpPr>
          <p:nvPr/>
        </p:nvGrpSpPr>
        <p:grpSpPr bwMode="auto">
          <a:xfrm>
            <a:off x="1114425" y="5657850"/>
            <a:ext cx="4648200" cy="282575"/>
            <a:chOff x="1496766" y="3466143"/>
            <a:chExt cx="4649200" cy="282076"/>
          </a:xfrm>
        </p:grpSpPr>
        <p:sp>
          <p:nvSpPr>
            <p:cNvPr id="26652" name="矩形 34">
              <a:extLst>
                <a:ext uri="{FF2B5EF4-FFF2-40B4-BE49-F238E27FC236}">
                  <a16:creationId xmlns:a16="http://schemas.microsoft.com/office/drawing/2014/main" id="{E55E600B-C557-4314-B97D-17E36877DC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685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c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6653" name="矩形 35">
              <a:extLst>
                <a:ext uri="{FF2B5EF4-FFF2-40B4-BE49-F238E27FC236}">
                  <a16:creationId xmlns:a16="http://schemas.microsoft.com/office/drawing/2014/main" id="{F7B5605D-48C4-4D28-BF5F-AD7B36DEE0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4644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d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6654" name="矩形 36">
              <a:extLst>
                <a:ext uri="{FF2B5EF4-FFF2-40B4-BE49-F238E27FC236}">
                  <a16:creationId xmlns:a16="http://schemas.microsoft.com/office/drawing/2014/main" id="{3BC5A2B6-E02A-4CE7-8190-D6867FC34C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0603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6655" name="矩形 37">
              <a:extLst>
                <a:ext uri="{FF2B5EF4-FFF2-40B4-BE49-F238E27FC236}">
                  <a16:creationId xmlns:a16="http://schemas.microsoft.com/office/drawing/2014/main" id="{C53741E3-1A23-45DF-A1F0-B5AF20B7F8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6562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b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6656" name="矩形 38">
              <a:extLst>
                <a:ext uri="{FF2B5EF4-FFF2-40B4-BE49-F238E27FC236}">
                  <a16:creationId xmlns:a16="http://schemas.microsoft.com/office/drawing/2014/main" id="{B7C49D0D-3C6A-4A21-9C02-9E58987A4C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2522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c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6657" name="矩形 65">
              <a:extLst>
                <a:ext uri="{FF2B5EF4-FFF2-40B4-BE49-F238E27FC236}">
                  <a16:creationId xmlns:a16="http://schemas.microsoft.com/office/drawing/2014/main" id="{24B379EB-8CB9-498D-B5DA-D1C3711709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4048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d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6658" name="矩形 67">
              <a:extLst>
                <a:ext uri="{FF2B5EF4-FFF2-40B4-BE49-F238E27FC236}">
                  <a16:creationId xmlns:a16="http://schemas.microsoft.com/office/drawing/2014/main" id="{5A85A970-E4E6-4EE7-A48B-4F2B338300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2725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b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6659" name="矩形 68">
              <a:extLst>
                <a:ext uri="{FF2B5EF4-FFF2-40B4-BE49-F238E27FC236}">
                  <a16:creationId xmlns:a16="http://schemas.microsoft.com/office/drawing/2014/main" id="{D382B570-B237-41EB-A5D7-8430B131B9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6766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6660" name="矩形 65">
              <a:extLst>
                <a:ext uri="{FF2B5EF4-FFF2-40B4-BE49-F238E27FC236}">
                  <a16:creationId xmlns:a16="http://schemas.microsoft.com/office/drawing/2014/main" id="{588BBB85-5D8B-4B93-A1CB-76BA776842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0007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e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</p:grpSp>
      <p:grpSp>
        <p:nvGrpSpPr>
          <p:cNvPr id="6" name="组合 78">
            <a:extLst>
              <a:ext uri="{FF2B5EF4-FFF2-40B4-BE49-F238E27FC236}">
                <a16:creationId xmlns:a16="http://schemas.microsoft.com/office/drawing/2014/main" id="{F6981137-C628-46E1-9BDB-2B19DF651B71}"/>
              </a:ext>
            </a:extLst>
          </p:cNvPr>
          <p:cNvGrpSpPr>
            <a:grpSpLocks/>
          </p:cNvGrpSpPr>
          <p:nvPr/>
        </p:nvGrpSpPr>
        <p:grpSpPr bwMode="auto">
          <a:xfrm>
            <a:off x="1619250" y="6308725"/>
            <a:ext cx="4648200" cy="280988"/>
            <a:chOff x="1496766" y="3466143"/>
            <a:chExt cx="4649200" cy="282076"/>
          </a:xfrm>
        </p:grpSpPr>
        <p:sp>
          <p:nvSpPr>
            <p:cNvPr id="26643" name="矩形 34">
              <a:extLst>
                <a:ext uri="{FF2B5EF4-FFF2-40B4-BE49-F238E27FC236}">
                  <a16:creationId xmlns:a16="http://schemas.microsoft.com/office/drawing/2014/main" id="{4769F25E-0AAC-42B5-A0AB-FA3FADFA9E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685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c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6644" name="矩形 35">
              <a:extLst>
                <a:ext uri="{FF2B5EF4-FFF2-40B4-BE49-F238E27FC236}">
                  <a16:creationId xmlns:a16="http://schemas.microsoft.com/office/drawing/2014/main" id="{552705D7-3CF2-4E39-97D4-32E24A5B2F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4644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d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6645" name="矩形 36">
              <a:extLst>
                <a:ext uri="{FF2B5EF4-FFF2-40B4-BE49-F238E27FC236}">
                  <a16:creationId xmlns:a16="http://schemas.microsoft.com/office/drawing/2014/main" id="{E8AE711B-2AE0-417C-A345-9A616711D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0603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6646" name="矩形 37">
              <a:extLst>
                <a:ext uri="{FF2B5EF4-FFF2-40B4-BE49-F238E27FC236}">
                  <a16:creationId xmlns:a16="http://schemas.microsoft.com/office/drawing/2014/main" id="{456BEB47-598E-4D33-97C9-3BB028C93D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6562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b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6647" name="矩形 38">
              <a:extLst>
                <a:ext uri="{FF2B5EF4-FFF2-40B4-BE49-F238E27FC236}">
                  <a16:creationId xmlns:a16="http://schemas.microsoft.com/office/drawing/2014/main" id="{83FC2DBF-620B-46B5-B318-CB1C08E78E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2522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c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6648" name="矩形 65">
              <a:extLst>
                <a:ext uri="{FF2B5EF4-FFF2-40B4-BE49-F238E27FC236}">
                  <a16:creationId xmlns:a16="http://schemas.microsoft.com/office/drawing/2014/main" id="{ADEA9101-9E62-4735-BFC7-3B7237264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4048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d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6649" name="矩形 67">
              <a:extLst>
                <a:ext uri="{FF2B5EF4-FFF2-40B4-BE49-F238E27FC236}">
                  <a16:creationId xmlns:a16="http://schemas.microsoft.com/office/drawing/2014/main" id="{3A45AC58-AE95-4E66-A376-BC0F23876E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2725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b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6650" name="矩形 68">
              <a:extLst>
                <a:ext uri="{FF2B5EF4-FFF2-40B4-BE49-F238E27FC236}">
                  <a16:creationId xmlns:a16="http://schemas.microsoft.com/office/drawing/2014/main" id="{B76708F2-0B9F-4E26-A717-D261B3813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6766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6651" name="矩形 65">
              <a:extLst>
                <a:ext uri="{FF2B5EF4-FFF2-40B4-BE49-F238E27FC236}">
                  <a16:creationId xmlns:a16="http://schemas.microsoft.com/office/drawing/2014/main" id="{E481B576-1374-454F-8CCD-277625801C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0007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e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4F36240B-C71D-4102-9BC4-1B1D7352EA50}"/>
              </a:ext>
            </a:extLst>
          </p:cNvPr>
          <p:cNvGrpSpPr>
            <a:grpSpLocks/>
          </p:cNvGrpSpPr>
          <p:nvPr/>
        </p:nvGrpSpPr>
        <p:grpSpPr bwMode="auto">
          <a:xfrm>
            <a:off x="600075" y="4940300"/>
            <a:ext cx="2063750" cy="280988"/>
            <a:chOff x="1126272" y="2780800"/>
            <a:chExt cx="2063341" cy="280993"/>
          </a:xfrm>
        </p:grpSpPr>
        <p:sp>
          <p:nvSpPr>
            <p:cNvPr id="26639" name="矩形 69">
              <a:extLst>
                <a:ext uri="{FF2B5EF4-FFF2-40B4-BE49-F238E27FC236}">
                  <a16:creationId xmlns:a16="http://schemas.microsoft.com/office/drawing/2014/main" id="{5640DF4C-E568-434C-BB7A-ECB06F6493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7772" y="2780928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c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6640" name="矩形 76">
              <a:extLst>
                <a:ext uri="{FF2B5EF4-FFF2-40B4-BE49-F238E27FC236}">
                  <a16:creationId xmlns:a16="http://schemas.microsoft.com/office/drawing/2014/main" id="{94DBCCC0-D370-4B86-9B13-73BEDDDD41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1720" y="2780928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b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6641" name="矩形 80">
              <a:extLst>
                <a:ext uri="{FF2B5EF4-FFF2-40B4-BE49-F238E27FC236}">
                  <a16:creationId xmlns:a16="http://schemas.microsoft.com/office/drawing/2014/main" id="{F9265CCF-AA8B-48E7-90B3-CC1DED65A1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272" y="2780928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…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6642" name="矩形 80">
              <a:extLst>
                <a:ext uri="{FF2B5EF4-FFF2-40B4-BE49-F238E27FC236}">
                  <a16:creationId xmlns:a16="http://schemas.microsoft.com/office/drawing/2014/main" id="{7B7B3264-3B00-4192-BE2E-D0CD661FF1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3561" y="2780800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…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16503CC8-E9B9-404B-9DAE-ACFEBB699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3824288"/>
            <a:ext cx="62468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next(j)=-1</a:t>
            </a:r>
            <a:r>
              <a:rPr lang="zh-CN" altLang="en-US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表示匹配失败时，</a:t>
            </a: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T</a:t>
            </a:r>
            <a:r>
              <a:rPr lang="zh-CN" altLang="en-US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的指针加</a:t>
            </a: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1</a:t>
            </a:r>
            <a:r>
              <a:rPr lang="zh-CN" altLang="en-US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，</a:t>
            </a: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</a:t>
            </a:r>
            <a:r>
              <a:rPr lang="zh-CN" altLang="en-US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的指针指向</a:t>
            </a: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p[0]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next(j)=k+1</a:t>
            </a:r>
            <a:r>
              <a:rPr lang="zh-CN" altLang="en-US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表示匹配失败时，</a:t>
            </a: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</a:t>
            </a:r>
            <a:r>
              <a:rPr lang="zh-CN" altLang="en-US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的指针指向</a:t>
            </a: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p[k+1]</a:t>
            </a:r>
            <a:r>
              <a:rPr lang="zh-CN" altLang="en-US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，</a:t>
            </a:r>
            <a:endParaRPr lang="en-US" altLang="zh-CN" sz="1800">
              <a:solidFill>
                <a:srgbClr val="C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next(j)=0</a:t>
            </a:r>
            <a:r>
              <a:rPr lang="zh-CN" altLang="en-US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表示匹配失败时，</a:t>
            </a: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</a:t>
            </a:r>
            <a:r>
              <a:rPr lang="zh-CN" altLang="en-US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的指针指向</a:t>
            </a: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p[0]</a:t>
            </a:r>
            <a:endParaRPr lang="zh-CN" altLang="en-US" sz="1800">
              <a:solidFill>
                <a:srgbClr val="C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B0357796-36DC-4380-A616-DAD53CA893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5337175"/>
            <a:ext cx="31321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此例中模式串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</a:t>
            </a: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的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next[0]=-1</a:t>
            </a: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，</a:t>
            </a:r>
            <a:endParaRPr lang="en-US" altLang="zh-CN" sz="18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T</a:t>
            </a: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指针加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1</a:t>
            </a: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，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</a:t>
            </a: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指向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p[0]</a:t>
            </a: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，即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T</a:t>
            </a: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中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c</a:t>
            </a: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与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</a:t>
            </a: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中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p[0]=a</a:t>
            </a: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进行比较</a:t>
            </a:r>
            <a:endParaRPr lang="en-US" altLang="zh-CN" sz="18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8" grpId="0"/>
      <p:bldP spid="79" grpId="0"/>
      <p:bldP spid="80" grpId="0"/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标题 1">
            <a:extLst>
              <a:ext uri="{FF2B5EF4-FFF2-40B4-BE49-F238E27FC236}">
                <a16:creationId xmlns:a16="http://schemas.microsoft.com/office/drawing/2014/main" id="{EB934E2C-3EBE-4273-BC78-8B636E2A67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字符串</a:t>
            </a:r>
          </a:p>
        </p:txBody>
      </p:sp>
      <p:sp>
        <p:nvSpPr>
          <p:cNvPr id="27651" name="内容占位符 2">
            <a:extLst>
              <a:ext uri="{FF2B5EF4-FFF2-40B4-BE49-F238E27FC236}">
                <a16:creationId xmlns:a16="http://schemas.microsoft.com/office/drawing/2014/main" id="{227113B0-C17D-47C5-A43A-19D5FFE41B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字符串的改进模式匹配算法</a:t>
            </a:r>
            <a:endParaRPr lang="en-US" altLang="zh-CN"/>
          </a:p>
          <a:p>
            <a:pPr lvl="1"/>
            <a:r>
              <a:rPr lang="zh-CN" altLang="en-US"/>
              <a:t>对模式串</a:t>
            </a:r>
            <a:r>
              <a:rPr lang="en-US" altLang="zh-CN"/>
              <a:t>P</a:t>
            </a:r>
            <a:r>
              <a:rPr lang="zh-CN" altLang="en-US"/>
              <a:t>进行预处理，计算可以滑过多少个字符</a:t>
            </a:r>
          </a:p>
        </p:txBody>
      </p:sp>
      <p:sp>
        <p:nvSpPr>
          <p:cNvPr id="27652" name="灯片编号占位符 3">
            <a:extLst>
              <a:ext uri="{FF2B5EF4-FFF2-40B4-BE49-F238E27FC236}">
                <a16:creationId xmlns:a16="http://schemas.microsoft.com/office/drawing/2014/main" id="{7E91C787-0D6B-4F8E-B095-6E324E1E58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5C8B3C5-8825-4087-8588-E1F41538B014}" type="slidenum">
              <a:rPr lang="en-US" altLang="zh-CN" sz="2000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altLang="zh-CN" sz="2000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  <p:grpSp>
        <p:nvGrpSpPr>
          <p:cNvPr id="27653" name="组合 1">
            <a:extLst>
              <a:ext uri="{FF2B5EF4-FFF2-40B4-BE49-F238E27FC236}">
                <a16:creationId xmlns:a16="http://schemas.microsoft.com/office/drawing/2014/main" id="{6F5BAD7F-87F8-431F-AEBC-B3A0BC605137}"/>
              </a:ext>
            </a:extLst>
          </p:cNvPr>
          <p:cNvGrpSpPr>
            <a:grpSpLocks/>
          </p:cNvGrpSpPr>
          <p:nvPr/>
        </p:nvGrpSpPr>
        <p:grpSpPr bwMode="auto">
          <a:xfrm>
            <a:off x="1187450" y="2565400"/>
            <a:ext cx="7177088" cy="1106488"/>
            <a:chOff x="1295636" y="2708920"/>
            <a:chExt cx="7176944" cy="1106874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5ED5183-95F3-4641-AFD4-9C405A05861E}"/>
                </a:ext>
              </a:extLst>
            </p:cNvPr>
            <p:cNvSpPr txBox="1"/>
            <p:nvPr/>
          </p:nvSpPr>
          <p:spPr bwMode="auto">
            <a:xfrm>
              <a:off x="2813256" y="2708920"/>
              <a:ext cx="1325536" cy="37001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>
              <a:spAutoFit/>
            </a:bodyPr>
            <a:lstStyle/>
            <a:p>
              <a:pPr eaLnBrk="1" hangingPunct="1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-1</a:t>
              </a:r>
              <a:r>
                <a:rPr lang="zh-CN" altLang="en-US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，当</a:t>
              </a:r>
              <a:r>
                <a:rPr lang="zh-CN" altLang="en-US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 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j 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=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 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0</a:t>
              </a:r>
              <a:endParaRPr lang="zh-CN" altLang="en-US" b="1" dirty="0">
                <a:solidFill>
                  <a:srgbClr val="000099"/>
                </a:solidFill>
                <a:latin typeface="+mn-lt"/>
                <a:ea typeface="黑体" pitchFamily="49" charset="-122"/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4A564672-C344-4265-8169-1E56254E1053}"/>
                </a:ext>
              </a:extLst>
            </p:cNvPr>
            <p:cNvSpPr txBox="1"/>
            <p:nvPr/>
          </p:nvSpPr>
          <p:spPr bwMode="auto">
            <a:xfrm>
              <a:off x="2619584" y="3077348"/>
              <a:ext cx="5852996" cy="37001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>
              <a:spAutoFit/>
            </a:bodyPr>
            <a:lstStyle/>
            <a:p>
              <a:pPr eaLnBrk="1" hangingPunct="1">
                <a:buFont typeface="Wingdings" pitchFamily="2" charset="2"/>
                <a:buNone/>
                <a:defRPr/>
              </a:pP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k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+1</a:t>
              </a:r>
              <a:r>
                <a:rPr lang="zh-CN" altLang="en-US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，当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 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0 ≤ 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k 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&lt; 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j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-1, </a:t>
              </a:r>
              <a:r>
                <a:rPr lang="zh-CN" altLang="en-US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且使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p</a:t>
              </a:r>
              <a:r>
                <a:rPr lang="en-US" altLang="zh-CN" b="1" baseline="-25000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0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p</a:t>
              </a:r>
              <a:r>
                <a:rPr lang="en-US" altLang="zh-CN" b="1" baseline="-25000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1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…</a:t>
              </a:r>
              <a:r>
                <a:rPr lang="en-US" altLang="zh-CN" b="1" dirty="0" err="1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p</a:t>
              </a:r>
              <a:r>
                <a:rPr lang="en-US" altLang="zh-CN" b="1" baseline="-25000" dirty="0" err="1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k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=p</a:t>
              </a:r>
              <a:r>
                <a:rPr lang="en-US" altLang="zh-CN" b="1" baseline="-25000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j-k-1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p</a:t>
              </a:r>
              <a:r>
                <a:rPr lang="en-US" altLang="zh-CN" b="1" baseline="-25000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j-k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…p</a:t>
              </a:r>
              <a:r>
                <a:rPr lang="en-US" altLang="zh-CN" b="1" baseline="-25000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j-1</a:t>
              </a:r>
              <a:r>
                <a:rPr lang="zh-CN" altLang="en-US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的最大数</a:t>
              </a:r>
            </a:p>
          </p:txBody>
        </p:sp>
        <p:sp>
          <p:nvSpPr>
            <p:cNvPr id="27694" name="AutoShape 32">
              <a:extLst>
                <a:ext uri="{FF2B5EF4-FFF2-40B4-BE49-F238E27FC236}">
                  <a16:creationId xmlns:a16="http://schemas.microsoft.com/office/drawing/2014/main" id="{C18D53F1-1995-4AD6-A2F2-AAC5A35961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1383" y="2856780"/>
              <a:ext cx="127287" cy="896777"/>
            </a:xfrm>
            <a:prstGeom prst="leftBrace">
              <a:avLst>
                <a:gd name="adj1" fmla="val 85196"/>
                <a:gd name="adj2" fmla="val 50000"/>
              </a:avLst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" name="矩形 71">
              <a:extLst>
                <a:ext uri="{FF2B5EF4-FFF2-40B4-BE49-F238E27FC236}">
                  <a16:creationId xmlns:a16="http://schemas.microsoft.com/office/drawing/2014/main" id="{CE5E515D-4C22-49BB-8C85-566DDCC2C32A}"/>
                </a:ext>
              </a:extLst>
            </p:cNvPr>
            <p:cNvSpPr/>
            <p:nvPr/>
          </p:nvSpPr>
          <p:spPr bwMode="auto">
            <a:xfrm>
              <a:off x="1295636" y="3093229"/>
              <a:ext cx="1198539" cy="37001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next( 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j </a:t>
              </a: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) =</a:t>
              </a:r>
              <a:endParaRPr lang="zh-CN" altLang="en-US" dirty="0">
                <a:latin typeface="Arial" charset="0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0200A500-C342-473A-95DC-7CADB03A9D9E}"/>
                </a:ext>
              </a:extLst>
            </p:cNvPr>
            <p:cNvSpPr txBox="1"/>
            <p:nvPr/>
          </p:nvSpPr>
          <p:spPr bwMode="auto">
            <a:xfrm>
              <a:off x="2879929" y="3445777"/>
              <a:ext cx="1462059" cy="37001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>
              <a:spAutoFit/>
            </a:bodyPr>
            <a:lstStyle/>
            <a:p>
              <a:pPr eaLnBrk="1" hangingPunct="1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0</a:t>
              </a:r>
              <a:r>
                <a:rPr lang="zh-CN" altLang="en-US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，其他情况</a:t>
              </a:r>
            </a:p>
          </p:txBody>
        </p:sp>
      </p:grpSp>
      <p:sp>
        <p:nvSpPr>
          <p:cNvPr id="77" name="TextBox 33">
            <a:extLst>
              <a:ext uri="{FF2B5EF4-FFF2-40B4-BE49-F238E27FC236}">
                <a16:creationId xmlns:a16="http://schemas.microsoft.com/office/drawing/2014/main" id="{3EA9EE78-1C08-4CEC-89AB-63CF2D3B4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5659438"/>
            <a:ext cx="334963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</a:t>
            </a:r>
            <a:endParaRPr lang="zh-CN" altLang="en-US" sz="16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78" name="TextBox 13">
            <a:extLst>
              <a:ext uri="{FF2B5EF4-FFF2-40B4-BE49-F238E27FC236}">
                <a16:creationId xmlns:a16="http://schemas.microsoft.com/office/drawing/2014/main" id="{B69E5FE6-3222-41D3-8982-AC046049F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4940300"/>
            <a:ext cx="3238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T</a:t>
            </a:r>
            <a:endParaRPr lang="zh-CN" altLang="en-US" sz="16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79" name="TextBox 82">
            <a:extLst>
              <a:ext uri="{FF2B5EF4-FFF2-40B4-BE49-F238E27FC236}">
                <a16:creationId xmlns:a16="http://schemas.microsoft.com/office/drawing/2014/main" id="{04DEEB46-D903-43BC-B02B-019A9CC44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8288" y="5300663"/>
            <a:ext cx="3095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≠</a:t>
            </a:r>
            <a:endParaRPr lang="zh-CN" altLang="en-US" sz="1600">
              <a:solidFill>
                <a:srgbClr val="C0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80" name="TextBox 33">
            <a:extLst>
              <a:ext uri="{FF2B5EF4-FFF2-40B4-BE49-F238E27FC236}">
                <a16:creationId xmlns:a16="http://schemas.microsoft.com/office/drawing/2014/main" id="{7B985D52-5ECB-48FF-A197-80ED7B562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75" y="6308725"/>
            <a:ext cx="33496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</a:t>
            </a:r>
            <a:endParaRPr lang="zh-CN" altLang="en-US" sz="16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grpSp>
        <p:nvGrpSpPr>
          <p:cNvPr id="5" name="组合 3">
            <a:extLst>
              <a:ext uri="{FF2B5EF4-FFF2-40B4-BE49-F238E27FC236}">
                <a16:creationId xmlns:a16="http://schemas.microsoft.com/office/drawing/2014/main" id="{3A500930-0999-494D-9A6B-E3A4C6FF92E5}"/>
              </a:ext>
            </a:extLst>
          </p:cNvPr>
          <p:cNvGrpSpPr>
            <a:grpSpLocks/>
          </p:cNvGrpSpPr>
          <p:nvPr/>
        </p:nvGrpSpPr>
        <p:grpSpPr bwMode="auto">
          <a:xfrm>
            <a:off x="1114425" y="5657850"/>
            <a:ext cx="4648200" cy="282575"/>
            <a:chOff x="1496766" y="3466143"/>
            <a:chExt cx="4649200" cy="282076"/>
          </a:xfrm>
        </p:grpSpPr>
        <p:sp>
          <p:nvSpPr>
            <p:cNvPr id="27683" name="矩形 34">
              <a:extLst>
                <a:ext uri="{FF2B5EF4-FFF2-40B4-BE49-F238E27FC236}">
                  <a16:creationId xmlns:a16="http://schemas.microsoft.com/office/drawing/2014/main" id="{A3474BB0-4B00-4233-BA86-E5F5300D4C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685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c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7684" name="矩形 35">
              <a:extLst>
                <a:ext uri="{FF2B5EF4-FFF2-40B4-BE49-F238E27FC236}">
                  <a16:creationId xmlns:a16="http://schemas.microsoft.com/office/drawing/2014/main" id="{E4F646BF-532D-4E6F-AB9D-36C2048447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4644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d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7685" name="矩形 36">
              <a:extLst>
                <a:ext uri="{FF2B5EF4-FFF2-40B4-BE49-F238E27FC236}">
                  <a16:creationId xmlns:a16="http://schemas.microsoft.com/office/drawing/2014/main" id="{A604E541-E599-451B-9BC7-EFC00A5000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0603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7686" name="矩形 37">
              <a:extLst>
                <a:ext uri="{FF2B5EF4-FFF2-40B4-BE49-F238E27FC236}">
                  <a16:creationId xmlns:a16="http://schemas.microsoft.com/office/drawing/2014/main" id="{FF433B38-3966-4CBF-8A1A-40E56AB0C2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6562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b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7687" name="矩形 38">
              <a:extLst>
                <a:ext uri="{FF2B5EF4-FFF2-40B4-BE49-F238E27FC236}">
                  <a16:creationId xmlns:a16="http://schemas.microsoft.com/office/drawing/2014/main" id="{85C1FC12-4EB9-4D84-8171-7BCA8491D3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2522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c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7688" name="矩形 65">
              <a:extLst>
                <a:ext uri="{FF2B5EF4-FFF2-40B4-BE49-F238E27FC236}">
                  <a16:creationId xmlns:a16="http://schemas.microsoft.com/office/drawing/2014/main" id="{260F5069-FC6E-4220-9430-BF8AF18C34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4048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d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7689" name="矩形 67">
              <a:extLst>
                <a:ext uri="{FF2B5EF4-FFF2-40B4-BE49-F238E27FC236}">
                  <a16:creationId xmlns:a16="http://schemas.microsoft.com/office/drawing/2014/main" id="{0BF30F30-4D16-4443-8ED3-04EE893264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2725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b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7690" name="矩形 68">
              <a:extLst>
                <a:ext uri="{FF2B5EF4-FFF2-40B4-BE49-F238E27FC236}">
                  <a16:creationId xmlns:a16="http://schemas.microsoft.com/office/drawing/2014/main" id="{367E853D-6171-4A30-BEB0-10D90B1BD2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6766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7691" name="矩形 65">
              <a:extLst>
                <a:ext uri="{FF2B5EF4-FFF2-40B4-BE49-F238E27FC236}">
                  <a16:creationId xmlns:a16="http://schemas.microsoft.com/office/drawing/2014/main" id="{75D55DD0-4AAF-4647-8706-370DCE1533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0007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e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</p:grpSp>
      <p:grpSp>
        <p:nvGrpSpPr>
          <p:cNvPr id="6" name="组合 78">
            <a:extLst>
              <a:ext uri="{FF2B5EF4-FFF2-40B4-BE49-F238E27FC236}">
                <a16:creationId xmlns:a16="http://schemas.microsoft.com/office/drawing/2014/main" id="{9E1ADC8C-50BC-45E6-9DB9-FED3E3A07A5D}"/>
              </a:ext>
            </a:extLst>
          </p:cNvPr>
          <p:cNvGrpSpPr>
            <a:grpSpLocks/>
          </p:cNvGrpSpPr>
          <p:nvPr/>
        </p:nvGrpSpPr>
        <p:grpSpPr bwMode="auto">
          <a:xfrm>
            <a:off x="3178175" y="6308725"/>
            <a:ext cx="4648200" cy="280988"/>
            <a:chOff x="1496766" y="3466143"/>
            <a:chExt cx="4649200" cy="282076"/>
          </a:xfrm>
        </p:grpSpPr>
        <p:sp>
          <p:nvSpPr>
            <p:cNvPr id="27674" name="矩形 34">
              <a:extLst>
                <a:ext uri="{FF2B5EF4-FFF2-40B4-BE49-F238E27FC236}">
                  <a16:creationId xmlns:a16="http://schemas.microsoft.com/office/drawing/2014/main" id="{7BDB8645-E8E3-468C-A2A7-E0EFCF8AFA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685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c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7675" name="矩形 35">
              <a:extLst>
                <a:ext uri="{FF2B5EF4-FFF2-40B4-BE49-F238E27FC236}">
                  <a16:creationId xmlns:a16="http://schemas.microsoft.com/office/drawing/2014/main" id="{1C87C723-C1DF-475A-AC89-5D5E89FF45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4644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d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7676" name="矩形 36">
              <a:extLst>
                <a:ext uri="{FF2B5EF4-FFF2-40B4-BE49-F238E27FC236}">
                  <a16:creationId xmlns:a16="http://schemas.microsoft.com/office/drawing/2014/main" id="{C0DAE316-2322-48E3-8C76-B55E750F08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0603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7677" name="矩形 37">
              <a:extLst>
                <a:ext uri="{FF2B5EF4-FFF2-40B4-BE49-F238E27FC236}">
                  <a16:creationId xmlns:a16="http://schemas.microsoft.com/office/drawing/2014/main" id="{A79089B0-D62A-4CCC-B51C-33884E3AA7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6562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b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7678" name="矩形 38">
              <a:extLst>
                <a:ext uri="{FF2B5EF4-FFF2-40B4-BE49-F238E27FC236}">
                  <a16:creationId xmlns:a16="http://schemas.microsoft.com/office/drawing/2014/main" id="{89518D35-FEF7-4CC8-A484-F5A06E911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2522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c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7679" name="矩形 65">
              <a:extLst>
                <a:ext uri="{FF2B5EF4-FFF2-40B4-BE49-F238E27FC236}">
                  <a16:creationId xmlns:a16="http://schemas.microsoft.com/office/drawing/2014/main" id="{22191999-3177-4412-92E4-74FC324055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4048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d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7680" name="矩形 67">
              <a:extLst>
                <a:ext uri="{FF2B5EF4-FFF2-40B4-BE49-F238E27FC236}">
                  <a16:creationId xmlns:a16="http://schemas.microsoft.com/office/drawing/2014/main" id="{856694CE-ADB4-4E7B-B46C-23A540F66B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2725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b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7681" name="矩形 68">
              <a:extLst>
                <a:ext uri="{FF2B5EF4-FFF2-40B4-BE49-F238E27FC236}">
                  <a16:creationId xmlns:a16="http://schemas.microsoft.com/office/drawing/2014/main" id="{5E3E8213-924A-4FE7-9787-1541927C03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6766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7682" name="矩形 65">
              <a:extLst>
                <a:ext uri="{FF2B5EF4-FFF2-40B4-BE49-F238E27FC236}">
                  <a16:creationId xmlns:a16="http://schemas.microsoft.com/office/drawing/2014/main" id="{B314D9FB-2C2E-49BA-8B43-A920969FE0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0007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e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6563616B-97D4-478E-9C61-AE4D534ECF71}"/>
              </a:ext>
            </a:extLst>
          </p:cNvPr>
          <p:cNvGrpSpPr>
            <a:grpSpLocks/>
          </p:cNvGrpSpPr>
          <p:nvPr/>
        </p:nvGrpSpPr>
        <p:grpSpPr bwMode="auto">
          <a:xfrm>
            <a:off x="600075" y="4940300"/>
            <a:ext cx="5673725" cy="280988"/>
            <a:chOff x="1126272" y="2780800"/>
            <a:chExt cx="5672703" cy="280993"/>
          </a:xfrm>
        </p:grpSpPr>
        <p:sp>
          <p:nvSpPr>
            <p:cNvPr id="27663" name="矩形 69">
              <a:extLst>
                <a:ext uri="{FF2B5EF4-FFF2-40B4-BE49-F238E27FC236}">
                  <a16:creationId xmlns:a16="http://schemas.microsoft.com/office/drawing/2014/main" id="{8D0AD50F-5598-465E-8E8E-F7AE598F1C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4429" y="2780928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c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7664" name="矩形 70">
              <a:extLst>
                <a:ext uri="{FF2B5EF4-FFF2-40B4-BE49-F238E27FC236}">
                  <a16:creationId xmlns:a16="http://schemas.microsoft.com/office/drawing/2014/main" id="{681CFB48-402F-4E31-87CF-17FA4B5E62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0482" y="2780928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d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7665" name="矩形 71">
              <a:extLst>
                <a:ext uri="{FF2B5EF4-FFF2-40B4-BE49-F238E27FC236}">
                  <a16:creationId xmlns:a16="http://schemas.microsoft.com/office/drawing/2014/main" id="{EBC1E893-8B8C-42CE-AA98-DB25495230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6534" y="2780928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7666" name="矩形 72">
              <a:extLst>
                <a:ext uri="{FF2B5EF4-FFF2-40B4-BE49-F238E27FC236}">
                  <a16:creationId xmlns:a16="http://schemas.microsoft.com/office/drawing/2014/main" id="{E10DCCE3-C697-4F13-98B3-068ABC8625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2587" y="2780928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b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7667" name="矩形 73">
              <a:extLst>
                <a:ext uri="{FF2B5EF4-FFF2-40B4-BE49-F238E27FC236}">
                  <a16:creationId xmlns:a16="http://schemas.microsoft.com/office/drawing/2014/main" id="{B7F9A490-A7BA-43D6-A237-FFFE86E77B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8639" y="2780928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c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7668" name="矩形 74">
              <a:extLst>
                <a:ext uri="{FF2B5EF4-FFF2-40B4-BE49-F238E27FC236}">
                  <a16:creationId xmlns:a16="http://schemas.microsoft.com/office/drawing/2014/main" id="{8638F902-9FBF-4F4D-BBB3-DFDBA871AF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4692" y="2780928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d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7669" name="矩形 76">
              <a:extLst>
                <a:ext uri="{FF2B5EF4-FFF2-40B4-BE49-F238E27FC236}">
                  <a16:creationId xmlns:a16="http://schemas.microsoft.com/office/drawing/2014/main" id="{287EF6B4-4170-4EC9-B6A3-5A40D1FA72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8377" y="2780928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b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7670" name="矩形 77">
              <a:extLst>
                <a:ext uri="{FF2B5EF4-FFF2-40B4-BE49-F238E27FC236}">
                  <a16:creationId xmlns:a16="http://schemas.microsoft.com/office/drawing/2014/main" id="{56A29198-DB62-443F-8C9A-C17BA0B3C3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2324" y="2780928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7671" name="矩形 80">
              <a:extLst>
                <a:ext uri="{FF2B5EF4-FFF2-40B4-BE49-F238E27FC236}">
                  <a16:creationId xmlns:a16="http://schemas.microsoft.com/office/drawing/2014/main" id="{97C2E028-FD28-4957-B627-40050F01B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272" y="2780928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…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7672" name="矩形 74">
              <a:extLst>
                <a:ext uri="{FF2B5EF4-FFF2-40B4-BE49-F238E27FC236}">
                  <a16:creationId xmlns:a16="http://schemas.microsoft.com/office/drawing/2014/main" id="{B6F2F8F6-585B-4264-9334-7FCA0B6A66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2624" y="2780927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x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7673" name="矩形 80">
              <a:extLst>
                <a:ext uri="{FF2B5EF4-FFF2-40B4-BE49-F238E27FC236}">
                  <a16:creationId xmlns:a16="http://schemas.microsoft.com/office/drawing/2014/main" id="{9BBED6F6-1813-44C3-802B-5FE79DE5E9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82923" y="2780800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…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</p:grpSp>
      <p:sp>
        <p:nvSpPr>
          <p:cNvPr id="27661" name="TextBox 2">
            <a:extLst>
              <a:ext uri="{FF2B5EF4-FFF2-40B4-BE49-F238E27FC236}">
                <a16:creationId xmlns:a16="http://schemas.microsoft.com/office/drawing/2014/main" id="{4B38DD8C-2E12-4B80-9CA3-0E9990BC33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3824288"/>
            <a:ext cx="62468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next(j)=-1</a:t>
            </a:r>
            <a:r>
              <a:rPr lang="zh-CN" altLang="en-US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表示匹配失败时，</a:t>
            </a: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T</a:t>
            </a:r>
            <a:r>
              <a:rPr lang="zh-CN" altLang="en-US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的指针加</a:t>
            </a: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1</a:t>
            </a:r>
            <a:r>
              <a:rPr lang="zh-CN" altLang="en-US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，</a:t>
            </a: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</a:t>
            </a:r>
            <a:r>
              <a:rPr lang="zh-CN" altLang="en-US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的指针指向</a:t>
            </a: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p[0]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next(j)=k+1</a:t>
            </a:r>
            <a:r>
              <a:rPr lang="zh-CN" altLang="en-US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表示匹配失败时，</a:t>
            </a: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</a:t>
            </a:r>
            <a:r>
              <a:rPr lang="zh-CN" altLang="en-US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的指针指向</a:t>
            </a: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p[k+1]</a:t>
            </a:r>
            <a:r>
              <a:rPr lang="zh-CN" altLang="en-US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，</a:t>
            </a:r>
            <a:endParaRPr lang="en-US" altLang="zh-CN" sz="1800">
              <a:solidFill>
                <a:srgbClr val="C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next(j)=0</a:t>
            </a:r>
            <a:r>
              <a:rPr lang="zh-CN" altLang="en-US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表示匹配失败时，</a:t>
            </a: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</a:t>
            </a:r>
            <a:r>
              <a:rPr lang="zh-CN" altLang="en-US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的指针指向</a:t>
            </a: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p[0]</a:t>
            </a:r>
            <a:endParaRPr lang="zh-CN" altLang="en-US" sz="1800">
              <a:solidFill>
                <a:srgbClr val="C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808D2682-D207-4AC3-B5C0-32761EBF1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9813" y="5337175"/>
            <a:ext cx="29892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此例中模式串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</a:t>
            </a: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的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next[8]=4</a:t>
            </a: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，</a:t>
            </a:r>
            <a:endParaRPr lang="en-US" altLang="zh-CN" sz="18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T</a:t>
            </a: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中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x</a:t>
            </a: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直接与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</a:t>
            </a: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中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p[4]=a</a:t>
            </a: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比较</a:t>
            </a:r>
            <a:endParaRPr lang="en-US" altLang="zh-CN" sz="18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8" grpId="0"/>
      <p:bldP spid="79" grpId="0"/>
      <p:bldP spid="80" grpId="0"/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标题 1">
            <a:extLst>
              <a:ext uri="{FF2B5EF4-FFF2-40B4-BE49-F238E27FC236}">
                <a16:creationId xmlns:a16="http://schemas.microsoft.com/office/drawing/2014/main" id="{7EEEB8A3-CB7C-4BC9-9983-03E4638BD6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字符串</a:t>
            </a:r>
          </a:p>
        </p:txBody>
      </p:sp>
      <p:sp>
        <p:nvSpPr>
          <p:cNvPr id="28675" name="内容占位符 2">
            <a:extLst>
              <a:ext uri="{FF2B5EF4-FFF2-40B4-BE49-F238E27FC236}">
                <a16:creationId xmlns:a16="http://schemas.microsoft.com/office/drawing/2014/main" id="{E5D57394-B1C6-4F4A-8753-313DE87C71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字符串的改进模式匹配算法</a:t>
            </a:r>
            <a:endParaRPr lang="en-US" altLang="zh-CN"/>
          </a:p>
          <a:p>
            <a:pPr lvl="1"/>
            <a:r>
              <a:rPr lang="zh-CN" altLang="en-US"/>
              <a:t>对模式串</a:t>
            </a:r>
            <a:r>
              <a:rPr lang="en-US" altLang="zh-CN"/>
              <a:t>P</a:t>
            </a:r>
            <a:r>
              <a:rPr lang="zh-CN" altLang="en-US"/>
              <a:t>进行预处理，计算可以滑过多少个字符</a:t>
            </a:r>
          </a:p>
        </p:txBody>
      </p:sp>
      <p:sp>
        <p:nvSpPr>
          <p:cNvPr id="28676" name="灯片编号占位符 3">
            <a:extLst>
              <a:ext uri="{FF2B5EF4-FFF2-40B4-BE49-F238E27FC236}">
                <a16:creationId xmlns:a16="http://schemas.microsoft.com/office/drawing/2014/main" id="{92718DF6-D4A1-423F-ABDC-D4531FE17D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05E93A5A-A8E7-4B1E-BE28-7EF8CE631C27}" type="slidenum">
              <a:rPr lang="en-US" altLang="zh-CN" sz="2000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US" altLang="zh-CN" sz="2000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  <p:grpSp>
        <p:nvGrpSpPr>
          <p:cNvPr id="28677" name="组合 1">
            <a:extLst>
              <a:ext uri="{FF2B5EF4-FFF2-40B4-BE49-F238E27FC236}">
                <a16:creationId xmlns:a16="http://schemas.microsoft.com/office/drawing/2014/main" id="{7F4612A4-A972-460B-90C4-2E3FAD1010C4}"/>
              </a:ext>
            </a:extLst>
          </p:cNvPr>
          <p:cNvGrpSpPr>
            <a:grpSpLocks/>
          </p:cNvGrpSpPr>
          <p:nvPr/>
        </p:nvGrpSpPr>
        <p:grpSpPr bwMode="auto">
          <a:xfrm>
            <a:off x="1187450" y="2565400"/>
            <a:ext cx="7177088" cy="1106488"/>
            <a:chOff x="1295636" y="2708920"/>
            <a:chExt cx="7176944" cy="1106874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99907BCE-1F26-44B9-9BF2-EF447E091B6A}"/>
                </a:ext>
              </a:extLst>
            </p:cNvPr>
            <p:cNvSpPr txBox="1"/>
            <p:nvPr/>
          </p:nvSpPr>
          <p:spPr bwMode="auto">
            <a:xfrm>
              <a:off x="2813256" y="2708920"/>
              <a:ext cx="1325536" cy="37001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>
              <a:spAutoFit/>
            </a:bodyPr>
            <a:lstStyle/>
            <a:p>
              <a:pPr eaLnBrk="1" hangingPunct="1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-1</a:t>
              </a:r>
              <a:r>
                <a:rPr lang="zh-CN" altLang="en-US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，当</a:t>
              </a:r>
              <a:r>
                <a:rPr lang="zh-CN" altLang="en-US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 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j 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=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 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0</a:t>
              </a:r>
              <a:endParaRPr lang="zh-CN" altLang="en-US" b="1" dirty="0">
                <a:solidFill>
                  <a:srgbClr val="000099"/>
                </a:solidFill>
                <a:latin typeface="+mn-lt"/>
                <a:ea typeface="黑体" pitchFamily="49" charset="-122"/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E8301FD-7EF1-41B8-9268-DB25B5945F94}"/>
                </a:ext>
              </a:extLst>
            </p:cNvPr>
            <p:cNvSpPr txBox="1"/>
            <p:nvPr/>
          </p:nvSpPr>
          <p:spPr bwMode="auto">
            <a:xfrm>
              <a:off x="2619584" y="3077348"/>
              <a:ext cx="5852996" cy="37001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>
              <a:spAutoFit/>
            </a:bodyPr>
            <a:lstStyle/>
            <a:p>
              <a:pPr eaLnBrk="1" hangingPunct="1">
                <a:buFont typeface="Wingdings" pitchFamily="2" charset="2"/>
                <a:buNone/>
                <a:defRPr/>
              </a:pP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k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+1</a:t>
              </a:r>
              <a:r>
                <a:rPr lang="zh-CN" altLang="en-US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，当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 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0 ≤ 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k 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&lt; 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j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-1, </a:t>
              </a:r>
              <a:r>
                <a:rPr lang="zh-CN" altLang="en-US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且使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p</a:t>
              </a:r>
              <a:r>
                <a:rPr lang="en-US" altLang="zh-CN" b="1" baseline="-25000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0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p</a:t>
              </a:r>
              <a:r>
                <a:rPr lang="en-US" altLang="zh-CN" b="1" baseline="-25000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1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…</a:t>
              </a:r>
              <a:r>
                <a:rPr lang="en-US" altLang="zh-CN" b="1" dirty="0" err="1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p</a:t>
              </a:r>
              <a:r>
                <a:rPr lang="en-US" altLang="zh-CN" b="1" baseline="-25000" dirty="0" err="1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k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=p</a:t>
              </a:r>
              <a:r>
                <a:rPr lang="en-US" altLang="zh-CN" b="1" baseline="-25000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j-k-1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p</a:t>
              </a:r>
              <a:r>
                <a:rPr lang="en-US" altLang="zh-CN" b="1" baseline="-25000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j-k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…p</a:t>
              </a:r>
              <a:r>
                <a:rPr lang="en-US" altLang="zh-CN" b="1" baseline="-25000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j-1</a:t>
              </a:r>
              <a:r>
                <a:rPr lang="zh-CN" altLang="en-US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的最大数</a:t>
              </a:r>
            </a:p>
          </p:txBody>
        </p:sp>
        <p:sp>
          <p:nvSpPr>
            <p:cNvPr id="28713" name="AutoShape 32">
              <a:extLst>
                <a:ext uri="{FF2B5EF4-FFF2-40B4-BE49-F238E27FC236}">
                  <a16:creationId xmlns:a16="http://schemas.microsoft.com/office/drawing/2014/main" id="{9C2B86DF-3560-4598-AEC8-3F9A266CB2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1383" y="2856780"/>
              <a:ext cx="127287" cy="896777"/>
            </a:xfrm>
            <a:prstGeom prst="leftBrace">
              <a:avLst>
                <a:gd name="adj1" fmla="val 85196"/>
                <a:gd name="adj2" fmla="val 50000"/>
              </a:avLst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" name="矩形 71">
              <a:extLst>
                <a:ext uri="{FF2B5EF4-FFF2-40B4-BE49-F238E27FC236}">
                  <a16:creationId xmlns:a16="http://schemas.microsoft.com/office/drawing/2014/main" id="{E8F54E61-ACFE-43D0-AFA7-0D5EF5B81578}"/>
                </a:ext>
              </a:extLst>
            </p:cNvPr>
            <p:cNvSpPr/>
            <p:nvPr/>
          </p:nvSpPr>
          <p:spPr bwMode="auto">
            <a:xfrm>
              <a:off x="1295636" y="3093229"/>
              <a:ext cx="1198539" cy="37001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next( 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j </a:t>
              </a: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) =</a:t>
              </a:r>
              <a:endParaRPr lang="zh-CN" altLang="en-US" dirty="0">
                <a:latin typeface="Arial" charset="0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FC4DE8C-E284-4407-990C-AC922393C039}"/>
                </a:ext>
              </a:extLst>
            </p:cNvPr>
            <p:cNvSpPr txBox="1"/>
            <p:nvPr/>
          </p:nvSpPr>
          <p:spPr bwMode="auto">
            <a:xfrm>
              <a:off x="2879929" y="3445777"/>
              <a:ext cx="1462059" cy="37001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>
              <a:spAutoFit/>
            </a:bodyPr>
            <a:lstStyle/>
            <a:p>
              <a:pPr eaLnBrk="1" hangingPunct="1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0</a:t>
              </a:r>
              <a:r>
                <a:rPr lang="zh-CN" altLang="en-US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，其他情况</a:t>
              </a:r>
            </a:p>
          </p:txBody>
        </p:sp>
      </p:grpSp>
      <p:sp>
        <p:nvSpPr>
          <p:cNvPr id="77" name="TextBox 33">
            <a:extLst>
              <a:ext uri="{FF2B5EF4-FFF2-40B4-BE49-F238E27FC236}">
                <a16:creationId xmlns:a16="http://schemas.microsoft.com/office/drawing/2014/main" id="{F2056DF1-F288-4946-A171-16BEF075A0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5659438"/>
            <a:ext cx="334963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</a:t>
            </a:r>
            <a:endParaRPr lang="zh-CN" altLang="en-US" sz="16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78" name="TextBox 13">
            <a:extLst>
              <a:ext uri="{FF2B5EF4-FFF2-40B4-BE49-F238E27FC236}">
                <a16:creationId xmlns:a16="http://schemas.microsoft.com/office/drawing/2014/main" id="{725D26ED-C995-40F1-A7F3-30F71E65F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4940300"/>
            <a:ext cx="3238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T</a:t>
            </a:r>
            <a:endParaRPr lang="zh-CN" altLang="en-US" sz="16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79" name="TextBox 82">
            <a:extLst>
              <a:ext uri="{FF2B5EF4-FFF2-40B4-BE49-F238E27FC236}">
                <a16:creationId xmlns:a16="http://schemas.microsoft.com/office/drawing/2014/main" id="{0A032BC7-9297-4729-8160-0B744A7DD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5300663"/>
            <a:ext cx="3095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≠</a:t>
            </a:r>
            <a:endParaRPr lang="zh-CN" altLang="en-US" sz="1600">
              <a:solidFill>
                <a:srgbClr val="C0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80" name="TextBox 33">
            <a:extLst>
              <a:ext uri="{FF2B5EF4-FFF2-40B4-BE49-F238E27FC236}">
                <a16:creationId xmlns:a16="http://schemas.microsoft.com/office/drawing/2014/main" id="{7F5CA413-AEE5-4477-A920-508145998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75" y="6308725"/>
            <a:ext cx="33496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</a:t>
            </a:r>
            <a:endParaRPr lang="zh-CN" altLang="en-US" sz="16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grpSp>
        <p:nvGrpSpPr>
          <p:cNvPr id="5" name="组合 3">
            <a:extLst>
              <a:ext uri="{FF2B5EF4-FFF2-40B4-BE49-F238E27FC236}">
                <a16:creationId xmlns:a16="http://schemas.microsoft.com/office/drawing/2014/main" id="{214876C6-D333-4BC1-907D-A5EA32DE6690}"/>
              </a:ext>
            </a:extLst>
          </p:cNvPr>
          <p:cNvGrpSpPr>
            <a:grpSpLocks/>
          </p:cNvGrpSpPr>
          <p:nvPr/>
        </p:nvGrpSpPr>
        <p:grpSpPr bwMode="auto">
          <a:xfrm>
            <a:off x="1114425" y="5657850"/>
            <a:ext cx="4648200" cy="282575"/>
            <a:chOff x="1496766" y="3466143"/>
            <a:chExt cx="4649200" cy="282076"/>
          </a:xfrm>
        </p:grpSpPr>
        <p:sp>
          <p:nvSpPr>
            <p:cNvPr id="28702" name="矩形 34">
              <a:extLst>
                <a:ext uri="{FF2B5EF4-FFF2-40B4-BE49-F238E27FC236}">
                  <a16:creationId xmlns:a16="http://schemas.microsoft.com/office/drawing/2014/main" id="{D22BA234-8598-4FF2-AC8B-432FE04E9C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685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c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8703" name="矩形 35">
              <a:extLst>
                <a:ext uri="{FF2B5EF4-FFF2-40B4-BE49-F238E27FC236}">
                  <a16:creationId xmlns:a16="http://schemas.microsoft.com/office/drawing/2014/main" id="{219B1595-89EC-4633-9658-0BC1218E69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4644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d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8704" name="矩形 36">
              <a:extLst>
                <a:ext uri="{FF2B5EF4-FFF2-40B4-BE49-F238E27FC236}">
                  <a16:creationId xmlns:a16="http://schemas.microsoft.com/office/drawing/2014/main" id="{E39E1BE2-ED07-43A1-A4B3-8130E40356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0603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8705" name="矩形 37">
              <a:extLst>
                <a:ext uri="{FF2B5EF4-FFF2-40B4-BE49-F238E27FC236}">
                  <a16:creationId xmlns:a16="http://schemas.microsoft.com/office/drawing/2014/main" id="{7E6AD033-7BDB-4B5D-93A2-E4460BD444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6562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b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8706" name="矩形 38">
              <a:extLst>
                <a:ext uri="{FF2B5EF4-FFF2-40B4-BE49-F238E27FC236}">
                  <a16:creationId xmlns:a16="http://schemas.microsoft.com/office/drawing/2014/main" id="{3B1B5F94-FFB2-4EA9-B609-6751494B88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2522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c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8707" name="矩形 65">
              <a:extLst>
                <a:ext uri="{FF2B5EF4-FFF2-40B4-BE49-F238E27FC236}">
                  <a16:creationId xmlns:a16="http://schemas.microsoft.com/office/drawing/2014/main" id="{2E8C403B-76B3-4E5E-8183-7E6D5502E9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4048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d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8708" name="矩形 67">
              <a:extLst>
                <a:ext uri="{FF2B5EF4-FFF2-40B4-BE49-F238E27FC236}">
                  <a16:creationId xmlns:a16="http://schemas.microsoft.com/office/drawing/2014/main" id="{C5BB837B-217D-42B4-9444-47692F55F8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2725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b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8709" name="矩形 68">
              <a:extLst>
                <a:ext uri="{FF2B5EF4-FFF2-40B4-BE49-F238E27FC236}">
                  <a16:creationId xmlns:a16="http://schemas.microsoft.com/office/drawing/2014/main" id="{EE1516B3-B171-49A0-A0A9-74F29A5FFE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6766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8710" name="矩形 65">
              <a:extLst>
                <a:ext uri="{FF2B5EF4-FFF2-40B4-BE49-F238E27FC236}">
                  <a16:creationId xmlns:a16="http://schemas.microsoft.com/office/drawing/2014/main" id="{8F580976-5444-4BDB-806E-43D32E2297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0007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e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</p:grpSp>
      <p:grpSp>
        <p:nvGrpSpPr>
          <p:cNvPr id="6" name="组合 78">
            <a:extLst>
              <a:ext uri="{FF2B5EF4-FFF2-40B4-BE49-F238E27FC236}">
                <a16:creationId xmlns:a16="http://schemas.microsoft.com/office/drawing/2014/main" id="{C42F0186-B1CE-433A-820B-651C6BA863C4}"/>
              </a:ext>
            </a:extLst>
          </p:cNvPr>
          <p:cNvGrpSpPr>
            <a:grpSpLocks/>
          </p:cNvGrpSpPr>
          <p:nvPr/>
        </p:nvGrpSpPr>
        <p:grpSpPr bwMode="auto">
          <a:xfrm>
            <a:off x="2660650" y="6308725"/>
            <a:ext cx="4648200" cy="280988"/>
            <a:chOff x="1496766" y="3466143"/>
            <a:chExt cx="4649200" cy="282076"/>
          </a:xfrm>
        </p:grpSpPr>
        <p:sp>
          <p:nvSpPr>
            <p:cNvPr id="28693" name="矩形 34">
              <a:extLst>
                <a:ext uri="{FF2B5EF4-FFF2-40B4-BE49-F238E27FC236}">
                  <a16:creationId xmlns:a16="http://schemas.microsoft.com/office/drawing/2014/main" id="{E54528CD-2977-4806-89F6-5E55FFF141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685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c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8694" name="矩形 35">
              <a:extLst>
                <a:ext uri="{FF2B5EF4-FFF2-40B4-BE49-F238E27FC236}">
                  <a16:creationId xmlns:a16="http://schemas.microsoft.com/office/drawing/2014/main" id="{95B83A2F-5E36-4E03-9784-8EB9DDEF69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4644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d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8695" name="矩形 36">
              <a:extLst>
                <a:ext uri="{FF2B5EF4-FFF2-40B4-BE49-F238E27FC236}">
                  <a16:creationId xmlns:a16="http://schemas.microsoft.com/office/drawing/2014/main" id="{E123A849-E923-40B5-BC90-FA246E77AB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0603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8696" name="矩形 37">
              <a:extLst>
                <a:ext uri="{FF2B5EF4-FFF2-40B4-BE49-F238E27FC236}">
                  <a16:creationId xmlns:a16="http://schemas.microsoft.com/office/drawing/2014/main" id="{635AB203-637C-46E9-86A2-B70C872481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6562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b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8697" name="矩形 38">
              <a:extLst>
                <a:ext uri="{FF2B5EF4-FFF2-40B4-BE49-F238E27FC236}">
                  <a16:creationId xmlns:a16="http://schemas.microsoft.com/office/drawing/2014/main" id="{2B5453CD-98D5-496F-861E-0B318A00AC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2522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c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8698" name="矩形 65">
              <a:extLst>
                <a:ext uri="{FF2B5EF4-FFF2-40B4-BE49-F238E27FC236}">
                  <a16:creationId xmlns:a16="http://schemas.microsoft.com/office/drawing/2014/main" id="{6EE9D268-D2B7-4A34-9588-B0E003D6FC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4048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d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8699" name="矩形 67">
              <a:extLst>
                <a:ext uri="{FF2B5EF4-FFF2-40B4-BE49-F238E27FC236}">
                  <a16:creationId xmlns:a16="http://schemas.microsoft.com/office/drawing/2014/main" id="{E76AA248-E521-4AEA-8B5C-1A604AF837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2725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b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8700" name="矩形 68">
              <a:extLst>
                <a:ext uri="{FF2B5EF4-FFF2-40B4-BE49-F238E27FC236}">
                  <a16:creationId xmlns:a16="http://schemas.microsoft.com/office/drawing/2014/main" id="{9D773831-3A3A-4A2E-9510-FCB15AF294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6766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8701" name="矩形 65">
              <a:extLst>
                <a:ext uri="{FF2B5EF4-FFF2-40B4-BE49-F238E27FC236}">
                  <a16:creationId xmlns:a16="http://schemas.microsoft.com/office/drawing/2014/main" id="{930057FC-437A-461C-9025-C526E3AC54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0007" y="3466143"/>
              <a:ext cx="515959" cy="2820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e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B893FAE9-1375-4E83-B9BE-E421C6FF6BDA}"/>
              </a:ext>
            </a:extLst>
          </p:cNvPr>
          <p:cNvGrpSpPr>
            <a:grpSpLocks/>
          </p:cNvGrpSpPr>
          <p:nvPr/>
        </p:nvGrpSpPr>
        <p:grpSpPr bwMode="auto">
          <a:xfrm>
            <a:off x="600075" y="4940300"/>
            <a:ext cx="3108325" cy="280988"/>
            <a:chOff x="1126272" y="2780800"/>
            <a:chExt cx="3107268" cy="280993"/>
          </a:xfrm>
        </p:grpSpPr>
        <p:sp>
          <p:nvSpPr>
            <p:cNvPr id="28687" name="矩形 69">
              <a:extLst>
                <a:ext uri="{FF2B5EF4-FFF2-40B4-BE49-F238E27FC236}">
                  <a16:creationId xmlns:a16="http://schemas.microsoft.com/office/drawing/2014/main" id="{DE40729A-BFD2-438F-9EDD-151D6DB4AF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4429" y="2780928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c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8688" name="矩形 70">
              <a:extLst>
                <a:ext uri="{FF2B5EF4-FFF2-40B4-BE49-F238E27FC236}">
                  <a16:creationId xmlns:a16="http://schemas.microsoft.com/office/drawing/2014/main" id="{8BC19413-4FB4-4B3E-9E97-1408FFFBFC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0482" y="2780928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x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8689" name="矩形 76">
              <a:extLst>
                <a:ext uri="{FF2B5EF4-FFF2-40B4-BE49-F238E27FC236}">
                  <a16:creationId xmlns:a16="http://schemas.microsoft.com/office/drawing/2014/main" id="{086F4F63-47FF-4D35-A3D3-B0776406A5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8377" y="2780928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b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8690" name="矩形 77">
              <a:extLst>
                <a:ext uri="{FF2B5EF4-FFF2-40B4-BE49-F238E27FC236}">
                  <a16:creationId xmlns:a16="http://schemas.microsoft.com/office/drawing/2014/main" id="{369D9659-3711-40A5-8E13-2828BC0A2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2324" y="2780928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8691" name="矩形 80">
              <a:extLst>
                <a:ext uri="{FF2B5EF4-FFF2-40B4-BE49-F238E27FC236}">
                  <a16:creationId xmlns:a16="http://schemas.microsoft.com/office/drawing/2014/main" id="{64B0DC15-F3E2-492D-9A81-CAE0A063AE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272" y="2780928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…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28692" name="矩形 80">
              <a:extLst>
                <a:ext uri="{FF2B5EF4-FFF2-40B4-BE49-F238E27FC236}">
                  <a16:creationId xmlns:a16="http://schemas.microsoft.com/office/drawing/2014/main" id="{E76CD763-3D7F-4DC4-B593-7FABDBD40A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7488" y="2780800"/>
              <a:ext cx="516052" cy="2808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…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</p:grpSp>
      <p:sp>
        <p:nvSpPr>
          <p:cNvPr id="28685" name="TextBox 2">
            <a:extLst>
              <a:ext uri="{FF2B5EF4-FFF2-40B4-BE49-F238E27FC236}">
                <a16:creationId xmlns:a16="http://schemas.microsoft.com/office/drawing/2014/main" id="{7770A37B-2EFD-436A-9B38-0F0BE07CA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3824288"/>
            <a:ext cx="62468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next(j)=-1</a:t>
            </a:r>
            <a:r>
              <a:rPr lang="zh-CN" altLang="en-US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表示匹配失败时，</a:t>
            </a: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T</a:t>
            </a:r>
            <a:r>
              <a:rPr lang="zh-CN" altLang="en-US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的指针加</a:t>
            </a: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1</a:t>
            </a:r>
            <a:r>
              <a:rPr lang="zh-CN" altLang="en-US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，</a:t>
            </a: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</a:t>
            </a:r>
            <a:r>
              <a:rPr lang="zh-CN" altLang="en-US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的指针指向</a:t>
            </a: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p[0]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next(j)=k+1</a:t>
            </a:r>
            <a:r>
              <a:rPr lang="zh-CN" altLang="en-US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表示匹配失败时，</a:t>
            </a: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</a:t>
            </a:r>
            <a:r>
              <a:rPr lang="zh-CN" altLang="en-US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的指针指向</a:t>
            </a: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p[k+1]</a:t>
            </a:r>
            <a:r>
              <a:rPr lang="zh-CN" altLang="en-US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，</a:t>
            </a:r>
            <a:endParaRPr lang="en-US" altLang="zh-CN" sz="1800">
              <a:solidFill>
                <a:srgbClr val="C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next(j)=0</a:t>
            </a:r>
            <a:r>
              <a:rPr lang="zh-CN" altLang="en-US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表示匹配失败时，</a:t>
            </a: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</a:t>
            </a:r>
            <a:r>
              <a:rPr lang="zh-CN" altLang="en-US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的指针指向</a:t>
            </a: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p[0]</a:t>
            </a:r>
            <a:endParaRPr lang="zh-CN" altLang="en-US" sz="1800">
              <a:solidFill>
                <a:srgbClr val="C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9D091DF4-FE8A-48EE-B2D0-63BEE188AF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9813" y="5337175"/>
            <a:ext cx="29892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此例中模式串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</a:t>
            </a: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的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next[3]=0</a:t>
            </a: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，</a:t>
            </a:r>
            <a:endParaRPr lang="en-US" altLang="zh-CN" sz="18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T</a:t>
            </a: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中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x</a:t>
            </a: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直接与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</a:t>
            </a: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中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p[0]=a</a:t>
            </a: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比较</a:t>
            </a:r>
            <a:endParaRPr lang="en-US" altLang="zh-CN" sz="18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8" grpId="0"/>
      <p:bldP spid="79" grpId="0"/>
      <p:bldP spid="80" grpId="0"/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标题 1">
            <a:extLst>
              <a:ext uri="{FF2B5EF4-FFF2-40B4-BE49-F238E27FC236}">
                <a16:creationId xmlns:a16="http://schemas.microsoft.com/office/drawing/2014/main" id="{7255A50B-B883-4AFD-B1FC-521781B42B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字符串</a:t>
            </a:r>
          </a:p>
        </p:txBody>
      </p:sp>
      <p:sp>
        <p:nvSpPr>
          <p:cNvPr id="29699" name="内容占位符 2">
            <a:extLst>
              <a:ext uri="{FF2B5EF4-FFF2-40B4-BE49-F238E27FC236}">
                <a16:creationId xmlns:a16="http://schemas.microsoft.com/office/drawing/2014/main" id="{4D7B7E78-3F73-4F1B-B05C-78672F704C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字符串的改进模式匹配算法</a:t>
            </a:r>
            <a:endParaRPr lang="en-US" altLang="zh-CN"/>
          </a:p>
          <a:p>
            <a:pPr lvl="1"/>
            <a:r>
              <a:rPr lang="zh-CN" altLang="en-US"/>
              <a:t>对模式串</a:t>
            </a:r>
            <a:r>
              <a:rPr lang="en-US" altLang="zh-CN"/>
              <a:t>P</a:t>
            </a:r>
            <a:r>
              <a:rPr lang="zh-CN" altLang="en-US"/>
              <a:t>进行预处理，计算可以滑过多少个字符</a:t>
            </a:r>
          </a:p>
        </p:txBody>
      </p:sp>
      <p:sp>
        <p:nvSpPr>
          <p:cNvPr id="29700" name="灯片编号占位符 3">
            <a:extLst>
              <a:ext uri="{FF2B5EF4-FFF2-40B4-BE49-F238E27FC236}">
                <a16:creationId xmlns:a16="http://schemas.microsoft.com/office/drawing/2014/main" id="{E4F8AE05-BBCE-4906-9D36-D28F62C664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17C1130-CB68-4716-9594-E919CA7EAFB6}" type="slidenum">
              <a:rPr lang="en-US" altLang="zh-CN" sz="2000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US" altLang="zh-CN" sz="2000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  <p:grpSp>
        <p:nvGrpSpPr>
          <p:cNvPr id="29701" name="组合 1">
            <a:extLst>
              <a:ext uri="{FF2B5EF4-FFF2-40B4-BE49-F238E27FC236}">
                <a16:creationId xmlns:a16="http://schemas.microsoft.com/office/drawing/2014/main" id="{538C4CE9-3511-40FB-AC87-C9C1300CBB76}"/>
              </a:ext>
            </a:extLst>
          </p:cNvPr>
          <p:cNvGrpSpPr>
            <a:grpSpLocks/>
          </p:cNvGrpSpPr>
          <p:nvPr/>
        </p:nvGrpSpPr>
        <p:grpSpPr bwMode="auto">
          <a:xfrm>
            <a:off x="1187450" y="2565400"/>
            <a:ext cx="7177088" cy="1106488"/>
            <a:chOff x="1295636" y="2708920"/>
            <a:chExt cx="7176944" cy="1106874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3BE9C04E-5921-4111-B558-1AB17294BBC2}"/>
                </a:ext>
              </a:extLst>
            </p:cNvPr>
            <p:cNvSpPr txBox="1"/>
            <p:nvPr/>
          </p:nvSpPr>
          <p:spPr bwMode="auto">
            <a:xfrm>
              <a:off x="2813256" y="2708920"/>
              <a:ext cx="1325536" cy="37001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>
              <a:spAutoFit/>
            </a:bodyPr>
            <a:lstStyle/>
            <a:p>
              <a:pPr eaLnBrk="1" hangingPunct="1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-1</a:t>
              </a:r>
              <a:r>
                <a:rPr lang="zh-CN" altLang="en-US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，当</a:t>
              </a:r>
              <a:r>
                <a:rPr lang="zh-CN" altLang="en-US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 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j 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=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 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0</a:t>
              </a:r>
              <a:endParaRPr lang="zh-CN" altLang="en-US" b="1" dirty="0">
                <a:solidFill>
                  <a:srgbClr val="000099"/>
                </a:solidFill>
                <a:latin typeface="+mn-lt"/>
                <a:ea typeface="黑体" pitchFamily="49" charset="-122"/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79F67EBD-9997-4A12-9A2A-B8C425A0908C}"/>
                </a:ext>
              </a:extLst>
            </p:cNvPr>
            <p:cNvSpPr txBox="1"/>
            <p:nvPr/>
          </p:nvSpPr>
          <p:spPr bwMode="auto">
            <a:xfrm>
              <a:off x="2619584" y="3077348"/>
              <a:ext cx="5852996" cy="37001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>
              <a:spAutoFit/>
            </a:bodyPr>
            <a:lstStyle/>
            <a:p>
              <a:pPr eaLnBrk="1" hangingPunct="1">
                <a:buFont typeface="Wingdings" pitchFamily="2" charset="2"/>
                <a:buNone/>
                <a:defRPr/>
              </a:pP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k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+1</a:t>
              </a:r>
              <a:r>
                <a:rPr lang="zh-CN" altLang="en-US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，当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 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0 ≤ 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k 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&lt; 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j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-1, </a:t>
              </a:r>
              <a:r>
                <a:rPr lang="zh-CN" altLang="en-US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且使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p</a:t>
              </a:r>
              <a:r>
                <a:rPr lang="en-US" altLang="zh-CN" b="1" baseline="-25000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0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p</a:t>
              </a:r>
              <a:r>
                <a:rPr lang="en-US" altLang="zh-CN" b="1" baseline="-25000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1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…</a:t>
              </a:r>
              <a:r>
                <a:rPr lang="en-US" altLang="zh-CN" b="1" dirty="0" err="1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p</a:t>
              </a:r>
              <a:r>
                <a:rPr lang="en-US" altLang="zh-CN" b="1" baseline="-25000" dirty="0" err="1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k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=p</a:t>
              </a:r>
              <a:r>
                <a:rPr lang="en-US" altLang="zh-CN" b="1" baseline="-25000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j-k-1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p</a:t>
              </a:r>
              <a:r>
                <a:rPr lang="en-US" altLang="zh-CN" b="1" baseline="-25000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j-k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…p</a:t>
              </a:r>
              <a:r>
                <a:rPr lang="en-US" altLang="zh-CN" b="1" baseline="-25000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j-1</a:t>
              </a:r>
              <a:r>
                <a:rPr lang="zh-CN" altLang="en-US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的最大数</a:t>
              </a:r>
            </a:p>
          </p:txBody>
        </p:sp>
        <p:sp>
          <p:nvSpPr>
            <p:cNvPr id="29707" name="AutoShape 32">
              <a:extLst>
                <a:ext uri="{FF2B5EF4-FFF2-40B4-BE49-F238E27FC236}">
                  <a16:creationId xmlns:a16="http://schemas.microsoft.com/office/drawing/2014/main" id="{AB446462-1A3E-44DC-8B1D-D1A57821205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1383" y="2856780"/>
              <a:ext cx="127287" cy="896777"/>
            </a:xfrm>
            <a:prstGeom prst="leftBrace">
              <a:avLst>
                <a:gd name="adj1" fmla="val 85196"/>
                <a:gd name="adj2" fmla="val 50000"/>
              </a:avLst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" name="矩形 71">
              <a:extLst>
                <a:ext uri="{FF2B5EF4-FFF2-40B4-BE49-F238E27FC236}">
                  <a16:creationId xmlns:a16="http://schemas.microsoft.com/office/drawing/2014/main" id="{5C7790D7-5F5A-447E-A778-88469FF21210}"/>
                </a:ext>
              </a:extLst>
            </p:cNvPr>
            <p:cNvSpPr/>
            <p:nvPr/>
          </p:nvSpPr>
          <p:spPr bwMode="auto">
            <a:xfrm>
              <a:off x="1295636" y="3093229"/>
              <a:ext cx="1198539" cy="37001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next( 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j </a:t>
              </a: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) =</a:t>
              </a:r>
              <a:endParaRPr lang="zh-CN" altLang="en-US" dirty="0">
                <a:latin typeface="Arial" charset="0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967F8C1C-C38D-4611-8C2B-78F4588CA071}"/>
                </a:ext>
              </a:extLst>
            </p:cNvPr>
            <p:cNvSpPr txBox="1"/>
            <p:nvPr/>
          </p:nvSpPr>
          <p:spPr bwMode="auto">
            <a:xfrm>
              <a:off x="2879929" y="3445777"/>
              <a:ext cx="1462059" cy="37001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>
              <a:spAutoFit/>
            </a:bodyPr>
            <a:lstStyle/>
            <a:p>
              <a:pPr eaLnBrk="1" hangingPunct="1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0</a:t>
              </a:r>
              <a:r>
                <a:rPr lang="zh-CN" altLang="en-US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，其他情况</a:t>
              </a:r>
            </a:p>
          </p:txBody>
        </p:sp>
      </p:grpSp>
      <p:sp>
        <p:nvSpPr>
          <p:cNvPr id="29702" name="TextBox 2">
            <a:extLst>
              <a:ext uri="{FF2B5EF4-FFF2-40B4-BE49-F238E27FC236}">
                <a16:creationId xmlns:a16="http://schemas.microsoft.com/office/drawing/2014/main" id="{A8E4A878-72D5-41EF-9D75-931EA097E6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3824288"/>
            <a:ext cx="6480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可按定义直接计算</a:t>
            </a: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next</a:t>
            </a:r>
            <a:r>
              <a:rPr lang="zh-CN" altLang="en-US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，下面介绍一种快速的计算</a:t>
            </a: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next</a:t>
            </a:r>
            <a:r>
              <a:rPr lang="zh-CN" altLang="en-US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的方法</a:t>
            </a:r>
          </a:p>
        </p:txBody>
      </p:sp>
      <p:sp>
        <p:nvSpPr>
          <p:cNvPr id="29703" name="TextBox 1">
            <a:extLst>
              <a:ext uri="{FF2B5EF4-FFF2-40B4-BE49-F238E27FC236}">
                <a16:creationId xmlns:a16="http://schemas.microsoft.com/office/drawing/2014/main" id="{83121510-EADF-4EF9-B502-C6F22B070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7950" y="4365625"/>
            <a:ext cx="649605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假设已知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next(j)=x</a:t>
            </a: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，现在计算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next(j+1)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若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</a:t>
            </a:r>
            <a:r>
              <a:rPr lang="en-US" altLang="zh-CN" sz="1800" baseline="-250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x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=p</a:t>
            </a:r>
            <a:r>
              <a:rPr lang="en-US" altLang="zh-CN" sz="1800" baseline="-250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j</a:t>
            </a: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，则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next(j+1) = x+1 = next(j)+1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否则，设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next(x)=h</a:t>
            </a: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，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(</a:t>
            </a:r>
            <a:r>
              <a:rPr lang="zh-CN" altLang="en-US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此时有</a:t>
            </a: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p[0,h-1]=p[x-h,x-1]=p[j-h,j-1]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      </a:t>
            </a: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若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</a:t>
            </a:r>
            <a:r>
              <a:rPr lang="en-US" altLang="zh-CN" sz="1800" baseline="-250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h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=p</a:t>
            </a:r>
            <a:r>
              <a:rPr lang="en-US" altLang="zh-CN" sz="1800" baseline="-250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j</a:t>
            </a: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，则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next(j+1) = h+1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      </a:t>
            </a: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否则，令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next(h)=t, (</a:t>
            </a:r>
            <a:r>
              <a:rPr lang="zh-CN" altLang="en-US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此时有</a:t>
            </a: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p[0,t-1]=p[h-t,h-1]=p[j-t,j-1]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              </a:t>
            </a: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继续判断是否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</a:t>
            </a:r>
            <a:r>
              <a:rPr lang="en-US" altLang="zh-CN" sz="1800" baseline="-250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t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=p</a:t>
            </a:r>
            <a:r>
              <a:rPr lang="en-US" altLang="zh-CN" sz="1800" baseline="-250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j</a:t>
            </a: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，直到找到或者到</a:t>
            </a: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next(0) = -1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              ……</a:t>
            </a:r>
          </a:p>
        </p:txBody>
      </p:sp>
      <p:sp>
        <p:nvSpPr>
          <p:cNvPr id="29704" name="TextBox 4">
            <a:extLst>
              <a:ext uri="{FF2B5EF4-FFF2-40B4-BE49-F238E27FC236}">
                <a16:creationId xmlns:a16="http://schemas.microsoft.com/office/drawing/2014/main" id="{D775B0DB-E547-4D34-AB08-9774D3CBA0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175" y="5033963"/>
            <a:ext cx="2751138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66006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j=0;k=-1;next[0]=-1;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66006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while(j&lt;pLength)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66006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  if(k==-1 || ch[j]==ch[k])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66006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      j++;k++;next[j]=k;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66006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66006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  else k = next[k];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66006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}</a:t>
            </a:r>
            <a:endParaRPr lang="zh-CN" altLang="en-US" sz="1600">
              <a:solidFill>
                <a:srgbClr val="660066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标题 1">
            <a:extLst>
              <a:ext uri="{FF2B5EF4-FFF2-40B4-BE49-F238E27FC236}">
                <a16:creationId xmlns:a16="http://schemas.microsoft.com/office/drawing/2014/main" id="{8384A93B-6F18-4C22-9540-31C24499CB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字符串</a:t>
            </a:r>
          </a:p>
        </p:txBody>
      </p:sp>
      <p:sp>
        <p:nvSpPr>
          <p:cNvPr id="30723" name="内容占位符 2">
            <a:extLst>
              <a:ext uri="{FF2B5EF4-FFF2-40B4-BE49-F238E27FC236}">
                <a16:creationId xmlns:a16="http://schemas.microsoft.com/office/drawing/2014/main" id="{6822168A-B5D8-4CCF-88BA-4328DB8989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字符串的改进模式匹配算法</a:t>
            </a:r>
            <a:endParaRPr lang="en-US" altLang="zh-CN"/>
          </a:p>
          <a:p>
            <a:pPr lvl="1"/>
            <a:r>
              <a:rPr lang="zh-CN" altLang="en-US"/>
              <a:t>对模式串</a:t>
            </a:r>
            <a:r>
              <a:rPr lang="en-US" altLang="zh-CN"/>
              <a:t>P</a:t>
            </a:r>
            <a:r>
              <a:rPr lang="zh-CN" altLang="en-US"/>
              <a:t>进行预处理，计算可以滑过多少个字符</a:t>
            </a:r>
          </a:p>
        </p:txBody>
      </p:sp>
      <p:sp>
        <p:nvSpPr>
          <p:cNvPr id="30724" name="灯片编号占位符 3">
            <a:extLst>
              <a:ext uri="{FF2B5EF4-FFF2-40B4-BE49-F238E27FC236}">
                <a16:creationId xmlns:a16="http://schemas.microsoft.com/office/drawing/2014/main" id="{EC4FBCBB-AFCE-4E16-9ECF-81D7D3EF26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1CA6515C-DABC-4879-BA43-742B73123A02}" type="slidenum">
              <a:rPr lang="en-US" altLang="zh-CN" sz="2000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US" altLang="zh-CN" sz="2000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  <p:grpSp>
        <p:nvGrpSpPr>
          <p:cNvPr id="30725" name="组合 1">
            <a:extLst>
              <a:ext uri="{FF2B5EF4-FFF2-40B4-BE49-F238E27FC236}">
                <a16:creationId xmlns:a16="http://schemas.microsoft.com/office/drawing/2014/main" id="{B687F5FC-5F11-4783-BE4F-4E51F026F07B}"/>
              </a:ext>
            </a:extLst>
          </p:cNvPr>
          <p:cNvGrpSpPr>
            <a:grpSpLocks/>
          </p:cNvGrpSpPr>
          <p:nvPr/>
        </p:nvGrpSpPr>
        <p:grpSpPr bwMode="auto">
          <a:xfrm>
            <a:off x="1187450" y="2565400"/>
            <a:ext cx="7177088" cy="1106488"/>
            <a:chOff x="1295636" y="2708920"/>
            <a:chExt cx="7176944" cy="1106874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11E48408-F676-42B1-892E-346A5E4484B7}"/>
                </a:ext>
              </a:extLst>
            </p:cNvPr>
            <p:cNvSpPr txBox="1"/>
            <p:nvPr/>
          </p:nvSpPr>
          <p:spPr bwMode="auto">
            <a:xfrm>
              <a:off x="2813256" y="2708920"/>
              <a:ext cx="1325536" cy="37001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>
              <a:spAutoFit/>
            </a:bodyPr>
            <a:lstStyle/>
            <a:p>
              <a:pPr eaLnBrk="1" hangingPunct="1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-1</a:t>
              </a:r>
              <a:r>
                <a:rPr lang="zh-CN" altLang="en-US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，当</a:t>
              </a:r>
              <a:r>
                <a:rPr lang="zh-CN" altLang="en-US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 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j 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=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 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0</a:t>
              </a:r>
              <a:endParaRPr lang="zh-CN" altLang="en-US" b="1" dirty="0">
                <a:solidFill>
                  <a:srgbClr val="000099"/>
                </a:solidFill>
                <a:latin typeface="+mn-lt"/>
                <a:ea typeface="黑体" pitchFamily="49" charset="-122"/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7E7A15C-85F5-48E1-A01B-D7E99D55E689}"/>
                </a:ext>
              </a:extLst>
            </p:cNvPr>
            <p:cNvSpPr txBox="1"/>
            <p:nvPr/>
          </p:nvSpPr>
          <p:spPr bwMode="auto">
            <a:xfrm>
              <a:off x="2619584" y="3077348"/>
              <a:ext cx="5852996" cy="37001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>
              <a:spAutoFit/>
            </a:bodyPr>
            <a:lstStyle/>
            <a:p>
              <a:pPr eaLnBrk="1" hangingPunct="1">
                <a:buFont typeface="Wingdings" pitchFamily="2" charset="2"/>
                <a:buNone/>
                <a:defRPr/>
              </a:pP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k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+1</a:t>
              </a:r>
              <a:r>
                <a:rPr lang="zh-CN" altLang="en-US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，当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 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0 ≤ 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k 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&lt; 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j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-1, </a:t>
              </a:r>
              <a:r>
                <a:rPr lang="zh-CN" altLang="en-US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且使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p</a:t>
              </a:r>
              <a:r>
                <a:rPr lang="en-US" altLang="zh-CN" b="1" baseline="-25000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0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p</a:t>
              </a:r>
              <a:r>
                <a:rPr lang="en-US" altLang="zh-CN" b="1" baseline="-25000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1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…</a:t>
              </a:r>
              <a:r>
                <a:rPr lang="en-US" altLang="zh-CN" b="1" dirty="0" err="1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p</a:t>
              </a:r>
              <a:r>
                <a:rPr lang="en-US" altLang="zh-CN" b="1" baseline="-25000" dirty="0" err="1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k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=p</a:t>
              </a:r>
              <a:r>
                <a:rPr lang="en-US" altLang="zh-CN" b="1" baseline="-25000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j-k-1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p</a:t>
              </a:r>
              <a:r>
                <a:rPr lang="en-US" altLang="zh-CN" b="1" baseline="-25000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j-k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…p</a:t>
              </a:r>
              <a:r>
                <a:rPr lang="en-US" altLang="zh-CN" b="1" baseline="-25000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j-1</a:t>
              </a:r>
              <a:r>
                <a:rPr lang="zh-CN" altLang="en-US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的最大数</a:t>
              </a:r>
            </a:p>
          </p:txBody>
        </p:sp>
        <p:sp>
          <p:nvSpPr>
            <p:cNvPr id="30779" name="AutoShape 32">
              <a:extLst>
                <a:ext uri="{FF2B5EF4-FFF2-40B4-BE49-F238E27FC236}">
                  <a16:creationId xmlns:a16="http://schemas.microsoft.com/office/drawing/2014/main" id="{1133190A-BD8B-47B4-AE35-665A9776734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1383" y="2856780"/>
              <a:ext cx="127287" cy="896777"/>
            </a:xfrm>
            <a:prstGeom prst="leftBrace">
              <a:avLst>
                <a:gd name="adj1" fmla="val 85196"/>
                <a:gd name="adj2" fmla="val 50000"/>
              </a:avLst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" name="矩形 71">
              <a:extLst>
                <a:ext uri="{FF2B5EF4-FFF2-40B4-BE49-F238E27FC236}">
                  <a16:creationId xmlns:a16="http://schemas.microsoft.com/office/drawing/2014/main" id="{82E76DCA-0877-40BD-B1C5-FF1D9FE170BA}"/>
                </a:ext>
              </a:extLst>
            </p:cNvPr>
            <p:cNvSpPr/>
            <p:nvPr/>
          </p:nvSpPr>
          <p:spPr bwMode="auto">
            <a:xfrm>
              <a:off x="1295636" y="3093229"/>
              <a:ext cx="1198539" cy="37001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next( 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j </a:t>
              </a: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) =</a:t>
              </a:r>
              <a:endParaRPr lang="zh-CN" altLang="en-US" dirty="0">
                <a:latin typeface="Arial" charset="0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99BF01CA-96E0-4B07-A679-A933C627C07C}"/>
                </a:ext>
              </a:extLst>
            </p:cNvPr>
            <p:cNvSpPr txBox="1"/>
            <p:nvPr/>
          </p:nvSpPr>
          <p:spPr bwMode="auto">
            <a:xfrm>
              <a:off x="2879929" y="3445777"/>
              <a:ext cx="1462059" cy="37001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>
              <a:spAutoFit/>
            </a:bodyPr>
            <a:lstStyle/>
            <a:p>
              <a:pPr eaLnBrk="1" hangingPunct="1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0</a:t>
              </a:r>
              <a:r>
                <a:rPr lang="zh-CN" altLang="en-US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，其他情况</a:t>
              </a:r>
            </a:p>
          </p:txBody>
        </p:sp>
      </p:grpSp>
      <p:sp>
        <p:nvSpPr>
          <p:cNvPr id="30726" name="TextBox 2">
            <a:extLst>
              <a:ext uri="{FF2B5EF4-FFF2-40B4-BE49-F238E27FC236}">
                <a16:creationId xmlns:a16="http://schemas.microsoft.com/office/drawing/2014/main" id="{29309C9D-D757-456C-A4A6-EBEF65CF6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3824288"/>
            <a:ext cx="66214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可按定义直接计算</a:t>
            </a: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next</a:t>
            </a:r>
            <a:r>
              <a:rPr lang="zh-CN" altLang="en-US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，下面介绍一种快速的计算</a:t>
            </a: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next</a:t>
            </a:r>
            <a:r>
              <a:rPr lang="zh-CN" altLang="en-US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的方法</a:t>
            </a:r>
          </a:p>
        </p:txBody>
      </p:sp>
      <p:sp>
        <p:nvSpPr>
          <p:cNvPr id="30727" name="TextBox 4">
            <a:extLst>
              <a:ext uri="{FF2B5EF4-FFF2-40B4-BE49-F238E27FC236}">
                <a16:creationId xmlns:a16="http://schemas.microsoft.com/office/drawing/2014/main" id="{18FBD760-4640-43D3-9652-F94704D406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175" y="5033963"/>
            <a:ext cx="2751138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66006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j=0;k=-1;next[0]=-1;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66006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while(j&lt;pLength)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66006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  if(k==-1 || ch[j]==ch[k])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66006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      j++;k++;next[j]=k;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66006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66006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  else k = next[k];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66006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}</a:t>
            </a:r>
            <a:endParaRPr lang="zh-CN" altLang="en-US" sz="1600">
              <a:solidFill>
                <a:srgbClr val="660066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grpSp>
        <p:nvGrpSpPr>
          <p:cNvPr id="30728" name="组合 66">
            <a:extLst>
              <a:ext uri="{FF2B5EF4-FFF2-40B4-BE49-F238E27FC236}">
                <a16:creationId xmlns:a16="http://schemas.microsoft.com/office/drawing/2014/main" id="{78BC5564-2CE6-4097-B7BF-334526F5A068}"/>
              </a:ext>
            </a:extLst>
          </p:cNvPr>
          <p:cNvGrpSpPr>
            <a:grpSpLocks/>
          </p:cNvGrpSpPr>
          <p:nvPr/>
        </p:nvGrpSpPr>
        <p:grpSpPr bwMode="auto">
          <a:xfrm>
            <a:off x="2716213" y="4760913"/>
            <a:ext cx="6346825" cy="361950"/>
            <a:chOff x="2976563" y="4760913"/>
            <a:chExt cx="6346793" cy="361950"/>
          </a:xfrm>
        </p:grpSpPr>
        <p:sp>
          <p:nvSpPr>
            <p:cNvPr id="30765" name="TextBox 33">
              <a:extLst>
                <a:ext uri="{FF2B5EF4-FFF2-40B4-BE49-F238E27FC236}">
                  <a16:creationId xmlns:a16="http://schemas.microsoft.com/office/drawing/2014/main" id="{7468660F-2011-4BA2-8836-E886F77907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563" y="4760913"/>
              <a:ext cx="334962" cy="36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Wingdings" panose="05000000000000000000" pitchFamily="2" charset="2"/>
                <a:buNone/>
              </a:pPr>
              <a:r>
                <a:rPr lang="en-US" altLang="zh-CN" sz="1600">
                  <a:solidFill>
                    <a:srgbClr val="000099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P</a:t>
              </a:r>
              <a:endParaRPr lang="zh-CN" altLang="en-US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30766" name="矩形 34">
              <a:extLst>
                <a:ext uri="{FF2B5EF4-FFF2-40B4-BE49-F238E27FC236}">
                  <a16:creationId xmlns:a16="http://schemas.microsoft.com/office/drawing/2014/main" id="{D0216483-6760-4988-BEC3-E91E92DB4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3897" y="4800600"/>
              <a:ext cx="515848" cy="28257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30767" name="矩形 35">
              <a:extLst>
                <a:ext uri="{FF2B5EF4-FFF2-40B4-BE49-F238E27FC236}">
                  <a16:creationId xmlns:a16="http://schemas.microsoft.com/office/drawing/2014/main" id="{B19F1F57-CDF7-4C21-B246-8E0E98FD0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9745" y="4800600"/>
              <a:ext cx="515848" cy="28257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b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30768" name="矩形 36">
              <a:extLst>
                <a:ext uri="{FF2B5EF4-FFF2-40B4-BE49-F238E27FC236}">
                  <a16:creationId xmlns:a16="http://schemas.microsoft.com/office/drawing/2014/main" id="{BF2BDC1A-1BBB-48CA-9744-F1052DF53F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5593" y="4800600"/>
              <a:ext cx="515848" cy="28257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c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30769" name="矩形 37">
              <a:extLst>
                <a:ext uri="{FF2B5EF4-FFF2-40B4-BE49-F238E27FC236}">
                  <a16:creationId xmlns:a16="http://schemas.microsoft.com/office/drawing/2014/main" id="{6D2D5A11-CD9C-4AB7-8F29-B0E07D4D74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1441" y="4800600"/>
              <a:ext cx="515848" cy="28257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30770" name="矩形 38">
              <a:extLst>
                <a:ext uri="{FF2B5EF4-FFF2-40B4-BE49-F238E27FC236}">
                  <a16:creationId xmlns:a16="http://schemas.microsoft.com/office/drawing/2014/main" id="{A5AC0FA3-7234-4B34-B112-A3DB7E757C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7290" y="4800600"/>
              <a:ext cx="515848" cy="28257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b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30771" name="矩形 65">
              <a:extLst>
                <a:ext uri="{FF2B5EF4-FFF2-40B4-BE49-F238E27FC236}">
                  <a16:creationId xmlns:a16="http://schemas.microsoft.com/office/drawing/2014/main" id="{8FA6DF2E-A30E-4EA3-A2D8-ABF7AF08D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48704" y="4800600"/>
              <a:ext cx="515848" cy="28257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30772" name="矩形 67">
              <a:extLst>
                <a:ext uri="{FF2B5EF4-FFF2-40B4-BE49-F238E27FC236}">
                  <a16:creationId xmlns:a16="http://schemas.microsoft.com/office/drawing/2014/main" id="{F445688A-926D-4150-8AF7-5AC03A52C5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8048" y="4800600"/>
              <a:ext cx="515848" cy="28257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b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30773" name="矩形 68">
              <a:extLst>
                <a:ext uri="{FF2B5EF4-FFF2-40B4-BE49-F238E27FC236}">
                  <a16:creationId xmlns:a16="http://schemas.microsoft.com/office/drawing/2014/main" id="{814CA400-122F-4A98-8E9E-0FEA720D8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200" y="4800600"/>
              <a:ext cx="515848" cy="28257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30774" name="矩形 65">
              <a:extLst>
                <a:ext uri="{FF2B5EF4-FFF2-40B4-BE49-F238E27FC236}">
                  <a16:creationId xmlns:a16="http://schemas.microsoft.com/office/drawing/2014/main" id="{3F282BE6-49DA-4134-8C65-A4D1864AD8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4552" y="4800600"/>
              <a:ext cx="515848" cy="28257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b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30775" name="矩形 65">
              <a:extLst>
                <a:ext uri="{FF2B5EF4-FFF2-40B4-BE49-F238E27FC236}">
                  <a16:creationId xmlns:a16="http://schemas.microsoft.com/office/drawing/2014/main" id="{932C749B-4ACD-4FEC-BDD1-1241B51634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91660" y="4789510"/>
              <a:ext cx="515848" cy="282575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30776" name="矩形 65">
              <a:extLst>
                <a:ext uri="{FF2B5EF4-FFF2-40B4-BE49-F238E27FC236}">
                  <a16:creationId xmlns:a16="http://schemas.microsoft.com/office/drawing/2014/main" id="{3AB69422-84D3-4E7A-B45C-07AAB2D366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07508" y="4789510"/>
              <a:ext cx="515848" cy="28257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x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</p:grpSp>
      <p:grpSp>
        <p:nvGrpSpPr>
          <p:cNvPr id="30729" name="组合 67">
            <a:extLst>
              <a:ext uri="{FF2B5EF4-FFF2-40B4-BE49-F238E27FC236}">
                <a16:creationId xmlns:a16="http://schemas.microsoft.com/office/drawing/2014/main" id="{F298E375-07EA-4324-AEAF-A655BD8595EB}"/>
              </a:ext>
            </a:extLst>
          </p:cNvPr>
          <p:cNvGrpSpPr>
            <a:grpSpLocks/>
          </p:cNvGrpSpPr>
          <p:nvPr/>
        </p:nvGrpSpPr>
        <p:grpSpPr bwMode="auto">
          <a:xfrm>
            <a:off x="2482850" y="5080000"/>
            <a:ext cx="6580188" cy="338138"/>
            <a:chOff x="2743200" y="5080000"/>
            <a:chExt cx="6580156" cy="338138"/>
          </a:xfrm>
        </p:grpSpPr>
        <p:sp>
          <p:nvSpPr>
            <p:cNvPr id="30752" name="TextBox 33">
              <a:extLst>
                <a:ext uri="{FF2B5EF4-FFF2-40B4-BE49-F238E27FC236}">
                  <a16:creationId xmlns:a16="http://schemas.microsoft.com/office/drawing/2014/main" id="{07A4F4B9-3CD5-4BD4-8194-D3897D9DC7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43200" y="5080000"/>
              <a:ext cx="801688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Wingdings" panose="05000000000000000000" pitchFamily="2" charset="2"/>
                <a:buNone/>
              </a:pPr>
              <a:r>
                <a:rPr lang="en-US" altLang="zh-CN" sz="1600">
                  <a:solidFill>
                    <a:srgbClr val="000099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next(j)</a:t>
              </a:r>
              <a:endParaRPr lang="zh-CN" altLang="en-US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grpSp>
          <p:nvGrpSpPr>
            <p:cNvPr id="30753" name="组合 3">
              <a:extLst>
                <a:ext uri="{FF2B5EF4-FFF2-40B4-BE49-F238E27FC236}">
                  <a16:creationId xmlns:a16="http://schemas.microsoft.com/office/drawing/2014/main" id="{A8D06365-2F1D-48BE-8D5E-08581EF2DA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32200" y="5119688"/>
              <a:ext cx="4648200" cy="282575"/>
              <a:chOff x="3632212" y="5119543"/>
              <a:chExt cx="4648200" cy="282575"/>
            </a:xfrm>
          </p:grpSpPr>
          <p:sp>
            <p:nvSpPr>
              <p:cNvPr id="30756" name="矩形 34">
                <a:extLst>
                  <a:ext uri="{FF2B5EF4-FFF2-40B4-BE49-F238E27FC236}">
                    <a16:creationId xmlns:a16="http://schemas.microsoft.com/office/drawing/2014/main" id="{F10FE3B7-F48F-44FC-B2BD-967AF357C6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63909" y="5119543"/>
                <a:ext cx="515848" cy="282575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lnSpc>
                    <a:spcPct val="105000"/>
                  </a:lnSpc>
                  <a:spcBef>
                    <a:spcPct val="15000"/>
                  </a:spcBef>
                  <a:buClr>
                    <a:srgbClr val="660066"/>
                  </a:buClr>
                  <a:buSzPct val="55000"/>
                  <a:buFont typeface="Wingdings" panose="05000000000000000000" pitchFamily="2" charset="2"/>
                  <a:buChar char="n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105000"/>
                  </a:lnSpc>
                  <a:spcBef>
                    <a:spcPct val="15000"/>
                  </a:spcBef>
                  <a:buClr>
                    <a:srgbClr val="006600"/>
                  </a:buClr>
                  <a:buSzPct val="55000"/>
                  <a:buFont typeface="Wingdings" panose="05000000000000000000" pitchFamily="2" charset="2"/>
                  <a:buChar char="r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105000"/>
                  </a:lnSpc>
                  <a:spcBef>
                    <a:spcPct val="15000"/>
                  </a:spcBef>
                  <a:buClr>
                    <a:srgbClr val="FF0000"/>
                  </a:buClr>
                  <a:buSzPct val="65000"/>
                  <a:buFont typeface="Wingdings" panose="05000000000000000000" pitchFamily="2" charset="2"/>
                  <a:buChar char="Ø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105000"/>
                  </a:lnSpc>
                  <a:spcBef>
                    <a:spcPct val="15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600">
                    <a:latin typeface="Arial" panose="020B0604020202020204" pitchFamily="34" charset="0"/>
                    <a:ea typeface="仿宋_GB2312" pitchFamily="49" charset="-122"/>
                  </a:rPr>
                  <a:t>0</a:t>
                </a:r>
                <a:endParaRPr lang="en-US" altLang="zh-CN" sz="1600" baseline="-25000">
                  <a:latin typeface="Arial" panose="020B0604020202020204" pitchFamily="34" charset="0"/>
                  <a:ea typeface="仿宋_GB2312" pitchFamily="49" charset="-122"/>
                </a:endParaRPr>
              </a:p>
            </p:txBody>
          </p:sp>
          <p:sp>
            <p:nvSpPr>
              <p:cNvPr id="30757" name="矩形 35">
                <a:extLst>
                  <a:ext uri="{FF2B5EF4-FFF2-40B4-BE49-F238E27FC236}">
                    <a16:creationId xmlns:a16="http://schemas.microsoft.com/office/drawing/2014/main" id="{F9F52A5C-1BBD-4339-935A-58E5B9122B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79757" y="5119543"/>
                <a:ext cx="515848" cy="282575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lnSpc>
                    <a:spcPct val="105000"/>
                  </a:lnSpc>
                  <a:spcBef>
                    <a:spcPct val="15000"/>
                  </a:spcBef>
                  <a:buClr>
                    <a:srgbClr val="660066"/>
                  </a:buClr>
                  <a:buSzPct val="55000"/>
                  <a:buFont typeface="Wingdings" panose="05000000000000000000" pitchFamily="2" charset="2"/>
                  <a:buChar char="n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105000"/>
                  </a:lnSpc>
                  <a:spcBef>
                    <a:spcPct val="15000"/>
                  </a:spcBef>
                  <a:buClr>
                    <a:srgbClr val="006600"/>
                  </a:buClr>
                  <a:buSzPct val="55000"/>
                  <a:buFont typeface="Wingdings" panose="05000000000000000000" pitchFamily="2" charset="2"/>
                  <a:buChar char="r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105000"/>
                  </a:lnSpc>
                  <a:spcBef>
                    <a:spcPct val="15000"/>
                  </a:spcBef>
                  <a:buClr>
                    <a:srgbClr val="FF0000"/>
                  </a:buClr>
                  <a:buSzPct val="65000"/>
                  <a:buFont typeface="Wingdings" panose="05000000000000000000" pitchFamily="2" charset="2"/>
                  <a:buChar char="Ø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105000"/>
                  </a:lnSpc>
                  <a:spcBef>
                    <a:spcPct val="15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600">
                    <a:latin typeface="Arial" panose="020B0604020202020204" pitchFamily="34" charset="0"/>
                    <a:ea typeface="仿宋_GB2312" pitchFamily="49" charset="-122"/>
                  </a:rPr>
                  <a:t>1</a:t>
                </a:r>
                <a:endParaRPr lang="en-US" altLang="zh-CN" sz="1600" baseline="-25000">
                  <a:latin typeface="Arial" panose="020B0604020202020204" pitchFamily="34" charset="0"/>
                  <a:ea typeface="仿宋_GB2312" pitchFamily="49" charset="-122"/>
                </a:endParaRPr>
              </a:p>
            </p:txBody>
          </p:sp>
          <p:sp>
            <p:nvSpPr>
              <p:cNvPr id="30758" name="矩形 36">
                <a:extLst>
                  <a:ext uri="{FF2B5EF4-FFF2-40B4-BE49-F238E27FC236}">
                    <a16:creationId xmlns:a16="http://schemas.microsoft.com/office/drawing/2014/main" id="{8CC7EEB8-2639-4A23-970B-3715E4F30C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95605" y="5119543"/>
                <a:ext cx="515848" cy="282575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lnSpc>
                    <a:spcPct val="105000"/>
                  </a:lnSpc>
                  <a:spcBef>
                    <a:spcPct val="15000"/>
                  </a:spcBef>
                  <a:buClr>
                    <a:srgbClr val="660066"/>
                  </a:buClr>
                  <a:buSzPct val="55000"/>
                  <a:buFont typeface="Wingdings" panose="05000000000000000000" pitchFamily="2" charset="2"/>
                  <a:buChar char="n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105000"/>
                  </a:lnSpc>
                  <a:spcBef>
                    <a:spcPct val="15000"/>
                  </a:spcBef>
                  <a:buClr>
                    <a:srgbClr val="006600"/>
                  </a:buClr>
                  <a:buSzPct val="55000"/>
                  <a:buFont typeface="Wingdings" panose="05000000000000000000" pitchFamily="2" charset="2"/>
                  <a:buChar char="r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105000"/>
                  </a:lnSpc>
                  <a:spcBef>
                    <a:spcPct val="15000"/>
                  </a:spcBef>
                  <a:buClr>
                    <a:srgbClr val="FF0000"/>
                  </a:buClr>
                  <a:buSzPct val="65000"/>
                  <a:buFont typeface="Wingdings" panose="05000000000000000000" pitchFamily="2" charset="2"/>
                  <a:buChar char="Ø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105000"/>
                  </a:lnSpc>
                  <a:spcBef>
                    <a:spcPct val="15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600">
                    <a:latin typeface="Arial" panose="020B0604020202020204" pitchFamily="34" charset="0"/>
                    <a:ea typeface="仿宋_GB2312" pitchFamily="49" charset="-122"/>
                  </a:rPr>
                  <a:t>2</a:t>
                </a:r>
                <a:endParaRPr lang="en-US" altLang="zh-CN" sz="1600" baseline="-25000">
                  <a:latin typeface="Arial" panose="020B0604020202020204" pitchFamily="34" charset="0"/>
                  <a:ea typeface="仿宋_GB2312" pitchFamily="49" charset="-122"/>
                </a:endParaRPr>
              </a:p>
            </p:txBody>
          </p:sp>
          <p:sp>
            <p:nvSpPr>
              <p:cNvPr id="30759" name="矩形 37">
                <a:extLst>
                  <a:ext uri="{FF2B5EF4-FFF2-40B4-BE49-F238E27FC236}">
                    <a16:creationId xmlns:a16="http://schemas.microsoft.com/office/drawing/2014/main" id="{72B122EB-B85F-4A43-BC47-A3B5FE2981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1453" y="5119543"/>
                <a:ext cx="515848" cy="282575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lnSpc>
                    <a:spcPct val="105000"/>
                  </a:lnSpc>
                  <a:spcBef>
                    <a:spcPct val="15000"/>
                  </a:spcBef>
                  <a:buClr>
                    <a:srgbClr val="660066"/>
                  </a:buClr>
                  <a:buSzPct val="55000"/>
                  <a:buFont typeface="Wingdings" panose="05000000000000000000" pitchFamily="2" charset="2"/>
                  <a:buChar char="n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105000"/>
                  </a:lnSpc>
                  <a:spcBef>
                    <a:spcPct val="15000"/>
                  </a:spcBef>
                  <a:buClr>
                    <a:srgbClr val="006600"/>
                  </a:buClr>
                  <a:buSzPct val="55000"/>
                  <a:buFont typeface="Wingdings" panose="05000000000000000000" pitchFamily="2" charset="2"/>
                  <a:buChar char="r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105000"/>
                  </a:lnSpc>
                  <a:spcBef>
                    <a:spcPct val="15000"/>
                  </a:spcBef>
                  <a:buClr>
                    <a:srgbClr val="FF0000"/>
                  </a:buClr>
                  <a:buSzPct val="65000"/>
                  <a:buFont typeface="Wingdings" panose="05000000000000000000" pitchFamily="2" charset="2"/>
                  <a:buChar char="Ø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105000"/>
                  </a:lnSpc>
                  <a:spcBef>
                    <a:spcPct val="15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600">
                    <a:latin typeface="Arial" panose="020B0604020202020204" pitchFamily="34" charset="0"/>
                    <a:ea typeface="仿宋_GB2312" pitchFamily="49" charset="-122"/>
                  </a:rPr>
                  <a:t>0</a:t>
                </a:r>
                <a:endParaRPr lang="en-US" altLang="zh-CN" sz="1600" baseline="-25000">
                  <a:latin typeface="Arial" panose="020B0604020202020204" pitchFamily="34" charset="0"/>
                  <a:ea typeface="仿宋_GB2312" pitchFamily="49" charset="-122"/>
                </a:endParaRPr>
              </a:p>
            </p:txBody>
          </p:sp>
          <p:sp>
            <p:nvSpPr>
              <p:cNvPr id="30760" name="矩形 38">
                <a:extLst>
                  <a:ext uri="{FF2B5EF4-FFF2-40B4-BE49-F238E27FC236}">
                    <a16:creationId xmlns:a16="http://schemas.microsoft.com/office/drawing/2014/main" id="{8CFD8679-7310-4707-A8BF-BBCA5FF044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7302" y="5119543"/>
                <a:ext cx="515848" cy="282575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lnSpc>
                    <a:spcPct val="105000"/>
                  </a:lnSpc>
                  <a:spcBef>
                    <a:spcPct val="15000"/>
                  </a:spcBef>
                  <a:buClr>
                    <a:srgbClr val="660066"/>
                  </a:buClr>
                  <a:buSzPct val="55000"/>
                  <a:buFont typeface="Wingdings" panose="05000000000000000000" pitchFamily="2" charset="2"/>
                  <a:buChar char="n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105000"/>
                  </a:lnSpc>
                  <a:spcBef>
                    <a:spcPct val="15000"/>
                  </a:spcBef>
                  <a:buClr>
                    <a:srgbClr val="006600"/>
                  </a:buClr>
                  <a:buSzPct val="55000"/>
                  <a:buFont typeface="Wingdings" panose="05000000000000000000" pitchFamily="2" charset="2"/>
                  <a:buChar char="r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105000"/>
                  </a:lnSpc>
                  <a:spcBef>
                    <a:spcPct val="15000"/>
                  </a:spcBef>
                  <a:buClr>
                    <a:srgbClr val="FF0000"/>
                  </a:buClr>
                  <a:buSzPct val="65000"/>
                  <a:buFont typeface="Wingdings" panose="05000000000000000000" pitchFamily="2" charset="2"/>
                  <a:buChar char="Ø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105000"/>
                  </a:lnSpc>
                  <a:spcBef>
                    <a:spcPct val="15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600">
                    <a:latin typeface="Arial" panose="020B0604020202020204" pitchFamily="34" charset="0"/>
                    <a:ea typeface="仿宋_GB2312" pitchFamily="49" charset="-122"/>
                  </a:rPr>
                  <a:t>1</a:t>
                </a:r>
                <a:endParaRPr lang="en-US" altLang="zh-CN" sz="1600" baseline="-25000">
                  <a:latin typeface="Arial" panose="020B0604020202020204" pitchFamily="34" charset="0"/>
                  <a:ea typeface="仿宋_GB2312" pitchFamily="49" charset="-122"/>
                </a:endParaRPr>
              </a:p>
            </p:txBody>
          </p:sp>
          <p:sp>
            <p:nvSpPr>
              <p:cNvPr id="30761" name="矩形 65">
                <a:extLst>
                  <a:ext uri="{FF2B5EF4-FFF2-40B4-BE49-F238E27FC236}">
                    <a16:creationId xmlns:a16="http://schemas.microsoft.com/office/drawing/2014/main" id="{0047614C-9398-446D-A6E3-15DB3E67AD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48716" y="5119543"/>
                <a:ext cx="515848" cy="282575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lnSpc>
                    <a:spcPct val="105000"/>
                  </a:lnSpc>
                  <a:spcBef>
                    <a:spcPct val="15000"/>
                  </a:spcBef>
                  <a:buClr>
                    <a:srgbClr val="660066"/>
                  </a:buClr>
                  <a:buSzPct val="55000"/>
                  <a:buFont typeface="Wingdings" panose="05000000000000000000" pitchFamily="2" charset="2"/>
                  <a:buChar char="n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105000"/>
                  </a:lnSpc>
                  <a:spcBef>
                    <a:spcPct val="15000"/>
                  </a:spcBef>
                  <a:buClr>
                    <a:srgbClr val="006600"/>
                  </a:buClr>
                  <a:buSzPct val="55000"/>
                  <a:buFont typeface="Wingdings" panose="05000000000000000000" pitchFamily="2" charset="2"/>
                  <a:buChar char="r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105000"/>
                  </a:lnSpc>
                  <a:spcBef>
                    <a:spcPct val="15000"/>
                  </a:spcBef>
                  <a:buClr>
                    <a:srgbClr val="FF0000"/>
                  </a:buClr>
                  <a:buSzPct val="65000"/>
                  <a:buFont typeface="Wingdings" panose="05000000000000000000" pitchFamily="2" charset="2"/>
                  <a:buChar char="Ø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105000"/>
                  </a:lnSpc>
                  <a:spcBef>
                    <a:spcPct val="15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600">
                    <a:latin typeface="Arial" panose="020B0604020202020204" pitchFamily="34" charset="0"/>
                    <a:ea typeface="仿宋_GB2312" pitchFamily="49" charset="-122"/>
                  </a:rPr>
                  <a:t>2</a:t>
                </a:r>
                <a:endParaRPr lang="en-US" altLang="zh-CN" sz="1600" baseline="-25000">
                  <a:latin typeface="Arial" panose="020B0604020202020204" pitchFamily="34" charset="0"/>
                  <a:ea typeface="仿宋_GB2312" pitchFamily="49" charset="-122"/>
                </a:endParaRPr>
              </a:p>
            </p:txBody>
          </p:sp>
          <p:sp>
            <p:nvSpPr>
              <p:cNvPr id="30762" name="矩形 67">
                <a:extLst>
                  <a:ext uri="{FF2B5EF4-FFF2-40B4-BE49-F238E27FC236}">
                    <a16:creationId xmlns:a16="http://schemas.microsoft.com/office/drawing/2014/main" id="{FF28B976-2219-4F43-942D-60C7582365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8060" y="5119543"/>
                <a:ext cx="515848" cy="282575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lnSpc>
                    <a:spcPct val="105000"/>
                  </a:lnSpc>
                  <a:spcBef>
                    <a:spcPct val="15000"/>
                  </a:spcBef>
                  <a:buClr>
                    <a:srgbClr val="660066"/>
                  </a:buClr>
                  <a:buSzPct val="55000"/>
                  <a:buFont typeface="Wingdings" panose="05000000000000000000" pitchFamily="2" charset="2"/>
                  <a:buChar char="n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105000"/>
                  </a:lnSpc>
                  <a:spcBef>
                    <a:spcPct val="15000"/>
                  </a:spcBef>
                  <a:buClr>
                    <a:srgbClr val="006600"/>
                  </a:buClr>
                  <a:buSzPct val="55000"/>
                  <a:buFont typeface="Wingdings" panose="05000000000000000000" pitchFamily="2" charset="2"/>
                  <a:buChar char="r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105000"/>
                  </a:lnSpc>
                  <a:spcBef>
                    <a:spcPct val="15000"/>
                  </a:spcBef>
                  <a:buClr>
                    <a:srgbClr val="FF0000"/>
                  </a:buClr>
                  <a:buSzPct val="65000"/>
                  <a:buFont typeface="Wingdings" panose="05000000000000000000" pitchFamily="2" charset="2"/>
                  <a:buChar char="Ø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105000"/>
                  </a:lnSpc>
                  <a:spcBef>
                    <a:spcPct val="15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600">
                    <a:latin typeface="Arial" panose="020B0604020202020204" pitchFamily="34" charset="0"/>
                    <a:ea typeface="仿宋_GB2312" pitchFamily="49" charset="-122"/>
                  </a:rPr>
                  <a:t>0</a:t>
                </a:r>
                <a:endParaRPr lang="en-US" altLang="zh-CN" sz="1600" baseline="-25000">
                  <a:latin typeface="Arial" panose="020B0604020202020204" pitchFamily="34" charset="0"/>
                  <a:ea typeface="仿宋_GB2312" pitchFamily="49" charset="-122"/>
                </a:endParaRPr>
              </a:p>
            </p:txBody>
          </p:sp>
          <p:sp>
            <p:nvSpPr>
              <p:cNvPr id="30763" name="矩形 68">
                <a:extLst>
                  <a:ext uri="{FF2B5EF4-FFF2-40B4-BE49-F238E27FC236}">
                    <a16:creationId xmlns:a16="http://schemas.microsoft.com/office/drawing/2014/main" id="{167430C7-0B54-40F0-89AA-C218CE2F45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212" y="5119543"/>
                <a:ext cx="515848" cy="282575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lnSpc>
                    <a:spcPct val="105000"/>
                  </a:lnSpc>
                  <a:spcBef>
                    <a:spcPct val="15000"/>
                  </a:spcBef>
                  <a:buClr>
                    <a:srgbClr val="660066"/>
                  </a:buClr>
                  <a:buSzPct val="55000"/>
                  <a:buFont typeface="Wingdings" panose="05000000000000000000" pitchFamily="2" charset="2"/>
                  <a:buChar char="n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105000"/>
                  </a:lnSpc>
                  <a:spcBef>
                    <a:spcPct val="15000"/>
                  </a:spcBef>
                  <a:buClr>
                    <a:srgbClr val="006600"/>
                  </a:buClr>
                  <a:buSzPct val="55000"/>
                  <a:buFont typeface="Wingdings" panose="05000000000000000000" pitchFamily="2" charset="2"/>
                  <a:buChar char="r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105000"/>
                  </a:lnSpc>
                  <a:spcBef>
                    <a:spcPct val="15000"/>
                  </a:spcBef>
                  <a:buClr>
                    <a:srgbClr val="FF0000"/>
                  </a:buClr>
                  <a:buSzPct val="65000"/>
                  <a:buFont typeface="Wingdings" panose="05000000000000000000" pitchFamily="2" charset="2"/>
                  <a:buChar char="Ø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105000"/>
                  </a:lnSpc>
                  <a:spcBef>
                    <a:spcPct val="15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600">
                    <a:latin typeface="Arial" panose="020B0604020202020204" pitchFamily="34" charset="0"/>
                    <a:ea typeface="仿宋_GB2312" pitchFamily="49" charset="-122"/>
                  </a:rPr>
                  <a:t>-1</a:t>
                </a:r>
                <a:endParaRPr lang="en-US" altLang="zh-CN" sz="1600" baseline="-25000">
                  <a:latin typeface="Arial" panose="020B0604020202020204" pitchFamily="34" charset="0"/>
                  <a:ea typeface="仿宋_GB2312" pitchFamily="49" charset="-122"/>
                </a:endParaRPr>
              </a:p>
            </p:txBody>
          </p:sp>
          <p:sp>
            <p:nvSpPr>
              <p:cNvPr id="30764" name="矩形 65">
                <a:extLst>
                  <a:ext uri="{FF2B5EF4-FFF2-40B4-BE49-F238E27FC236}">
                    <a16:creationId xmlns:a16="http://schemas.microsoft.com/office/drawing/2014/main" id="{2C1D74B0-B74E-489C-A0E0-477D68948F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64564" y="5119543"/>
                <a:ext cx="515848" cy="282575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lnSpc>
                    <a:spcPct val="105000"/>
                  </a:lnSpc>
                  <a:spcBef>
                    <a:spcPct val="15000"/>
                  </a:spcBef>
                  <a:buClr>
                    <a:srgbClr val="660066"/>
                  </a:buClr>
                  <a:buSzPct val="55000"/>
                  <a:buFont typeface="Wingdings" panose="05000000000000000000" pitchFamily="2" charset="2"/>
                  <a:buChar char="n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105000"/>
                  </a:lnSpc>
                  <a:spcBef>
                    <a:spcPct val="15000"/>
                  </a:spcBef>
                  <a:buClr>
                    <a:srgbClr val="006600"/>
                  </a:buClr>
                  <a:buSzPct val="55000"/>
                  <a:buFont typeface="Wingdings" panose="05000000000000000000" pitchFamily="2" charset="2"/>
                  <a:buChar char="r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105000"/>
                  </a:lnSpc>
                  <a:spcBef>
                    <a:spcPct val="15000"/>
                  </a:spcBef>
                  <a:buClr>
                    <a:srgbClr val="FF0000"/>
                  </a:buClr>
                  <a:buSzPct val="65000"/>
                  <a:buFont typeface="Wingdings" panose="05000000000000000000" pitchFamily="2" charset="2"/>
                  <a:buChar char="Ø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105000"/>
                  </a:lnSpc>
                  <a:spcBef>
                    <a:spcPct val="15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600">
                    <a:latin typeface="Arial" panose="020B0604020202020204" pitchFamily="34" charset="0"/>
                    <a:ea typeface="仿宋_GB2312" pitchFamily="49" charset="-122"/>
                  </a:rPr>
                  <a:t>3</a:t>
                </a:r>
                <a:endParaRPr lang="en-US" altLang="zh-CN" sz="1600" baseline="-25000">
                  <a:latin typeface="Arial" panose="020B0604020202020204" pitchFamily="34" charset="0"/>
                  <a:ea typeface="仿宋_GB2312" pitchFamily="49" charset="-122"/>
                </a:endParaRPr>
              </a:p>
            </p:txBody>
          </p:sp>
        </p:grpSp>
        <p:sp>
          <p:nvSpPr>
            <p:cNvPr id="30754" name="矩形 65">
              <a:extLst>
                <a:ext uri="{FF2B5EF4-FFF2-40B4-BE49-F238E27FC236}">
                  <a16:creationId xmlns:a16="http://schemas.microsoft.com/office/drawing/2014/main" id="{B879B095-9821-429C-9FAA-51CDD0ED6F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91660" y="5118127"/>
              <a:ext cx="515848" cy="28257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4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30755" name="矩形 65">
              <a:extLst>
                <a:ext uri="{FF2B5EF4-FFF2-40B4-BE49-F238E27FC236}">
                  <a16:creationId xmlns:a16="http://schemas.microsoft.com/office/drawing/2014/main" id="{BB9F43CD-06ED-4CD0-9771-E7A34DE7B8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07508" y="5118127"/>
              <a:ext cx="515848" cy="28257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?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</p:grpSp>
      <p:grpSp>
        <p:nvGrpSpPr>
          <p:cNvPr id="30730" name="组合 68">
            <a:extLst>
              <a:ext uri="{FF2B5EF4-FFF2-40B4-BE49-F238E27FC236}">
                <a16:creationId xmlns:a16="http://schemas.microsoft.com/office/drawing/2014/main" id="{55CEF51F-2311-4F42-88AE-A125242BFBE6}"/>
              </a:ext>
            </a:extLst>
          </p:cNvPr>
          <p:cNvGrpSpPr>
            <a:grpSpLocks/>
          </p:cNvGrpSpPr>
          <p:nvPr/>
        </p:nvGrpSpPr>
        <p:grpSpPr bwMode="auto">
          <a:xfrm>
            <a:off x="2530475" y="4422775"/>
            <a:ext cx="6532563" cy="338138"/>
            <a:chOff x="2790825" y="4422775"/>
            <a:chExt cx="6532531" cy="338138"/>
          </a:xfrm>
        </p:grpSpPr>
        <p:sp>
          <p:nvSpPr>
            <p:cNvPr id="30738" name="TextBox 33">
              <a:extLst>
                <a:ext uri="{FF2B5EF4-FFF2-40B4-BE49-F238E27FC236}">
                  <a16:creationId xmlns:a16="http://schemas.microsoft.com/office/drawing/2014/main" id="{5DD7E536-66BD-43AE-A37B-C9FAD832DF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0825" y="4422775"/>
              <a:ext cx="657225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Wingdings" panose="05000000000000000000" pitchFamily="2" charset="2"/>
                <a:buNone/>
              </a:pPr>
              <a:r>
                <a:rPr lang="zh-CN" altLang="en-US" sz="1600">
                  <a:solidFill>
                    <a:srgbClr val="000099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下标</a:t>
              </a:r>
              <a:r>
                <a:rPr lang="en-US" altLang="zh-CN" sz="1600">
                  <a:solidFill>
                    <a:srgbClr val="000099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j</a:t>
              </a:r>
              <a:endParaRPr lang="zh-CN" altLang="en-US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grpSp>
          <p:nvGrpSpPr>
            <p:cNvPr id="30739" name="组合 65">
              <a:extLst>
                <a:ext uri="{FF2B5EF4-FFF2-40B4-BE49-F238E27FC236}">
                  <a16:creationId xmlns:a16="http://schemas.microsoft.com/office/drawing/2014/main" id="{DBC96BCD-E146-462D-BFB9-F0B661805C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32200" y="4451350"/>
              <a:ext cx="5691156" cy="282589"/>
              <a:chOff x="3632200" y="4451350"/>
              <a:chExt cx="5691156" cy="282589"/>
            </a:xfrm>
          </p:grpSpPr>
          <p:grpSp>
            <p:nvGrpSpPr>
              <p:cNvPr id="30740" name="组合 3">
                <a:extLst>
                  <a:ext uri="{FF2B5EF4-FFF2-40B4-BE49-F238E27FC236}">
                    <a16:creationId xmlns:a16="http://schemas.microsoft.com/office/drawing/2014/main" id="{CE72B01E-8CA2-4595-8017-CEFF66632B1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32200" y="4451350"/>
                <a:ext cx="4648200" cy="282575"/>
                <a:chOff x="1496766" y="3466143"/>
                <a:chExt cx="4649200" cy="282076"/>
              </a:xfrm>
            </p:grpSpPr>
            <p:sp>
              <p:nvSpPr>
                <p:cNvPr id="30743" name="矩形 34">
                  <a:extLst>
                    <a:ext uri="{FF2B5EF4-FFF2-40B4-BE49-F238E27FC236}">
                      <a16:creationId xmlns:a16="http://schemas.microsoft.com/office/drawing/2014/main" id="{22D0C599-497A-4F56-90FF-38AF842553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28685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660066"/>
                    </a:buClr>
                    <a:buSzPct val="55000"/>
                    <a:buFont typeface="Wingdings" panose="05000000000000000000" pitchFamily="2" charset="2"/>
                    <a:buChar char="n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006600"/>
                    </a:buClr>
                    <a:buSzPct val="55000"/>
                    <a:buFont typeface="Wingdings" panose="05000000000000000000" pitchFamily="2" charset="2"/>
                    <a:buChar char="r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FF0000"/>
                    </a:buClr>
                    <a:buSzPct val="65000"/>
                    <a:buFont typeface="Wingdings" panose="05000000000000000000" pitchFamily="2" charset="2"/>
                    <a:buChar char="Ø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>
                    <a:lnSpc>
                      <a:spcPct val="105000"/>
                    </a:lnSpc>
                    <a:spcBef>
                      <a:spcPct val="15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CN" sz="1600">
                      <a:latin typeface="Arial" panose="020B0604020202020204" pitchFamily="34" charset="0"/>
                      <a:ea typeface="仿宋_GB2312" pitchFamily="49" charset="-122"/>
                    </a:rPr>
                    <a:t>2</a:t>
                  </a:r>
                  <a:endParaRPr lang="en-US" altLang="zh-CN" sz="1600" baseline="-25000">
                    <a:latin typeface="Arial" panose="020B0604020202020204" pitchFamily="34" charset="0"/>
                    <a:ea typeface="仿宋_GB2312" pitchFamily="49" charset="-122"/>
                  </a:endParaRPr>
                </a:p>
              </p:txBody>
            </p:sp>
            <p:sp>
              <p:nvSpPr>
                <p:cNvPr id="30744" name="矩形 35">
                  <a:extLst>
                    <a:ext uri="{FF2B5EF4-FFF2-40B4-BE49-F238E27FC236}">
                      <a16:creationId xmlns:a16="http://schemas.microsoft.com/office/drawing/2014/main" id="{7BBCE755-61C6-4A59-84C1-91BBBE2B97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44644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660066"/>
                    </a:buClr>
                    <a:buSzPct val="55000"/>
                    <a:buFont typeface="Wingdings" panose="05000000000000000000" pitchFamily="2" charset="2"/>
                    <a:buChar char="n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006600"/>
                    </a:buClr>
                    <a:buSzPct val="55000"/>
                    <a:buFont typeface="Wingdings" panose="05000000000000000000" pitchFamily="2" charset="2"/>
                    <a:buChar char="r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FF0000"/>
                    </a:buClr>
                    <a:buSzPct val="65000"/>
                    <a:buFont typeface="Wingdings" panose="05000000000000000000" pitchFamily="2" charset="2"/>
                    <a:buChar char="Ø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>
                    <a:lnSpc>
                      <a:spcPct val="105000"/>
                    </a:lnSpc>
                    <a:spcBef>
                      <a:spcPct val="15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CN" sz="1600">
                      <a:latin typeface="Arial" panose="020B0604020202020204" pitchFamily="34" charset="0"/>
                      <a:ea typeface="仿宋_GB2312" pitchFamily="49" charset="-122"/>
                    </a:rPr>
                    <a:t>3</a:t>
                  </a:r>
                  <a:endParaRPr lang="en-US" altLang="zh-CN" sz="1600" baseline="-25000">
                    <a:latin typeface="Arial" panose="020B0604020202020204" pitchFamily="34" charset="0"/>
                    <a:ea typeface="仿宋_GB2312" pitchFamily="49" charset="-122"/>
                  </a:endParaRPr>
                </a:p>
              </p:txBody>
            </p:sp>
            <p:sp>
              <p:nvSpPr>
                <p:cNvPr id="30745" name="矩形 36">
                  <a:extLst>
                    <a:ext uri="{FF2B5EF4-FFF2-40B4-BE49-F238E27FC236}">
                      <a16:creationId xmlns:a16="http://schemas.microsoft.com/office/drawing/2014/main" id="{AB8E4530-8DD6-440B-9C34-95224438AB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60603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660066"/>
                    </a:buClr>
                    <a:buSzPct val="55000"/>
                    <a:buFont typeface="Wingdings" panose="05000000000000000000" pitchFamily="2" charset="2"/>
                    <a:buChar char="n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006600"/>
                    </a:buClr>
                    <a:buSzPct val="55000"/>
                    <a:buFont typeface="Wingdings" panose="05000000000000000000" pitchFamily="2" charset="2"/>
                    <a:buChar char="r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FF0000"/>
                    </a:buClr>
                    <a:buSzPct val="65000"/>
                    <a:buFont typeface="Wingdings" panose="05000000000000000000" pitchFamily="2" charset="2"/>
                    <a:buChar char="Ø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>
                    <a:lnSpc>
                      <a:spcPct val="105000"/>
                    </a:lnSpc>
                    <a:spcBef>
                      <a:spcPct val="15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CN" sz="1600">
                      <a:latin typeface="Arial" panose="020B0604020202020204" pitchFamily="34" charset="0"/>
                      <a:ea typeface="仿宋_GB2312" pitchFamily="49" charset="-122"/>
                    </a:rPr>
                    <a:t>4</a:t>
                  </a:r>
                  <a:endParaRPr lang="en-US" altLang="zh-CN" sz="1600" baseline="-25000">
                    <a:latin typeface="Arial" panose="020B0604020202020204" pitchFamily="34" charset="0"/>
                    <a:ea typeface="仿宋_GB2312" pitchFamily="49" charset="-122"/>
                  </a:endParaRPr>
                </a:p>
              </p:txBody>
            </p:sp>
            <p:sp>
              <p:nvSpPr>
                <p:cNvPr id="30746" name="矩形 37">
                  <a:extLst>
                    <a:ext uri="{FF2B5EF4-FFF2-40B4-BE49-F238E27FC236}">
                      <a16:creationId xmlns:a16="http://schemas.microsoft.com/office/drawing/2014/main" id="{7AEA3974-0A16-43D6-9D8F-69F34BBF08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76562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660066"/>
                    </a:buClr>
                    <a:buSzPct val="55000"/>
                    <a:buFont typeface="Wingdings" panose="05000000000000000000" pitchFamily="2" charset="2"/>
                    <a:buChar char="n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006600"/>
                    </a:buClr>
                    <a:buSzPct val="55000"/>
                    <a:buFont typeface="Wingdings" panose="05000000000000000000" pitchFamily="2" charset="2"/>
                    <a:buChar char="r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FF0000"/>
                    </a:buClr>
                    <a:buSzPct val="65000"/>
                    <a:buFont typeface="Wingdings" panose="05000000000000000000" pitchFamily="2" charset="2"/>
                    <a:buChar char="Ø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>
                    <a:lnSpc>
                      <a:spcPct val="105000"/>
                    </a:lnSpc>
                    <a:spcBef>
                      <a:spcPct val="15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CN" sz="1600">
                      <a:latin typeface="Arial" panose="020B0604020202020204" pitchFamily="34" charset="0"/>
                      <a:ea typeface="仿宋_GB2312" pitchFamily="49" charset="-122"/>
                    </a:rPr>
                    <a:t>5</a:t>
                  </a:r>
                  <a:endParaRPr lang="en-US" altLang="zh-CN" sz="1600" baseline="-25000">
                    <a:latin typeface="Arial" panose="020B0604020202020204" pitchFamily="34" charset="0"/>
                    <a:ea typeface="仿宋_GB2312" pitchFamily="49" charset="-122"/>
                  </a:endParaRPr>
                </a:p>
              </p:txBody>
            </p:sp>
            <p:sp>
              <p:nvSpPr>
                <p:cNvPr id="30747" name="矩形 38">
                  <a:extLst>
                    <a:ext uri="{FF2B5EF4-FFF2-40B4-BE49-F238E27FC236}">
                      <a16:creationId xmlns:a16="http://schemas.microsoft.com/office/drawing/2014/main" id="{266C189E-DCEB-40A8-8DA1-B3034FA0D8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2522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660066"/>
                    </a:buClr>
                    <a:buSzPct val="55000"/>
                    <a:buFont typeface="Wingdings" panose="05000000000000000000" pitchFamily="2" charset="2"/>
                    <a:buChar char="n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006600"/>
                    </a:buClr>
                    <a:buSzPct val="55000"/>
                    <a:buFont typeface="Wingdings" panose="05000000000000000000" pitchFamily="2" charset="2"/>
                    <a:buChar char="r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FF0000"/>
                    </a:buClr>
                    <a:buSzPct val="65000"/>
                    <a:buFont typeface="Wingdings" panose="05000000000000000000" pitchFamily="2" charset="2"/>
                    <a:buChar char="Ø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>
                    <a:lnSpc>
                      <a:spcPct val="105000"/>
                    </a:lnSpc>
                    <a:spcBef>
                      <a:spcPct val="15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CN" sz="1600">
                      <a:latin typeface="Arial" panose="020B0604020202020204" pitchFamily="34" charset="0"/>
                      <a:ea typeface="仿宋_GB2312" pitchFamily="49" charset="-122"/>
                    </a:rPr>
                    <a:t>6</a:t>
                  </a:r>
                  <a:endParaRPr lang="en-US" altLang="zh-CN" sz="1600" baseline="-25000">
                    <a:latin typeface="Arial" panose="020B0604020202020204" pitchFamily="34" charset="0"/>
                    <a:ea typeface="仿宋_GB2312" pitchFamily="49" charset="-122"/>
                  </a:endParaRPr>
                </a:p>
              </p:txBody>
            </p:sp>
            <p:sp>
              <p:nvSpPr>
                <p:cNvPr id="30748" name="矩形 65">
                  <a:extLst>
                    <a:ext uri="{FF2B5EF4-FFF2-40B4-BE49-F238E27FC236}">
                      <a16:creationId xmlns:a16="http://schemas.microsoft.com/office/drawing/2014/main" id="{7A0C9F08-64FD-48E6-81AD-D2DBBCEEAA3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14048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660066"/>
                    </a:buClr>
                    <a:buSzPct val="55000"/>
                    <a:buFont typeface="Wingdings" panose="05000000000000000000" pitchFamily="2" charset="2"/>
                    <a:buChar char="n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006600"/>
                    </a:buClr>
                    <a:buSzPct val="55000"/>
                    <a:buFont typeface="Wingdings" panose="05000000000000000000" pitchFamily="2" charset="2"/>
                    <a:buChar char="r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FF0000"/>
                    </a:buClr>
                    <a:buSzPct val="65000"/>
                    <a:buFont typeface="Wingdings" panose="05000000000000000000" pitchFamily="2" charset="2"/>
                    <a:buChar char="Ø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>
                    <a:lnSpc>
                      <a:spcPct val="105000"/>
                    </a:lnSpc>
                    <a:spcBef>
                      <a:spcPct val="15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CN" sz="1600">
                      <a:latin typeface="Arial" panose="020B0604020202020204" pitchFamily="34" charset="0"/>
                      <a:ea typeface="仿宋_GB2312" pitchFamily="49" charset="-122"/>
                    </a:rPr>
                    <a:t>7</a:t>
                  </a:r>
                  <a:endParaRPr lang="en-US" altLang="zh-CN" sz="1600" baseline="-25000">
                    <a:latin typeface="Arial" panose="020B0604020202020204" pitchFamily="34" charset="0"/>
                    <a:ea typeface="仿宋_GB2312" pitchFamily="49" charset="-122"/>
                  </a:endParaRPr>
                </a:p>
              </p:txBody>
            </p:sp>
            <p:sp>
              <p:nvSpPr>
                <p:cNvPr id="30749" name="矩形 67">
                  <a:extLst>
                    <a:ext uri="{FF2B5EF4-FFF2-40B4-BE49-F238E27FC236}">
                      <a16:creationId xmlns:a16="http://schemas.microsoft.com/office/drawing/2014/main" id="{C7CFC167-0478-4B27-B018-418BE365AA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12725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660066"/>
                    </a:buClr>
                    <a:buSzPct val="55000"/>
                    <a:buFont typeface="Wingdings" panose="05000000000000000000" pitchFamily="2" charset="2"/>
                    <a:buChar char="n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006600"/>
                    </a:buClr>
                    <a:buSzPct val="55000"/>
                    <a:buFont typeface="Wingdings" panose="05000000000000000000" pitchFamily="2" charset="2"/>
                    <a:buChar char="r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FF0000"/>
                    </a:buClr>
                    <a:buSzPct val="65000"/>
                    <a:buFont typeface="Wingdings" panose="05000000000000000000" pitchFamily="2" charset="2"/>
                    <a:buChar char="Ø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>
                    <a:lnSpc>
                      <a:spcPct val="105000"/>
                    </a:lnSpc>
                    <a:spcBef>
                      <a:spcPct val="15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CN" sz="1600">
                      <a:latin typeface="Arial" panose="020B0604020202020204" pitchFamily="34" charset="0"/>
                      <a:ea typeface="仿宋_GB2312" pitchFamily="49" charset="-122"/>
                    </a:rPr>
                    <a:t>1</a:t>
                  </a:r>
                  <a:endParaRPr lang="en-US" altLang="zh-CN" sz="1600" baseline="-25000">
                    <a:latin typeface="Arial" panose="020B0604020202020204" pitchFamily="34" charset="0"/>
                    <a:ea typeface="仿宋_GB2312" pitchFamily="49" charset="-122"/>
                  </a:endParaRPr>
                </a:p>
              </p:txBody>
            </p:sp>
            <p:sp>
              <p:nvSpPr>
                <p:cNvPr id="30750" name="矩形 68">
                  <a:extLst>
                    <a:ext uri="{FF2B5EF4-FFF2-40B4-BE49-F238E27FC236}">
                      <a16:creationId xmlns:a16="http://schemas.microsoft.com/office/drawing/2014/main" id="{A8431424-9A41-45C6-9504-B64F7AAB42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96766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660066"/>
                    </a:buClr>
                    <a:buSzPct val="55000"/>
                    <a:buFont typeface="Wingdings" panose="05000000000000000000" pitchFamily="2" charset="2"/>
                    <a:buChar char="n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006600"/>
                    </a:buClr>
                    <a:buSzPct val="55000"/>
                    <a:buFont typeface="Wingdings" panose="05000000000000000000" pitchFamily="2" charset="2"/>
                    <a:buChar char="r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FF0000"/>
                    </a:buClr>
                    <a:buSzPct val="65000"/>
                    <a:buFont typeface="Wingdings" panose="05000000000000000000" pitchFamily="2" charset="2"/>
                    <a:buChar char="Ø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>
                    <a:lnSpc>
                      <a:spcPct val="105000"/>
                    </a:lnSpc>
                    <a:spcBef>
                      <a:spcPct val="15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CN" sz="1600">
                      <a:latin typeface="Arial" panose="020B0604020202020204" pitchFamily="34" charset="0"/>
                      <a:ea typeface="仿宋_GB2312" pitchFamily="49" charset="-122"/>
                    </a:rPr>
                    <a:t>0</a:t>
                  </a:r>
                  <a:endParaRPr lang="en-US" altLang="zh-CN" sz="1600" baseline="-25000">
                    <a:latin typeface="Arial" panose="020B0604020202020204" pitchFamily="34" charset="0"/>
                    <a:ea typeface="仿宋_GB2312" pitchFamily="49" charset="-122"/>
                  </a:endParaRPr>
                </a:p>
              </p:txBody>
            </p:sp>
            <p:sp>
              <p:nvSpPr>
                <p:cNvPr id="30751" name="矩形 65">
                  <a:extLst>
                    <a:ext uri="{FF2B5EF4-FFF2-40B4-BE49-F238E27FC236}">
                      <a16:creationId xmlns:a16="http://schemas.microsoft.com/office/drawing/2014/main" id="{84DCD23E-BEE4-46B4-9EF0-BEF0D3FFA0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30007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660066"/>
                    </a:buClr>
                    <a:buSzPct val="55000"/>
                    <a:buFont typeface="Wingdings" panose="05000000000000000000" pitchFamily="2" charset="2"/>
                    <a:buChar char="n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006600"/>
                    </a:buClr>
                    <a:buSzPct val="55000"/>
                    <a:buFont typeface="Wingdings" panose="05000000000000000000" pitchFamily="2" charset="2"/>
                    <a:buChar char="r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FF0000"/>
                    </a:buClr>
                    <a:buSzPct val="65000"/>
                    <a:buFont typeface="Wingdings" panose="05000000000000000000" pitchFamily="2" charset="2"/>
                    <a:buChar char="Ø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>
                    <a:lnSpc>
                      <a:spcPct val="105000"/>
                    </a:lnSpc>
                    <a:spcBef>
                      <a:spcPct val="15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CN" sz="1600">
                      <a:latin typeface="Arial" panose="020B0604020202020204" pitchFamily="34" charset="0"/>
                      <a:ea typeface="仿宋_GB2312" pitchFamily="49" charset="-122"/>
                    </a:rPr>
                    <a:t>8</a:t>
                  </a:r>
                  <a:endParaRPr lang="en-US" altLang="zh-CN" sz="1600" baseline="-25000">
                    <a:latin typeface="Arial" panose="020B0604020202020204" pitchFamily="34" charset="0"/>
                    <a:ea typeface="仿宋_GB2312" pitchFamily="49" charset="-122"/>
                  </a:endParaRPr>
                </a:p>
              </p:txBody>
            </p:sp>
          </p:grpSp>
          <p:sp>
            <p:nvSpPr>
              <p:cNvPr id="30741" name="矩形 65">
                <a:extLst>
                  <a:ext uri="{FF2B5EF4-FFF2-40B4-BE49-F238E27FC236}">
                    <a16:creationId xmlns:a16="http://schemas.microsoft.com/office/drawing/2014/main" id="{8D255A84-E109-4D14-A0A7-183FD7C015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96326" y="4451364"/>
                <a:ext cx="515848" cy="282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lnSpc>
                    <a:spcPct val="105000"/>
                  </a:lnSpc>
                  <a:spcBef>
                    <a:spcPct val="15000"/>
                  </a:spcBef>
                  <a:buClr>
                    <a:srgbClr val="660066"/>
                  </a:buClr>
                  <a:buSzPct val="55000"/>
                  <a:buFont typeface="Wingdings" panose="05000000000000000000" pitchFamily="2" charset="2"/>
                  <a:buChar char="n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105000"/>
                  </a:lnSpc>
                  <a:spcBef>
                    <a:spcPct val="15000"/>
                  </a:spcBef>
                  <a:buClr>
                    <a:srgbClr val="006600"/>
                  </a:buClr>
                  <a:buSzPct val="55000"/>
                  <a:buFont typeface="Wingdings" panose="05000000000000000000" pitchFamily="2" charset="2"/>
                  <a:buChar char="r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105000"/>
                  </a:lnSpc>
                  <a:spcBef>
                    <a:spcPct val="15000"/>
                  </a:spcBef>
                  <a:buClr>
                    <a:srgbClr val="FF0000"/>
                  </a:buClr>
                  <a:buSzPct val="65000"/>
                  <a:buFont typeface="Wingdings" panose="05000000000000000000" pitchFamily="2" charset="2"/>
                  <a:buChar char="Ø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105000"/>
                  </a:lnSpc>
                  <a:spcBef>
                    <a:spcPct val="15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600">
                    <a:latin typeface="Arial" panose="020B0604020202020204" pitchFamily="34" charset="0"/>
                    <a:ea typeface="仿宋_GB2312" pitchFamily="49" charset="-122"/>
                  </a:rPr>
                  <a:t>9</a:t>
                </a:r>
                <a:endParaRPr lang="en-US" altLang="zh-CN" sz="1600" baseline="-25000">
                  <a:latin typeface="Arial" panose="020B0604020202020204" pitchFamily="34" charset="0"/>
                  <a:ea typeface="仿宋_GB2312" pitchFamily="49" charset="-122"/>
                </a:endParaRPr>
              </a:p>
            </p:txBody>
          </p:sp>
          <p:sp>
            <p:nvSpPr>
              <p:cNvPr id="30742" name="矩形 65">
                <a:extLst>
                  <a:ext uri="{FF2B5EF4-FFF2-40B4-BE49-F238E27FC236}">
                    <a16:creationId xmlns:a16="http://schemas.microsoft.com/office/drawing/2014/main" id="{0F3150EE-8BE0-4BCD-AB17-4C7819F6B7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07508" y="4451364"/>
                <a:ext cx="515848" cy="282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lnSpc>
                    <a:spcPct val="105000"/>
                  </a:lnSpc>
                  <a:spcBef>
                    <a:spcPct val="15000"/>
                  </a:spcBef>
                  <a:buClr>
                    <a:srgbClr val="660066"/>
                  </a:buClr>
                  <a:buSzPct val="55000"/>
                  <a:buFont typeface="Wingdings" panose="05000000000000000000" pitchFamily="2" charset="2"/>
                  <a:buChar char="n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105000"/>
                  </a:lnSpc>
                  <a:spcBef>
                    <a:spcPct val="15000"/>
                  </a:spcBef>
                  <a:buClr>
                    <a:srgbClr val="006600"/>
                  </a:buClr>
                  <a:buSzPct val="55000"/>
                  <a:buFont typeface="Wingdings" panose="05000000000000000000" pitchFamily="2" charset="2"/>
                  <a:buChar char="r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105000"/>
                  </a:lnSpc>
                  <a:spcBef>
                    <a:spcPct val="15000"/>
                  </a:spcBef>
                  <a:buClr>
                    <a:srgbClr val="FF0000"/>
                  </a:buClr>
                  <a:buSzPct val="65000"/>
                  <a:buFont typeface="Wingdings" panose="05000000000000000000" pitchFamily="2" charset="2"/>
                  <a:buChar char="Ø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105000"/>
                  </a:lnSpc>
                  <a:spcBef>
                    <a:spcPct val="15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600">
                    <a:latin typeface="Arial" panose="020B0604020202020204" pitchFamily="34" charset="0"/>
                    <a:ea typeface="仿宋_GB2312" pitchFamily="49" charset="-122"/>
                  </a:rPr>
                  <a:t>10</a:t>
                </a:r>
                <a:endParaRPr lang="en-US" altLang="zh-CN" sz="1600" baseline="-25000">
                  <a:latin typeface="Arial" panose="020B0604020202020204" pitchFamily="34" charset="0"/>
                  <a:ea typeface="仿宋_GB2312" pitchFamily="49" charset="-122"/>
                </a:endParaRPr>
              </a:p>
            </p:txBody>
          </p:sp>
        </p:grpSp>
      </p:grpSp>
      <p:grpSp>
        <p:nvGrpSpPr>
          <p:cNvPr id="9" name="组合 56">
            <a:extLst>
              <a:ext uri="{FF2B5EF4-FFF2-40B4-BE49-F238E27FC236}">
                <a16:creationId xmlns:a16="http://schemas.microsoft.com/office/drawing/2014/main" id="{70EA05C1-B741-4B14-9628-C07B57F020B3}"/>
              </a:ext>
            </a:extLst>
          </p:cNvPr>
          <p:cNvGrpSpPr>
            <a:grpSpLocks/>
          </p:cNvGrpSpPr>
          <p:nvPr/>
        </p:nvGrpSpPr>
        <p:grpSpPr bwMode="auto">
          <a:xfrm>
            <a:off x="5667375" y="5400675"/>
            <a:ext cx="2595563" cy="438150"/>
            <a:chOff x="5667390" y="5400702"/>
            <a:chExt cx="2596067" cy="438156"/>
          </a:xfrm>
        </p:grpSpPr>
        <p:cxnSp>
          <p:nvCxnSpPr>
            <p:cNvPr id="59" name="肘形连接符 58">
              <a:extLst>
                <a:ext uri="{FF2B5EF4-FFF2-40B4-BE49-F238E27FC236}">
                  <a16:creationId xmlns:a16="http://schemas.microsoft.com/office/drawing/2014/main" id="{571477EE-F398-4D71-806E-9842BED8CBEF}"/>
                </a:ext>
              </a:extLst>
            </p:cNvPr>
            <p:cNvCxnSpPr/>
            <p:nvPr/>
          </p:nvCxnSpPr>
          <p:spPr>
            <a:xfrm rot="5400000">
              <a:off x="6964630" y="4103462"/>
              <a:ext cx="1588" cy="2596067"/>
            </a:xfrm>
            <a:prstGeom prst="bentConnector3">
              <a:avLst>
                <a:gd name="adj1" fmla="val 20846323"/>
              </a:avLst>
            </a:prstGeom>
            <a:ln w="254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737" name="TextBox 59">
              <a:extLst>
                <a:ext uri="{FF2B5EF4-FFF2-40B4-BE49-F238E27FC236}">
                  <a16:creationId xmlns:a16="http://schemas.microsoft.com/office/drawing/2014/main" id="{49C3453D-7BE2-490F-B222-355A141FA5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62780" y="5469526"/>
              <a:ext cx="31130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Wingdings" panose="05000000000000000000" pitchFamily="2" charset="2"/>
                <a:buNone/>
              </a:pPr>
              <a:r>
                <a:rPr lang="zh-CN" altLang="en-US" sz="1800">
                  <a:solidFill>
                    <a:srgbClr val="000099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≠</a:t>
              </a:r>
            </a:p>
          </p:txBody>
        </p:sp>
      </p:grpSp>
      <p:grpSp>
        <p:nvGrpSpPr>
          <p:cNvPr id="10" name="组合 65">
            <a:extLst>
              <a:ext uri="{FF2B5EF4-FFF2-40B4-BE49-F238E27FC236}">
                <a16:creationId xmlns:a16="http://schemas.microsoft.com/office/drawing/2014/main" id="{B1EF65E9-2589-4136-9AF8-369961B96B87}"/>
              </a:ext>
            </a:extLst>
          </p:cNvPr>
          <p:cNvGrpSpPr>
            <a:grpSpLocks/>
          </p:cNvGrpSpPr>
          <p:nvPr/>
        </p:nvGrpSpPr>
        <p:grpSpPr bwMode="auto">
          <a:xfrm>
            <a:off x="4645025" y="5400675"/>
            <a:ext cx="3627438" cy="661988"/>
            <a:chOff x="4645026" y="5400702"/>
            <a:chExt cx="3627763" cy="661436"/>
          </a:xfrm>
        </p:grpSpPr>
        <p:cxnSp>
          <p:nvCxnSpPr>
            <p:cNvPr id="67" name="肘形连接符 66">
              <a:extLst>
                <a:ext uri="{FF2B5EF4-FFF2-40B4-BE49-F238E27FC236}">
                  <a16:creationId xmlns:a16="http://schemas.microsoft.com/office/drawing/2014/main" id="{7633A803-F425-45A7-8D20-546BF93CF9C5}"/>
                </a:ext>
              </a:extLst>
            </p:cNvPr>
            <p:cNvCxnSpPr/>
            <p:nvPr/>
          </p:nvCxnSpPr>
          <p:spPr>
            <a:xfrm rot="5400000">
              <a:off x="6458114" y="3587614"/>
              <a:ext cx="1587" cy="3627763"/>
            </a:xfrm>
            <a:prstGeom prst="bentConnector3">
              <a:avLst>
                <a:gd name="adj1" fmla="val 36711158"/>
              </a:avLst>
            </a:prstGeom>
            <a:ln w="25400">
              <a:solidFill>
                <a:srgbClr val="66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735" name="TextBox 67">
              <a:extLst>
                <a:ext uri="{FF2B5EF4-FFF2-40B4-BE49-F238E27FC236}">
                  <a16:creationId xmlns:a16="http://schemas.microsoft.com/office/drawing/2014/main" id="{99F115F8-1DC1-49AF-BB61-51AE8A4989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73643" y="5692806"/>
              <a:ext cx="31931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Wingdings" panose="05000000000000000000" pitchFamily="2" charset="2"/>
                <a:buNone/>
              </a:pPr>
              <a:r>
                <a:rPr lang="en-US" altLang="zh-CN" sz="1800">
                  <a:solidFill>
                    <a:srgbClr val="000099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=</a:t>
              </a:r>
              <a:endPara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4D39414E-8C24-45A5-B001-484947DB7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7338" y="6203950"/>
            <a:ext cx="18589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next(10)=2+1=3</a:t>
            </a:r>
            <a:endParaRPr lang="zh-CN" altLang="en-US" sz="18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标题 1">
            <a:extLst>
              <a:ext uri="{FF2B5EF4-FFF2-40B4-BE49-F238E27FC236}">
                <a16:creationId xmlns:a16="http://schemas.microsoft.com/office/drawing/2014/main" id="{8D6BCC99-0B76-40BF-9452-8D7B6E5802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字符串</a:t>
            </a:r>
          </a:p>
        </p:txBody>
      </p:sp>
      <p:sp>
        <p:nvSpPr>
          <p:cNvPr id="31747" name="内容占位符 2">
            <a:extLst>
              <a:ext uri="{FF2B5EF4-FFF2-40B4-BE49-F238E27FC236}">
                <a16:creationId xmlns:a16="http://schemas.microsoft.com/office/drawing/2014/main" id="{5A681909-F4B7-4E3B-B559-689E650765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字符串的改进模式匹配算法</a:t>
            </a:r>
            <a:endParaRPr lang="en-US" altLang="zh-CN"/>
          </a:p>
          <a:p>
            <a:pPr lvl="1"/>
            <a:r>
              <a:rPr lang="zh-CN" altLang="en-US"/>
              <a:t>对模式串</a:t>
            </a:r>
            <a:r>
              <a:rPr lang="en-US" altLang="zh-CN"/>
              <a:t>P</a:t>
            </a:r>
            <a:r>
              <a:rPr lang="zh-CN" altLang="en-US"/>
              <a:t>进行预处理，计算可以滑过多少个字符</a:t>
            </a:r>
          </a:p>
        </p:txBody>
      </p:sp>
      <p:sp>
        <p:nvSpPr>
          <p:cNvPr id="31748" name="灯片编号占位符 3">
            <a:extLst>
              <a:ext uri="{FF2B5EF4-FFF2-40B4-BE49-F238E27FC236}">
                <a16:creationId xmlns:a16="http://schemas.microsoft.com/office/drawing/2014/main" id="{63A740EE-C25E-45B9-A54D-A6E47AB9AF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1286C7A3-217B-4B42-88BD-CBCE4787D88E}" type="slidenum">
              <a:rPr lang="en-US" altLang="zh-CN" sz="2000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US" altLang="zh-CN" sz="2000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  <p:grpSp>
        <p:nvGrpSpPr>
          <p:cNvPr id="31749" name="组合 1">
            <a:extLst>
              <a:ext uri="{FF2B5EF4-FFF2-40B4-BE49-F238E27FC236}">
                <a16:creationId xmlns:a16="http://schemas.microsoft.com/office/drawing/2014/main" id="{863DDE28-A0D0-456A-AD3C-176BC054673E}"/>
              </a:ext>
            </a:extLst>
          </p:cNvPr>
          <p:cNvGrpSpPr>
            <a:grpSpLocks/>
          </p:cNvGrpSpPr>
          <p:nvPr/>
        </p:nvGrpSpPr>
        <p:grpSpPr bwMode="auto">
          <a:xfrm>
            <a:off x="1187450" y="2565400"/>
            <a:ext cx="7177088" cy="1106488"/>
            <a:chOff x="1295636" y="2708920"/>
            <a:chExt cx="7176944" cy="1106874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524636AD-1EB4-4999-AE46-656BAC699835}"/>
                </a:ext>
              </a:extLst>
            </p:cNvPr>
            <p:cNvSpPr txBox="1"/>
            <p:nvPr/>
          </p:nvSpPr>
          <p:spPr bwMode="auto">
            <a:xfrm>
              <a:off x="2813256" y="2708920"/>
              <a:ext cx="1325536" cy="37001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>
              <a:spAutoFit/>
            </a:bodyPr>
            <a:lstStyle/>
            <a:p>
              <a:pPr eaLnBrk="1" hangingPunct="1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-1</a:t>
              </a:r>
              <a:r>
                <a:rPr lang="zh-CN" altLang="en-US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，当</a:t>
              </a:r>
              <a:r>
                <a:rPr lang="zh-CN" altLang="en-US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 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j 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=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 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0</a:t>
              </a:r>
              <a:endParaRPr lang="zh-CN" altLang="en-US" b="1" dirty="0">
                <a:solidFill>
                  <a:srgbClr val="000099"/>
                </a:solidFill>
                <a:latin typeface="+mn-lt"/>
                <a:ea typeface="黑体" pitchFamily="49" charset="-122"/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60F727FC-88C2-4188-90A2-0BEBEEBFB298}"/>
                </a:ext>
              </a:extLst>
            </p:cNvPr>
            <p:cNvSpPr txBox="1"/>
            <p:nvPr/>
          </p:nvSpPr>
          <p:spPr bwMode="auto">
            <a:xfrm>
              <a:off x="2619584" y="3077348"/>
              <a:ext cx="5852996" cy="37001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>
              <a:spAutoFit/>
            </a:bodyPr>
            <a:lstStyle/>
            <a:p>
              <a:pPr eaLnBrk="1" hangingPunct="1">
                <a:buFont typeface="Wingdings" pitchFamily="2" charset="2"/>
                <a:buNone/>
                <a:defRPr/>
              </a:pP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k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+1</a:t>
              </a:r>
              <a:r>
                <a:rPr lang="zh-CN" altLang="en-US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，当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 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0 ≤ 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k 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&lt; 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j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-1, </a:t>
              </a:r>
              <a:r>
                <a:rPr lang="zh-CN" altLang="en-US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且使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p</a:t>
              </a:r>
              <a:r>
                <a:rPr lang="en-US" altLang="zh-CN" b="1" baseline="-25000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0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p</a:t>
              </a:r>
              <a:r>
                <a:rPr lang="en-US" altLang="zh-CN" b="1" baseline="-25000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1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…</a:t>
              </a:r>
              <a:r>
                <a:rPr lang="en-US" altLang="zh-CN" b="1" dirty="0" err="1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p</a:t>
              </a:r>
              <a:r>
                <a:rPr lang="en-US" altLang="zh-CN" b="1" baseline="-25000" dirty="0" err="1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k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=p</a:t>
              </a:r>
              <a:r>
                <a:rPr lang="en-US" altLang="zh-CN" b="1" baseline="-25000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j-k-1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p</a:t>
              </a:r>
              <a:r>
                <a:rPr lang="en-US" altLang="zh-CN" b="1" baseline="-25000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j-k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…p</a:t>
              </a:r>
              <a:r>
                <a:rPr lang="en-US" altLang="zh-CN" b="1" baseline="-25000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j-1</a:t>
              </a:r>
              <a:r>
                <a:rPr lang="zh-CN" altLang="en-US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的最大数</a:t>
              </a:r>
            </a:p>
          </p:txBody>
        </p:sp>
        <p:sp>
          <p:nvSpPr>
            <p:cNvPr id="31806" name="AutoShape 32">
              <a:extLst>
                <a:ext uri="{FF2B5EF4-FFF2-40B4-BE49-F238E27FC236}">
                  <a16:creationId xmlns:a16="http://schemas.microsoft.com/office/drawing/2014/main" id="{549FDDAA-0AD3-4EDE-B26F-CC2D3A1BC97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1383" y="2856780"/>
              <a:ext cx="127287" cy="896777"/>
            </a:xfrm>
            <a:prstGeom prst="leftBrace">
              <a:avLst>
                <a:gd name="adj1" fmla="val 85196"/>
                <a:gd name="adj2" fmla="val 50000"/>
              </a:avLst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" name="矩形 71">
              <a:extLst>
                <a:ext uri="{FF2B5EF4-FFF2-40B4-BE49-F238E27FC236}">
                  <a16:creationId xmlns:a16="http://schemas.microsoft.com/office/drawing/2014/main" id="{509888C7-489B-4D83-9B53-1B259717F1F5}"/>
                </a:ext>
              </a:extLst>
            </p:cNvPr>
            <p:cNvSpPr/>
            <p:nvPr/>
          </p:nvSpPr>
          <p:spPr bwMode="auto">
            <a:xfrm>
              <a:off x="1295636" y="3093229"/>
              <a:ext cx="1198539" cy="37001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next( 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j </a:t>
              </a: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) =</a:t>
              </a:r>
              <a:endParaRPr lang="zh-CN" altLang="en-US" dirty="0">
                <a:latin typeface="Arial" charset="0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7A9756B-2DEF-49FF-9893-132451BD701C}"/>
                </a:ext>
              </a:extLst>
            </p:cNvPr>
            <p:cNvSpPr txBox="1"/>
            <p:nvPr/>
          </p:nvSpPr>
          <p:spPr bwMode="auto">
            <a:xfrm>
              <a:off x="2879929" y="3445777"/>
              <a:ext cx="1462059" cy="37001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>
              <a:spAutoFit/>
            </a:bodyPr>
            <a:lstStyle/>
            <a:p>
              <a:pPr eaLnBrk="1" hangingPunct="1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0</a:t>
              </a:r>
              <a:r>
                <a:rPr lang="zh-CN" altLang="en-US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，其他情况</a:t>
              </a:r>
            </a:p>
          </p:txBody>
        </p:sp>
      </p:grpSp>
      <p:sp>
        <p:nvSpPr>
          <p:cNvPr id="31750" name="TextBox 2">
            <a:extLst>
              <a:ext uri="{FF2B5EF4-FFF2-40B4-BE49-F238E27FC236}">
                <a16:creationId xmlns:a16="http://schemas.microsoft.com/office/drawing/2014/main" id="{323345D5-524B-4475-9C47-132D82341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3824288"/>
            <a:ext cx="66214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可按定义直接计算</a:t>
            </a: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next</a:t>
            </a:r>
            <a:r>
              <a:rPr lang="zh-CN" altLang="en-US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，下面介绍一种快速的计算</a:t>
            </a: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next</a:t>
            </a:r>
            <a:r>
              <a:rPr lang="zh-CN" altLang="en-US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的方法</a:t>
            </a:r>
          </a:p>
        </p:txBody>
      </p:sp>
      <p:sp>
        <p:nvSpPr>
          <p:cNvPr id="31751" name="TextBox 4">
            <a:extLst>
              <a:ext uri="{FF2B5EF4-FFF2-40B4-BE49-F238E27FC236}">
                <a16:creationId xmlns:a16="http://schemas.microsoft.com/office/drawing/2014/main" id="{8CFA3E1F-1023-410C-90C3-ED251DEE56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175" y="5033963"/>
            <a:ext cx="2751138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66006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j=0;k=-1;next[0]=-1;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66006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while(j&lt;pLength)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66006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  if(k==-1 || ch[j]==ch[k])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66006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      j++;k++;next[j]=k;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66006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66006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  else k = next[k];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66006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}</a:t>
            </a:r>
            <a:endParaRPr lang="zh-CN" altLang="en-US" sz="1600">
              <a:solidFill>
                <a:srgbClr val="660066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grpSp>
        <p:nvGrpSpPr>
          <p:cNvPr id="31752" name="组合 66">
            <a:extLst>
              <a:ext uri="{FF2B5EF4-FFF2-40B4-BE49-F238E27FC236}">
                <a16:creationId xmlns:a16="http://schemas.microsoft.com/office/drawing/2014/main" id="{28BF12DD-966C-4C7B-B00C-5CBC55FE3D93}"/>
              </a:ext>
            </a:extLst>
          </p:cNvPr>
          <p:cNvGrpSpPr>
            <a:grpSpLocks/>
          </p:cNvGrpSpPr>
          <p:nvPr/>
        </p:nvGrpSpPr>
        <p:grpSpPr bwMode="auto">
          <a:xfrm>
            <a:off x="2716213" y="4760913"/>
            <a:ext cx="6346825" cy="361950"/>
            <a:chOff x="2976563" y="4760913"/>
            <a:chExt cx="6346793" cy="361950"/>
          </a:xfrm>
        </p:grpSpPr>
        <p:sp>
          <p:nvSpPr>
            <p:cNvPr id="31792" name="TextBox 33">
              <a:extLst>
                <a:ext uri="{FF2B5EF4-FFF2-40B4-BE49-F238E27FC236}">
                  <a16:creationId xmlns:a16="http://schemas.microsoft.com/office/drawing/2014/main" id="{B58A67B1-732E-4A1B-8CEC-A959D325A6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563" y="4760913"/>
              <a:ext cx="334962" cy="36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Wingdings" panose="05000000000000000000" pitchFamily="2" charset="2"/>
                <a:buNone/>
              </a:pPr>
              <a:r>
                <a:rPr lang="en-US" altLang="zh-CN" sz="1600">
                  <a:solidFill>
                    <a:srgbClr val="000099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P</a:t>
              </a:r>
              <a:endParaRPr lang="zh-CN" altLang="en-US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31793" name="矩形 34">
              <a:extLst>
                <a:ext uri="{FF2B5EF4-FFF2-40B4-BE49-F238E27FC236}">
                  <a16:creationId xmlns:a16="http://schemas.microsoft.com/office/drawing/2014/main" id="{3D7A0C18-E98B-4D61-99D8-DB632CBB2B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3897" y="4800600"/>
              <a:ext cx="515848" cy="28257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31794" name="矩形 35">
              <a:extLst>
                <a:ext uri="{FF2B5EF4-FFF2-40B4-BE49-F238E27FC236}">
                  <a16:creationId xmlns:a16="http://schemas.microsoft.com/office/drawing/2014/main" id="{068D1090-7A6A-4A35-BA05-82625FCE9F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9745" y="4800600"/>
              <a:ext cx="515848" cy="28257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b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31795" name="矩形 36">
              <a:extLst>
                <a:ext uri="{FF2B5EF4-FFF2-40B4-BE49-F238E27FC236}">
                  <a16:creationId xmlns:a16="http://schemas.microsoft.com/office/drawing/2014/main" id="{C0D9A62B-D28B-4AF5-A5EF-2581F2CD61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5593" y="4800600"/>
              <a:ext cx="515848" cy="28257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c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31796" name="矩形 37">
              <a:extLst>
                <a:ext uri="{FF2B5EF4-FFF2-40B4-BE49-F238E27FC236}">
                  <a16:creationId xmlns:a16="http://schemas.microsoft.com/office/drawing/2014/main" id="{6B5B17C8-019D-465C-920B-72B652A5ED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1441" y="4800600"/>
              <a:ext cx="515848" cy="28257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31797" name="矩形 38">
              <a:extLst>
                <a:ext uri="{FF2B5EF4-FFF2-40B4-BE49-F238E27FC236}">
                  <a16:creationId xmlns:a16="http://schemas.microsoft.com/office/drawing/2014/main" id="{59B283F4-C801-423D-8BB6-A2982EE77A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7290" y="4800600"/>
              <a:ext cx="515848" cy="28257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b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31798" name="矩形 65">
              <a:extLst>
                <a:ext uri="{FF2B5EF4-FFF2-40B4-BE49-F238E27FC236}">
                  <a16:creationId xmlns:a16="http://schemas.microsoft.com/office/drawing/2014/main" id="{BC1CAD27-A29B-433A-8F36-05EFAA1942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48704" y="4800600"/>
              <a:ext cx="515848" cy="28257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31799" name="矩形 67">
              <a:extLst>
                <a:ext uri="{FF2B5EF4-FFF2-40B4-BE49-F238E27FC236}">
                  <a16:creationId xmlns:a16="http://schemas.microsoft.com/office/drawing/2014/main" id="{9826F05B-110E-48B4-B3AC-3497B1CBA9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8048" y="4800600"/>
              <a:ext cx="515848" cy="28257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b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31800" name="矩形 68">
              <a:extLst>
                <a:ext uri="{FF2B5EF4-FFF2-40B4-BE49-F238E27FC236}">
                  <a16:creationId xmlns:a16="http://schemas.microsoft.com/office/drawing/2014/main" id="{6EE2827A-15CA-412D-8F0E-2454D1320A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200" y="4800600"/>
              <a:ext cx="515848" cy="28257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a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31801" name="矩形 65">
              <a:extLst>
                <a:ext uri="{FF2B5EF4-FFF2-40B4-BE49-F238E27FC236}">
                  <a16:creationId xmlns:a16="http://schemas.microsoft.com/office/drawing/2014/main" id="{39CC7889-2215-4AC8-BD4F-0DCE71C99F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4552" y="4800600"/>
              <a:ext cx="515848" cy="28257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b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31802" name="矩形 65">
              <a:extLst>
                <a:ext uri="{FF2B5EF4-FFF2-40B4-BE49-F238E27FC236}">
                  <a16:creationId xmlns:a16="http://schemas.microsoft.com/office/drawing/2014/main" id="{58946674-5D2B-489C-AFF8-E37136B20C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91660" y="4789510"/>
              <a:ext cx="515848" cy="28257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e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31803" name="矩形 65">
              <a:extLst>
                <a:ext uri="{FF2B5EF4-FFF2-40B4-BE49-F238E27FC236}">
                  <a16:creationId xmlns:a16="http://schemas.microsoft.com/office/drawing/2014/main" id="{966328E5-D735-4E59-B610-1EFA1107AA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07508" y="4789510"/>
              <a:ext cx="515848" cy="28257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x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</p:grpSp>
      <p:grpSp>
        <p:nvGrpSpPr>
          <p:cNvPr id="31753" name="组合 67">
            <a:extLst>
              <a:ext uri="{FF2B5EF4-FFF2-40B4-BE49-F238E27FC236}">
                <a16:creationId xmlns:a16="http://schemas.microsoft.com/office/drawing/2014/main" id="{650D5D61-39AA-404B-B54D-5088A6FA3DE0}"/>
              </a:ext>
            </a:extLst>
          </p:cNvPr>
          <p:cNvGrpSpPr>
            <a:grpSpLocks/>
          </p:cNvGrpSpPr>
          <p:nvPr/>
        </p:nvGrpSpPr>
        <p:grpSpPr bwMode="auto">
          <a:xfrm>
            <a:off x="2482850" y="5080000"/>
            <a:ext cx="6580188" cy="338138"/>
            <a:chOff x="2743200" y="5080000"/>
            <a:chExt cx="6580156" cy="338138"/>
          </a:xfrm>
        </p:grpSpPr>
        <p:sp>
          <p:nvSpPr>
            <p:cNvPr id="31779" name="TextBox 33">
              <a:extLst>
                <a:ext uri="{FF2B5EF4-FFF2-40B4-BE49-F238E27FC236}">
                  <a16:creationId xmlns:a16="http://schemas.microsoft.com/office/drawing/2014/main" id="{7834AA13-E363-4F52-84F9-F1E18C61F6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43200" y="5080000"/>
              <a:ext cx="801688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Wingdings" panose="05000000000000000000" pitchFamily="2" charset="2"/>
                <a:buNone/>
              </a:pPr>
              <a:r>
                <a:rPr lang="en-US" altLang="zh-CN" sz="1600">
                  <a:solidFill>
                    <a:srgbClr val="000099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next(j)</a:t>
              </a:r>
              <a:endParaRPr lang="zh-CN" altLang="en-US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grpSp>
          <p:nvGrpSpPr>
            <p:cNvPr id="31780" name="组合 3">
              <a:extLst>
                <a:ext uri="{FF2B5EF4-FFF2-40B4-BE49-F238E27FC236}">
                  <a16:creationId xmlns:a16="http://schemas.microsoft.com/office/drawing/2014/main" id="{471E1FA3-E040-48BB-A654-874DC8E5D8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32200" y="5119688"/>
              <a:ext cx="4648200" cy="282575"/>
              <a:chOff x="3632212" y="5119543"/>
              <a:chExt cx="4648200" cy="282575"/>
            </a:xfrm>
          </p:grpSpPr>
          <p:sp>
            <p:nvSpPr>
              <p:cNvPr id="31783" name="矩形 34">
                <a:extLst>
                  <a:ext uri="{FF2B5EF4-FFF2-40B4-BE49-F238E27FC236}">
                    <a16:creationId xmlns:a16="http://schemas.microsoft.com/office/drawing/2014/main" id="{8FFFDCD2-FEF5-48D4-8811-35656CADD6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63909" y="5119543"/>
                <a:ext cx="515848" cy="282575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lnSpc>
                    <a:spcPct val="105000"/>
                  </a:lnSpc>
                  <a:spcBef>
                    <a:spcPct val="15000"/>
                  </a:spcBef>
                  <a:buClr>
                    <a:srgbClr val="660066"/>
                  </a:buClr>
                  <a:buSzPct val="55000"/>
                  <a:buFont typeface="Wingdings" panose="05000000000000000000" pitchFamily="2" charset="2"/>
                  <a:buChar char="n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105000"/>
                  </a:lnSpc>
                  <a:spcBef>
                    <a:spcPct val="15000"/>
                  </a:spcBef>
                  <a:buClr>
                    <a:srgbClr val="006600"/>
                  </a:buClr>
                  <a:buSzPct val="55000"/>
                  <a:buFont typeface="Wingdings" panose="05000000000000000000" pitchFamily="2" charset="2"/>
                  <a:buChar char="r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105000"/>
                  </a:lnSpc>
                  <a:spcBef>
                    <a:spcPct val="15000"/>
                  </a:spcBef>
                  <a:buClr>
                    <a:srgbClr val="FF0000"/>
                  </a:buClr>
                  <a:buSzPct val="65000"/>
                  <a:buFont typeface="Wingdings" panose="05000000000000000000" pitchFamily="2" charset="2"/>
                  <a:buChar char="Ø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105000"/>
                  </a:lnSpc>
                  <a:spcBef>
                    <a:spcPct val="15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600">
                    <a:latin typeface="Arial" panose="020B0604020202020204" pitchFamily="34" charset="0"/>
                    <a:ea typeface="仿宋_GB2312" pitchFamily="49" charset="-122"/>
                  </a:rPr>
                  <a:t>0</a:t>
                </a:r>
                <a:endParaRPr lang="en-US" altLang="zh-CN" sz="1600" baseline="-25000">
                  <a:latin typeface="Arial" panose="020B0604020202020204" pitchFamily="34" charset="0"/>
                  <a:ea typeface="仿宋_GB2312" pitchFamily="49" charset="-122"/>
                </a:endParaRPr>
              </a:p>
            </p:txBody>
          </p:sp>
          <p:sp>
            <p:nvSpPr>
              <p:cNvPr id="31784" name="矩形 35">
                <a:extLst>
                  <a:ext uri="{FF2B5EF4-FFF2-40B4-BE49-F238E27FC236}">
                    <a16:creationId xmlns:a16="http://schemas.microsoft.com/office/drawing/2014/main" id="{F0265BCF-FFA3-41FB-86E9-77755A022B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79757" y="5119543"/>
                <a:ext cx="515848" cy="282575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lnSpc>
                    <a:spcPct val="105000"/>
                  </a:lnSpc>
                  <a:spcBef>
                    <a:spcPct val="15000"/>
                  </a:spcBef>
                  <a:buClr>
                    <a:srgbClr val="660066"/>
                  </a:buClr>
                  <a:buSzPct val="55000"/>
                  <a:buFont typeface="Wingdings" panose="05000000000000000000" pitchFamily="2" charset="2"/>
                  <a:buChar char="n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105000"/>
                  </a:lnSpc>
                  <a:spcBef>
                    <a:spcPct val="15000"/>
                  </a:spcBef>
                  <a:buClr>
                    <a:srgbClr val="006600"/>
                  </a:buClr>
                  <a:buSzPct val="55000"/>
                  <a:buFont typeface="Wingdings" panose="05000000000000000000" pitchFamily="2" charset="2"/>
                  <a:buChar char="r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105000"/>
                  </a:lnSpc>
                  <a:spcBef>
                    <a:spcPct val="15000"/>
                  </a:spcBef>
                  <a:buClr>
                    <a:srgbClr val="FF0000"/>
                  </a:buClr>
                  <a:buSzPct val="65000"/>
                  <a:buFont typeface="Wingdings" panose="05000000000000000000" pitchFamily="2" charset="2"/>
                  <a:buChar char="Ø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105000"/>
                  </a:lnSpc>
                  <a:spcBef>
                    <a:spcPct val="15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600">
                    <a:latin typeface="Arial" panose="020B0604020202020204" pitchFamily="34" charset="0"/>
                    <a:ea typeface="仿宋_GB2312" pitchFamily="49" charset="-122"/>
                  </a:rPr>
                  <a:t>1</a:t>
                </a:r>
                <a:endParaRPr lang="en-US" altLang="zh-CN" sz="1600" baseline="-25000">
                  <a:latin typeface="Arial" panose="020B0604020202020204" pitchFamily="34" charset="0"/>
                  <a:ea typeface="仿宋_GB2312" pitchFamily="49" charset="-122"/>
                </a:endParaRPr>
              </a:p>
            </p:txBody>
          </p:sp>
          <p:sp>
            <p:nvSpPr>
              <p:cNvPr id="31785" name="矩形 36">
                <a:extLst>
                  <a:ext uri="{FF2B5EF4-FFF2-40B4-BE49-F238E27FC236}">
                    <a16:creationId xmlns:a16="http://schemas.microsoft.com/office/drawing/2014/main" id="{DF8D1758-9194-4DD1-8EE6-6B570C76D9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95605" y="5119543"/>
                <a:ext cx="515848" cy="282575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lnSpc>
                    <a:spcPct val="105000"/>
                  </a:lnSpc>
                  <a:spcBef>
                    <a:spcPct val="15000"/>
                  </a:spcBef>
                  <a:buClr>
                    <a:srgbClr val="660066"/>
                  </a:buClr>
                  <a:buSzPct val="55000"/>
                  <a:buFont typeface="Wingdings" panose="05000000000000000000" pitchFamily="2" charset="2"/>
                  <a:buChar char="n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105000"/>
                  </a:lnSpc>
                  <a:spcBef>
                    <a:spcPct val="15000"/>
                  </a:spcBef>
                  <a:buClr>
                    <a:srgbClr val="006600"/>
                  </a:buClr>
                  <a:buSzPct val="55000"/>
                  <a:buFont typeface="Wingdings" panose="05000000000000000000" pitchFamily="2" charset="2"/>
                  <a:buChar char="r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105000"/>
                  </a:lnSpc>
                  <a:spcBef>
                    <a:spcPct val="15000"/>
                  </a:spcBef>
                  <a:buClr>
                    <a:srgbClr val="FF0000"/>
                  </a:buClr>
                  <a:buSzPct val="65000"/>
                  <a:buFont typeface="Wingdings" panose="05000000000000000000" pitchFamily="2" charset="2"/>
                  <a:buChar char="Ø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105000"/>
                  </a:lnSpc>
                  <a:spcBef>
                    <a:spcPct val="15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600">
                    <a:latin typeface="Arial" panose="020B0604020202020204" pitchFamily="34" charset="0"/>
                    <a:ea typeface="仿宋_GB2312" pitchFamily="49" charset="-122"/>
                  </a:rPr>
                  <a:t>2</a:t>
                </a:r>
                <a:endParaRPr lang="en-US" altLang="zh-CN" sz="1600" baseline="-25000">
                  <a:latin typeface="Arial" panose="020B0604020202020204" pitchFamily="34" charset="0"/>
                  <a:ea typeface="仿宋_GB2312" pitchFamily="49" charset="-122"/>
                </a:endParaRPr>
              </a:p>
            </p:txBody>
          </p:sp>
          <p:sp>
            <p:nvSpPr>
              <p:cNvPr id="31786" name="矩形 37">
                <a:extLst>
                  <a:ext uri="{FF2B5EF4-FFF2-40B4-BE49-F238E27FC236}">
                    <a16:creationId xmlns:a16="http://schemas.microsoft.com/office/drawing/2014/main" id="{1D719FA8-0576-43DC-862F-71F040B504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1453" y="5119543"/>
                <a:ext cx="515848" cy="282575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lnSpc>
                    <a:spcPct val="105000"/>
                  </a:lnSpc>
                  <a:spcBef>
                    <a:spcPct val="15000"/>
                  </a:spcBef>
                  <a:buClr>
                    <a:srgbClr val="660066"/>
                  </a:buClr>
                  <a:buSzPct val="55000"/>
                  <a:buFont typeface="Wingdings" panose="05000000000000000000" pitchFamily="2" charset="2"/>
                  <a:buChar char="n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105000"/>
                  </a:lnSpc>
                  <a:spcBef>
                    <a:spcPct val="15000"/>
                  </a:spcBef>
                  <a:buClr>
                    <a:srgbClr val="006600"/>
                  </a:buClr>
                  <a:buSzPct val="55000"/>
                  <a:buFont typeface="Wingdings" panose="05000000000000000000" pitchFamily="2" charset="2"/>
                  <a:buChar char="r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105000"/>
                  </a:lnSpc>
                  <a:spcBef>
                    <a:spcPct val="15000"/>
                  </a:spcBef>
                  <a:buClr>
                    <a:srgbClr val="FF0000"/>
                  </a:buClr>
                  <a:buSzPct val="65000"/>
                  <a:buFont typeface="Wingdings" panose="05000000000000000000" pitchFamily="2" charset="2"/>
                  <a:buChar char="Ø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105000"/>
                  </a:lnSpc>
                  <a:spcBef>
                    <a:spcPct val="15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600">
                    <a:latin typeface="Arial" panose="020B0604020202020204" pitchFamily="34" charset="0"/>
                    <a:ea typeface="仿宋_GB2312" pitchFamily="49" charset="-122"/>
                  </a:rPr>
                  <a:t>0</a:t>
                </a:r>
                <a:endParaRPr lang="en-US" altLang="zh-CN" sz="1600" baseline="-25000">
                  <a:latin typeface="Arial" panose="020B0604020202020204" pitchFamily="34" charset="0"/>
                  <a:ea typeface="仿宋_GB2312" pitchFamily="49" charset="-122"/>
                </a:endParaRPr>
              </a:p>
            </p:txBody>
          </p:sp>
          <p:sp>
            <p:nvSpPr>
              <p:cNvPr id="31787" name="矩形 38">
                <a:extLst>
                  <a:ext uri="{FF2B5EF4-FFF2-40B4-BE49-F238E27FC236}">
                    <a16:creationId xmlns:a16="http://schemas.microsoft.com/office/drawing/2014/main" id="{DF80EEBA-FD0E-4E17-95F1-EBB8DDF38C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7302" y="5119543"/>
                <a:ext cx="515848" cy="282575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lnSpc>
                    <a:spcPct val="105000"/>
                  </a:lnSpc>
                  <a:spcBef>
                    <a:spcPct val="15000"/>
                  </a:spcBef>
                  <a:buClr>
                    <a:srgbClr val="660066"/>
                  </a:buClr>
                  <a:buSzPct val="55000"/>
                  <a:buFont typeface="Wingdings" panose="05000000000000000000" pitchFamily="2" charset="2"/>
                  <a:buChar char="n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105000"/>
                  </a:lnSpc>
                  <a:spcBef>
                    <a:spcPct val="15000"/>
                  </a:spcBef>
                  <a:buClr>
                    <a:srgbClr val="006600"/>
                  </a:buClr>
                  <a:buSzPct val="55000"/>
                  <a:buFont typeface="Wingdings" panose="05000000000000000000" pitchFamily="2" charset="2"/>
                  <a:buChar char="r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105000"/>
                  </a:lnSpc>
                  <a:spcBef>
                    <a:spcPct val="15000"/>
                  </a:spcBef>
                  <a:buClr>
                    <a:srgbClr val="FF0000"/>
                  </a:buClr>
                  <a:buSzPct val="65000"/>
                  <a:buFont typeface="Wingdings" panose="05000000000000000000" pitchFamily="2" charset="2"/>
                  <a:buChar char="Ø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105000"/>
                  </a:lnSpc>
                  <a:spcBef>
                    <a:spcPct val="15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600">
                    <a:latin typeface="Arial" panose="020B0604020202020204" pitchFamily="34" charset="0"/>
                    <a:ea typeface="仿宋_GB2312" pitchFamily="49" charset="-122"/>
                  </a:rPr>
                  <a:t>1</a:t>
                </a:r>
                <a:endParaRPr lang="en-US" altLang="zh-CN" sz="1600" baseline="-25000">
                  <a:latin typeface="Arial" panose="020B0604020202020204" pitchFamily="34" charset="0"/>
                  <a:ea typeface="仿宋_GB2312" pitchFamily="49" charset="-122"/>
                </a:endParaRPr>
              </a:p>
            </p:txBody>
          </p:sp>
          <p:sp>
            <p:nvSpPr>
              <p:cNvPr id="31788" name="矩形 65">
                <a:extLst>
                  <a:ext uri="{FF2B5EF4-FFF2-40B4-BE49-F238E27FC236}">
                    <a16:creationId xmlns:a16="http://schemas.microsoft.com/office/drawing/2014/main" id="{3ED74CFA-1489-47E5-B457-C07BC74E9F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48716" y="5119543"/>
                <a:ext cx="515848" cy="282575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lnSpc>
                    <a:spcPct val="105000"/>
                  </a:lnSpc>
                  <a:spcBef>
                    <a:spcPct val="15000"/>
                  </a:spcBef>
                  <a:buClr>
                    <a:srgbClr val="660066"/>
                  </a:buClr>
                  <a:buSzPct val="55000"/>
                  <a:buFont typeface="Wingdings" panose="05000000000000000000" pitchFamily="2" charset="2"/>
                  <a:buChar char="n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105000"/>
                  </a:lnSpc>
                  <a:spcBef>
                    <a:spcPct val="15000"/>
                  </a:spcBef>
                  <a:buClr>
                    <a:srgbClr val="006600"/>
                  </a:buClr>
                  <a:buSzPct val="55000"/>
                  <a:buFont typeface="Wingdings" panose="05000000000000000000" pitchFamily="2" charset="2"/>
                  <a:buChar char="r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105000"/>
                  </a:lnSpc>
                  <a:spcBef>
                    <a:spcPct val="15000"/>
                  </a:spcBef>
                  <a:buClr>
                    <a:srgbClr val="FF0000"/>
                  </a:buClr>
                  <a:buSzPct val="65000"/>
                  <a:buFont typeface="Wingdings" panose="05000000000000000000" pitchFamily="2" charset="2"/>
                  <a:buChar char="Ø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105000"/>
                  </a:lnSpc>
                  <a:spcBef>
                    <a:spcPct val="15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600">
                    <a:latin typeface="Arial" panose="020B0604020202020204" pitchFamily="34" charset="0"/>
                    <a:ea typeface="仿宋_GB2312" pitchFamily="49" charset="-122"/>
                  </a:rPr>
                  <a:t>2</a:t>
                </a:r>
                <a:endParaRPr lang="en-US" altLang="zh-CN" sz="1600" baseline="-25000">
                  <a:latin typeface="Arial" panose="020B0604020202020204" pitchFamily="34" charset="0"/>
                  <a:ea typeface="仿宋_GB2312" pitchFamily="49" charset="-122"/>
                </a:endParaRPr>
              </a:p>
            </p:txBody>
          </p:sp>
          <p:sp>
            <p:nvSpPr>
              <p:cNvPr id="31789" name="矩形 67">
                <a:extLst>
                  <a:ext uri="{FF2B5EF4-FFF2-40B4-BE49-F238E27FC236}">
                    <a16:creationId xmlns:a16="http://schemas.microsoft.com/office/drawing/2014/main" id="{1AC78ADB-8C61-47A7-9EA9-BF22BD8FAF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8060" y="5119543"/>
                <a:ext cx="515848" cy="282575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lnSpc>
                    <a:spcPct val="105000"/>
                  </a:lnSpc>
                  <a:spcBef>
                    <a:spcPct val="15000"/>
                  </a:spcBef>
                  <a:buClr>
                    <a:srgbClr val="660066"/>
                  </a:buClr>
                  <a:buSzPct val="55000"/>
                  <a:buFont typeface="Wingdings" panose="05000000000000000000" pitchFamily="2" charset="2"/>
                  <a:buChar char="n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105000"/>
                  </a:lnSpc>
                  <a:spcBef>
                    <a:spcPct val="15000"/>
                  </a:spcBef>
                  <a:buClr>
                    <a:srgbClr val="006600"/>
                  </a:buClr>
                  <a:buSzPct val="55000"/>
                  <a:buFont typeface="Wingdings" panose="05000000000000000000" pitchFamily="2" charset="2"/>
                  <a:buChar char="r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105000"/>
                  </a:lnSpc>
                  <a:spcBef>
                    <a:spcPct val="15000"/>
                  </a:spcBef>
                  <a:buClr>
                    <a:srgbClr val="FF0000"/>
                  </a:buClr>
                  <a:buSzPct val="65000"/>
                  <a:buFont typeface="Wingdings" panose="05000000000000000000" pitchFamily="2" charset="2"/>
                  <a:buChar char="Ø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105000"/>
                  </a:lnSpc>
                  <a:spcBef>
                    <a:spcPct val="15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600">
                    <a:latin typeface="Arial" panose="020B0604020202020204" pitchFamily="34" charset="0"/>
                    <a:ea typeface="仿宋_GB2312" pitchFamily="49" charset="-122"/>
                  </a:rPr>
                  <a:t>0</a:t>
                </a:r>
                <a:endParaRPr lang="en-US" altLang="zh-CN" sz="1600" baseline="-25000">
                  <a:latin typeface="Arial" panose="020B0604020202020204" pitchFamily="34" charset="0"/>
                  <a:ea typeface="仿宋_GB2312" pitchFamily="49" charset="-122"/>
                </a:endParaRPr>
              </a:p>
            </p:txBody>
          </p:sp>
          <p:sp>
            <p:nvSpPr>
              <p:cNvPr id="31790" name="矩形 68">
                <a:extLst>
                  <a:ext uri="{FF2B5EF4-FFF2-40B4-BE49-F238E27FC236}">
                    <a16:creationId xmlns:a16="http://schemas.microsoft.com/office/drawing/2014/main" id="{6F41DAAD-90CD-4734-8F82-343A20686E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212" y="5119543"/>
                <a:ext cx="515848" cy="282575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lnSpc>
                    <a:spcPct val="105000"/>
                  </a:lnSpc>
                  <a:spcBef>
                    <a:spcPct val="15000"/>
                  </a:spcBef>
                  <a:buClr>
                    <a:srgbClr val="660066"/>
                  </a:buClr>
                  <a:buSzPct val="55000"/>
                  <a:buFont typeface="Wingdings" panose="05000000000000000000" pitchFamily="2" charset="2"/>
                  <a:buChar char="n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105000"/>
                  </a:lnSpc>
                  <a:spcBef>
                    <a:spcPct val="15000"/>
                  </a:spcBef>
                  <a:buClr>
                    <a:srgbClr val="006600"/>
                  </a:buClr>
                  <a:buSzPct val="55000"/>
                  <a:buFont typeface="Wingdings" panose="05000000000000000000" pitchFamily="2" charset="2"/>
                  <a:buChar char="r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105000"/>
                  </a:lnSpc>
                  <a:spcBef>
                    <a:spcPct val="15000"/>
                  </a:spcBef>
                  <a:buClr>
                    <a:srgbClr val="FF0000"/>
                  </a:buClr>
                  <a:buSzPct val="65000"/>
                  <a:buFont typeface="Wingdings" panose="05000000000000000000" pitchFamily="2" charset="2"/>
                  <a:buChar char="Ø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105000"/>
                  </a:lnSpc>
                  <a:spcBef>
                    <a:spcPct val="15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600">
                    <a:latin typeface="Arial" panose="020B0604020202020204" pitchFamily="34" charset="0"/>
                    <a:ea typeface="仿宋_GB2312" pitchFamily="49" charset="-122"/>
                  </a:rPr>
                  <a:t>-1</a:t>
                </a:r>
                <a:endParaRPr lang="en-US" altLang="zh-CN" sz="1600" baseline="-25000">
                  <a:latin typeface="Arial" panose="020B0604020202020204" pitchFamily="34" charset="0"/>
                  <a:ea typeface="仿宋_GB2312" pitchFamily="49" charset="-122"/>
                </a:endParaRPr>
              </a:p>
            </p:txBody>
          </p:sp>
          <p:sp>
            <p:nvSpPr>
              <p:cNvPr id="31791" name="矩形 65">
                <a:extLst>
                  <a:ext uri="{FF2B5EF4-FFF2-40B4-BE49-F238E27FC236}">
                    <a16:creationId xmlns:a16="http://schemas.microsoft.com/office/drawing/2014/main" id="{A844C3B4-0550-4139-8665-4FBB653097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64564" y="5119543"/>
                <a:ext cx="515848" cy="282575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lnSpc>
                    <a:spcPct val="105000"/>
                  </a:lnSpc>
                  <a:spcBef>
                    <a:spcPct val="15000"/>
                  </a:spcBef>
                  <a:buClr>
                    <a:srgbClr val="660066"/>
                  </a:buClr>
                  <a:buSzPct val="55000"/>
                  <a:buFont typeface="Wingdings" panose="05000000000000000000" pitchFamily="2" charset="2"/>
                  <a:buChar char="n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105000"/>
                  </a:lnSpc>
                  <a:spcBef>
                    <a:spcPct val="15000"/>
                  </a:spcBef>
                  <a:buClr>
                    <a:srgbClr val="006600"/>
                  </a:buClr>
                  <a:buSzPct val="55000"/>
                  <a:buFont typeface="Wingdings" panose="05000000000000000000" pitchFamily="2" charset="2"/>
                  <a:buChar char="r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105000"/>
                  </a:lnSpc>
                  <a:spcBef>
                    <a:spcPct val="15000"/>
                  </a:spcBef>
                  <a:buClr>
                    <a:srgbClr val="FF0000"/>
                  </a:buClr>
                  <a:buSzPct val="65000"/>
                  <a:buFont typeface="Wingdings" panose="05000000000000000000" pitchFamily="2" charset="2"/>
                  <a:buChar char="Ø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105000"/>
                  </a:lnSpc>
                  <a:spcBef>
                    <a:spcPct val="15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600">
                    <a:latin typeface="Arial" panose="020B0604020202020204" pitchFamily="34" charset="0"/>
                    <a:ea typeface="仿宋_GB2312" pitchFamily="49" charset="-122"/>
                  </a:rPr>
                  <a:t>3</a:t>
                </a:r>
                <a:endParaRPr lang="en-US" altLang="zh-CN" sz="1600" baseline="-25000">
                  <a:latin typeface="Arial" panose="020B0604020202020204" pitchFamily="34" charset="0"/>
                  <a:ea typeface="仿宋_GB2312" pitchFamily="49" charset="-122"/>
                </a:endParaRPr>
              </a:p>
            </p:txBody>
          </p:sp>
        </p:grpSp>
        <p:sp>
          <p:nvSpPr>
            <p:cNvPr id="31781" name="矩形 65">
              <a:extLst>
                <a:ext uri="{FF2B5EF4-FFF2-40B4-BE49-F238E27FC236}">
                  <a16:creationId xmlns:a16="http://schemas.microsoft.com/office/drawing/2014/main" id="{CE8722C5-3F17-4641-B5E7-823E6E33E3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91660" y="5118127"/>
              <a:ext cx="515848" cy="28257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4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  <p:sp>
          <p:nvSpPr>
            <p:cNvPr id="31782" name="矩形 65">
              <a:extLst>
                <a:ext uri="{FF2B5EF4-FFF2-40B4-BE49-F238E27FC236}">
                  <a16:creationId xmlns:a16="http://schemas.microsoft.com/office/drawing/2014/main" id="{18EFA870-6414-494C-A1C5-7F8923CE52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07508" y="5118127"/>
              <a:ext cx="515848" cy="28257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  <a:ea typeface="仿宋_GB2312" pitchFamily="49" charset="-122"/>
                </a:rPr>
                <a:t>?</a:t>
              </a:r>
              <a:endParaRPr lang="en-US" altLang="zh-CN" sz="1600" baseline="-25000">
                <a:latin typeface="Arial" panose="020B0604020202020204" pitchFamily="34" charset="0"/>
                <a:ea typeface="仿宋_GB2312" pitchFamily="49" charset="-122"/>
              </a:endParaRPr>
            </a:p>
          </p:txBody>
        </p:sp>
      </p:grpSp>
      <p:grpSp>
        <p:nvGrpSpPr>
          <p:cNvPr id="31754" name="组合 68">
            <a:extLst>
              <a:ext uri="{FF2B5EF4-FFF2-40B4-BE49-F238E27FC236}">
                <a16:creationId xmlns:a16="http://schemas.microsoft.com/office/drawing/2014/main" id="{4A418DDB-159A-41B8-BCD8-709C847C48DF}"/>
              </a:ext>
            </a:extLst>
          </p:cNvPr>
          <p:cNvGrpSpPr>
            <a:grpSpLocks/>
          </p:cNvGrpSpPr>
          <p:nvPr/>
        </p:nvGrpSpPr>
        <p:grpSpPr bwMode="auto">
          <a:xfrm>
            <a:off x="2530475" y="4422775"/>
            <a:ext cx="6532563" cy="338138"/>
            <a:chOff x="2790825" y="4422775"/>
            <a:chExt cx="6532531" cy="338138"/>
          </a:xfrm>
        </p:grpSpPr>
        <p:sp>
          <p:nvSpPr>
            <p:cNvPr id="31765" name="TextBox 33">
              <a:extLst>
                <a:ext uri="{FF2B5EF4-FFF2-40B4-BE49-F238E27FC236}">
                  <a16:creationId xmlns:a16="http://schemas.microsoft.com/office/drawing/2014/main" id="{DABB3A45-A5DF-41DC-A58B-D55DDA1A87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0825" y="4422775"/>
              <a:ext cx="657225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Wingdings" panose="05000000000000000000" pitchFamily="2" charset="2"/>
                <a:buNone/>
              </a:pPr>
              <a:r>
                <a:rPr lang="zh-CN" altLang="en-US" sz="1600">
                  <a:solidFill>
                    <a:srgbClr val="000099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下标</a:t>
              </a:r>
              <a:r>
                <a:rPr lang="en-US" altLang="zh-CN" sz="1600">
                  <a:solidFill>
                    <a:srgbClr val="000099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j</a:t>
              </a:r>
              <a:endParaRPr lang="zh-CN" altLang="en-US" sz="16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grpSp>
          <p:nvGrpSpPr>
            <p:cNvPr id="31766" name="组合 65">
              <a:extLst>
                <a:ext uri="{FF2B5EF4-FFF2-40B4-BE49-F238E27FC236}">
                  <a16:creationId xmlns:a16="http://schemas.microsoft.com/office/drawing/2014/main" id="{1A4FD4CB-F343-4B40-BE1E-7935C544BC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32200" y="4451350"/>
              <a:ext cx="5691156" cy="282589"/>
              <a:chOff x="3632200" y="4451350"/>
              <a:chExt cx="5691156" cy="282589"/>
            </a:xfrm>
          </p:grpSpPr>
          <p:grpSp>
            <p:nvGrpSpPr>
              <p:cNvPr id="31767" name="组合 3">
                <a:extLst>
                  <a:ext uri="{FF2B5EF4-FFF2-40B4-BE49-F238E27FC236}">
                    <a16:creationId xmlns:a16="http://schemas.microsoft.com/office/drawing/2014/main" id="{C031B070-0DE1-44CB-AB3D-3716D182504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32200" y="4451350"/>
                <a:ext cx="4648200" cy="282575"/>
                <a:chOff x="1496766" y="3466143"/>
                <a:chExt cx="4649200" cy="282076"/>
              </a:xfrm>
            </p:grpSpPr>
            <p:sp>
              <p:nvSpPr>
                <p:cNvPr id="31770" name="矩形 34">
                  <a:extLst>
                    <a:ext uri="{FF2B5EF4-FFF2-40B4-BE49-F238E27FC236}">
                      <a16:creationId xmlns:a16="http://schemas.microsoft.com/office/drawing/2014/main" id="{87362359-D719-4159-9E11-7C2752804C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28685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660066"/>
                    </a:buClr>
                    <a:buSzPct val="55000"/>
                    <a:buFont typeface="Wingdings" panose="05000000000000000000" pitchFamily="2" charset="2"/>
                    <a:buChar char="n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006600"/>
                    </a:buClr>
                    <a:buSzPct val="55000"/>
                    <a:buFont typeface="Wingdings" panose="05000000000000000000" pitchFamily="2" charset="2"/>
                    <a:buChar char="r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FF0000"/>
                    </a:buClr>
                    <a:buSzPct val="65000"/>
                    <a:buFont typeface="Wingdings" panose="05000000000000000000" pitchFamily="2" charset="2"/>
                    <a:buChar char="Ø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>
                    <a:lnSpc>
                      <a:spcPct val="105000"/>
                    </a:lnSpc>
                    <a:spcBef>
                      <a:spcPct val="15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CN" sz="1600">
                      <a:latin typeface="Arial" panose="020B0604020202020204" pitchFamily="34" charset="0"/>
                      <a:ea typeface="仿宋_GB2312" pitchFamily="49" charset="-122"/>
                    </a:rPr>
                    <a:t>2</a:t>
                  </a:r>
                  <a:endParaRPr lang="en-US" altLang="zh-CN" sz="1600" baseline="-25000">
                    <a:latin typeface="Arial" panose="020B0604020202020204" pitchFamily="34" charset="0"/>
                    <a:ea typeface="仿宋_GB2312" pitchFamily="49" charset="-122"/>
                  </a:endParaRPr>
                </a:p>
              </p:txBody>
            </p:sp>
            <p:sp>
              <p:nvSpPr>
                <p:cNvPr id="31771" name="矩形 35">
                  <a:extLst>
                    <a:ext uri="{FF2B5EF4-FFF2-40B4-BE49-F238E27FC236}">
                      <a16:creationId xmlns:a16="http://schemas.microsoft.com/office/drawing/2014/main" id="{F1461804-4A26-456B-81CF-2478E28795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44644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660066"/>
                    </a:buClr>
                    <a:buSzPct val="55000"/>
                    <a:buFont typeface="Wingdings" panose="05000000000000000000" pitchFamily="2" charset="2"/>
                    <a:buChar char="n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006600"/>
                    </a:buClr>
                    <a:buSzPct val="55000"/>
                    <a:buFont typeface="Wingdings" panose="05000000000000000000" pitchFamily="2" charset="2"/>
                    <a:buChar char="r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FF0000"/>
                    </a:buClr>
                    <a:buSzPct val="65000"/>
                    <a:buFont typeface="Wingdings" panose="05000000000000000000" pitchFamily="2" charset="2"/>
                    <a:buChar char="Ø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>
                    <a:lnSpc>
                      <a:spcPct val="105000"/>
                    </a:lnSpc>
                    <a:spcBef>
                      <a:spcPct val="15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CN" sz="1600">
                      <a:latin typeface="Arial" panose="020B0604020202020204" pitchFamily="34" charset="0"/>
                      <a:ea typeface="仿宋_GB2312" pitchFamily="49" charset="-122"/>
                    </a:rPr>
                    <a:t>3</a:t>
                  </a:r>
                  <a:endParaRPr lang="en-US" altLang="zh-CN" sz="1600" baseline="-25000">
                    <a:latin typeface="Arial" panose="020B0604020202020204" pitchFamily="34" charset="0"/>
                    <a:ea typeface="仿宋_GB2312" pitchFamily="49" charset="-122"/>
                  </a:endParaRPr>
                </a:p>
              </p:txBody>
            </p:sp>
            <p:sp>
              <p:nvSpPr>
                <p:cNvPr id="31772" name="矩形 36">
                  <a:extLst>
                    <a:ext uri="{FF2B5EF4-FFF2-40B4-BE49-F238E27FC236}">
                      <a16:creationId xmlns:a16="http://schemas.microsoft.com/office/drawing/2014/main" id="{1CABC61D-C98A-4049-AE07-ACA3903EC76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60603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660066"/>
                    </a:buClr>
                    <a:buSzPct val="55000"/>
                    <a:buFont typeface="Wingdings" panose="05000000000000000000" pitchFamily="2" charset="2"/>
                    <a:buChar char="n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006600"/>
                    </a:buClr>
                    <a:buSzPct val="55000"/>
                    <a:buFont typeface="Wingdings" panose="05000000000000000000" pitchFamily="2" charset="2"/>
                    <a:buChar char="r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FF0000"/>
                    </a:buClr>
                    <a:buSzPct val="65000"/>
                    <a:buFont typeface="Wingdings" panose="05000000000000000000" pitchFamily="2" charset="2"/>
                    <a:buChar char="Ø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>
                    <a:lnSpc>
                      <a:spcPct val="105000"/>
                    </a:lnSpc>
                    <a:spcBef>
                      <a:spcPct val="15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CN" sz="1600">
                      <a:latin typeface="Arial" panose="020B0604020202020204" pitchFamily="34" charset="0"/>
                      <a:ea typeface="仿宋_GB2312" pitchFamily="49" charset="-122"/>
                    </a:rPr>
                    <a:t>4</a:t>
                  </a:r>
                  <a:endParaRPr lang="en-US" altLang="zh-CN" sz="1600" baseline="-25000">
                    <a:latin typeface="Arial" panose="020B0604020202020204" pitchFamily="34" charset="0"/>
                    <a:ea typeface="仿宋_GB2312" pitchFamily="49" charset="-122"/>
                  </a:endParaRPr>
                </a:p>
              </p:txBody>
            </p:sp>
            <p:sp>
              <p:nvSpPr>
                <p:cNvPr id="31773" name="矩形 37">
                  <a:extLst>
                    <a:ext uri="{FF2B5EF4-FFF2-40B4-BE49-F238E27FC236}">
                      <a16:creationId xmlns:a16="http://schemas.microsoft.com/office/drawing/2014/main" id="{112C3BDD-C50B-48F1-95CB-8EB9F7EB6D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76562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660066"/>
                    </a:buClr>
                    <a:buSzPct val="55000"/>
                    <a:buFont typeface="Wingdings" panose="05000000000000000000" pitchFamily="2" charset="2"/>
                    <a:buChar char="n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006600"/>
                    </a:buClr>
                    <a:buSzPct val="55000"/>
                    <a:buFont typeface="Wingdings" panose="05000000000000000000" pitchFamily="2" charset="2"/>
                    <a:buChar char="r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FF0000"/>
                    </a:buClr>
                    <a:buSzPct val="65000"/>
                    <a:buFont typeface="Wingdings" panose="05000000000000000000" pitchFamily="2" charset="2"/>
                    <a:buChar char="Ø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>
                    <a:lnSpc>
                      <a:spcPct val="105000"/>
                    </a:lnSpc>
                    <a:spcBef>
                      <a:spcPct val="15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CN" sz="1600">
                      <a:latin typeface="Arial" panose="020B0604020202020204" pitchFamily="34" charset="0"/>
                      <a:ea typeface="仿宋_GB2312" pitchFamily="49" charset="-122"/>
                    </a:rPr>
                    <a:t>5</a:t>
                  </a:r>
                  <a:endParaRPr lang="en-US" altLang="zh-CN" sz="1600" baseline="-25000">
                    <a:latin typeface="Arial" panose="020B0604020202020204" pitchFamily="34" charset="0"/>
                    <a:ea typeface="仿宋_GB2312" pitchFamily="49" charset="-122"/>
                  </a:endParaRPr>
                </a:p>
              </p:txBody>
            </p:sp>
            <p:sp>
              <p:nvSpPr>
                <p:cNvPr id="31774" name="矩形 38">
                  <a:extLst>
                    <a:ext uri="{FF2B5EF4-FFF2-40B4-BE49-F238E27FC236}">
                      <a16:creationId xmlns:a16="http://schemas.microsoft.com/office/drawing/2014/main" id="{F6559D8E-921C-4DCC-A13E-88F85A76078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2522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660066"/>
                    </a:buClr>
                    <a:buSzPct val="55000"/>
                    <a:buFont typeface="Wingdings" panose="05000000000000000000" pitchFamily="2" charset="2"/>
                    <a:buChar char="n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006600"/>
                    </a:buClr>
                    <a:buSzPct val="55000"/>
                    <a:buFont typeface="Wingdings" panose="05000000000000000000" pitchFamily="2" charset="2"/>
                    <a:buChar char="r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FF0000"/>
                    </a:buClr>
                    <a:buSzPct val="65000"/>
                    <a:buFont typeface="Wingdings" panose="05000000000000000000" pitchFamily="2" charset="2"/>
                    <a:buChar char="Ø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>
                    <a:lnSpc>
                      <a:spcPct val="105000"/>
                    </a:lnSpc>
                    <a:spcBef>
                      <a:spcPct val="15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CN" sz="1600">
                      <a:latin typeface="Arial" panose="020B0604020202020204" pitchFamily="34" charset="0"/>
                      <a:ea typeface="仿宋_GB2312" pitchFamily="49" charset="-122"/>
                    </a:rPr>
                    <a:t>6</a:t>
                  </a:r>
                  <a:endParaRPr lang="en-US" altLang="zh-CN" sz="1600" baseline="-25000">
                    <a:latin typeface="Arial" panose="020B0604020202020204" pitchFamily="34" charset="0"/>
                    <a:ea typeface="仿宋_GB2312" pitchFamily="49" charset="-122"/>
                  </a:endParaRPr>
                </a:p>
              </p:txBody>
            </p:sp>
            <p:sp>
              <p:nvSpPr>
                <p:cNvPr id="31775" name="矩形 65">
                  <a:extLst>
                    <a:ext uri="{FF2B5EF4-FFF2-40B4-BE49-F238E27FC236}">
                      <a16:creationId xmlns:a16="http://schemas.microsoft.com/office/drawing/2014/main" id="{8B0AEEFE-2BBE-40DE-90C7-9BDF58CC31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14048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660066"/>
                    </a:buClr>
                    <a:buSzPct val="55000"/>
                    <a:buFont typeface="Wingdings" panose="05000000000000000000" pitchFamily="2" charset="2"/>
                    <a:buChar char="n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006600"/>
                    </a:buClr>
                    <a:buSzPct val="55000"/>
                    <a:buFont typeface="Wingdings" panose="05000000000000000000" pitchFamily="2" charset="2"/>
                    <a:buChar char="r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FF0000"/>
                    </a:buClr>
                    <a:buSzPct val="65000"/>
                    <a:buFont typeface="Wingdings" panose="05000000000000000000" pitchFamily="2" charset="2"/>
                    <a:buChar char="Ø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>
                    <a:lnSpc>
                      <a:spcPct val="105000"/>
                    </a:lnSpc>
                    <a:spcBef>
                      <a:spcPct val="15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CN" sz="1600">
                      <a:latin typeface="Arial" panose="020B0604020202020204" pitchFamily="34" charset="0"/>
                      <a:ea typeface="仿宋_GB2312" pitchFamily="49" charset="-122"/>
                    </a:rPr>
                    <a:t>7</a:t>
                  </a:r>
                  <a:endParaRPr lang="en-US" altLang="zh-CN" sz="1600" baseline="-25000">
                    <a:latin typeface="Arial" panose="020B0604020202020204" pitchFamily="34" charset="0"/>
                    <a:ea typeface="仿宋_GB2312" pitchFamily="49" charset="-122"/>
                  </a:endParaRPr>
                </a:p>
              </p:txBody>
            </p:sp>
            <p:sp>
              <p:nvSpPr>
                <p:cNvPr id="31776" name="矩形 67">
                  <a:extLst>
                    <a:ext uri="{FF2B5EF4-FFF2-40B4-BE49-F238E27FC236}">
                      <a16:creationId xmlns:a16="http://schemas.microsoft.com/office/drawing/2014/main" id="{D3C9399C-7F2D-4BCF-9B6F-AFC4D36125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12725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660066"/>
                    </a:buClr>
                    <a:buSzPct val="55000"/>
                    <a:buFont typeface="Wingdings" panose="05000000000000000000" pitchFamily="2" charset="2"/>
                    <a:buChar char="n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006600"/>
                    </a:buClr>
                    <a:buSzPct val="55000"/>
                    <a:buFont typeface="Wingdings" panose="05000000000000000000" pitchFamily="2" charset="2"/>
                    <a:buChar char="r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FF0000"/>
                    </a:buClr>
                    <a:buSzPct val="65000"/>
                    <a:buFont typeface="Wingdings" panose="05000000000000000000" pitchFamily="2" charset="2"/>
                    <a:buChar char="Ø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>
                    <a:lnSpc>
                      <a:spcPct val="105000"/>
                    </a:lnSpc>
                    <a:spcBef>
                      <a:spcPct val="15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CN" sz="1600">
                      <a:latin typeface="Arial" panose="020B0604020202020204" pitchFamily="34" charset="0"/>
                      <a:ea typeface="仿宋_GB2312" pitchFamily="49" charset="-122"/>
                    </a:rPr>
                    <a:t>1</a:t>
                  </a:r>
                  <a:endParaRPr lang="en-US" altLang="zh-CN" sz="1600" baseline="-25000">
                    <a:latin typeface="Arial" panose="020B0604020202020204" pitchFamily="34" charset="0"/>
                    <a:ea typeface="仿宋_GB2312" pitchFamily="49" charset="-122"/>
                  </a:endParaRPr>
                </a:p>
              </p:txBody>
            </p:sp>
            <p:sp>
              <p:nvSpPr>
                <p:cNvPr id="31777" name="矩形 68">
                  <a:extLst>
                    <a:ext uri="{FF2B5EF4-FFF2-40B4-BE49-F238E27FC236}">
                      <a16:creationId xmlns:a16="http://schemas.microsoft.com/office/drawing/2014/main" id="{7B9DA76D-A5F1-41C5-811F-8C8B171EECE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96766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660066"/>
                    </a:buClr>
                    <a:buSzPct val="55000"/>
                    <a:buFont typeface="Wingdings" panose="05000000000000000000" pitchFamily="2" charset="2"/>
                    <a:buChar char="n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006600"/>
                    </a:buClr>
                    <a:buSzPct val="55000"/>
                    <a:buFont typeface="Wingdings" panose="05000000000000000000" pitchFamily="2" charset="2"/>
                    <a:buChar char="r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FF0000"/>
                    </a:buClr>
                    <a:buSzPct val="65000"/>
                    <a:buFont typeface="Wingdings" panose="05000000000000000000" pitchFamily="2" charset="2"/>
                    <a:buChar char="Ø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>
                    <a:lnSpc>
                      <a:spcPct val="105000"/>
                    </a:lnSpc>
                    <a:spcBef>
                      <a:spcPct val="15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CN" sz="1600">
                      <a:latin typeface="Arial" panose="020B0604020202020204" pitchFamily="34" charset="0"/>
                      <a:ea typeface="仿宋_GB2312" pitchFamily="49" charset="-122"/>
                    </a:rPr>
                    <a:t>0</a:t>
                  </a:r>
                  <a:endParaRPr lang="en-US" altLang="zh-CN" sz="1600" baseline="-25000">
                    <a:latin typeface="Arial" panose="020B0604020202020204" pitchFamily="34" charset="0"/>
                    <a:ea typeface="仿宋_GB2312" pitchFamily="49" charset="-122"/>
                  </a:endParaRPr>
                </a:p>
              </p:txBody>
            </p:sp>
            <p:sp>
              <p:nvSpPr>
                <p:cNvPr id="31778" name="矩形 65">
                  <a:extLst>
                    <a:ext uri="{FF2B5EF4-FFF2-40B4-BE49-F238E27FC236}">
                      <a16:creationId xmlns:a16="http://schemas.microsoft.com/office/drawing/2014/main" id="{728B9D5B-A0B8-4AEA-8026-A87EC879F7C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30007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660066"/>
                    </a:buClr>
                    <a:buSzPct val="55000"/>
                    <a:buFont typeface="Wingdings" panose="05000000000000000000" pitchFamily="2" charset="2"/>
                    <a:buChar char="n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006600"/>
                    </a:buClr>
                    <a:buSzPct val="55000"/>
                    <a:buFont typeface="Wingdings" panose="05000000000000000000" pitchFamily="2" charset="2"/>
                    <a:buChar char="r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FF0000"/>
                    </a:buClr>
                    <a:buSzPct val="65000"/>
                    <a:buFont typeface="Wingdings" panose="05000000000000000000" pitchFamily="2" charset="2"/>
                    <a:buChar char="Ø"/>
                    <a:defRPr sz="2800" b="1">
                      <a:solidFill>
                        <a:schemeClr val="bg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>
                    <a:lnSpc>
                      <a:spcPct val="105000"/>
                    </a:lnSpc>
                    <a:spcBef>
                      <a:spcPct val="15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CN" sz="1600">
                      <a:latin typeface="Arial" panose="020B0604020202020204" pitchFamily="34" charset="0"/>
                      <a:ea typeface="仿宋_GB2312" pitchFamily="49" charset="-122"/>
                    </a:rPr>
                    <a:t>8</a:t>
                  </a:r>
                  <a:endParaRPr lang="en-US" altLang="zh-CN" sz="1600" baseline="-25000">
                    <a:latin typeface="Arial" panose="020B0604020202020204" pitchFamily="34" charset="0"/>
                    <a:ea typeface="仿宋_GB2312" pitchFamily="49" charset="-122"/>
                  </a:endParaRPr>
                </a:p>
              </p:txBody>
            </p:sp>
          </p:grpSp>
          <p:sp>
            <p:nvSpPr>
              <p:cNvPr id="31768" name="矩形 65">
                <a:extLst>
                  <a:ext uri="{FF2B5EF4-FFF2-40B4-BE49-F238E27FC236}">
                    <a16:creationId xmlns:a16="http://schemas.microsoft.com/office/drawing/2014/main" id="{27A2D8BB-DAEB-43B0-AB8C-1FE8466270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96326" y="4451364"/>
                <a:ext cx="515848" cy="282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lnSpc>
                    <a:spcPct val="105000"/>
                  </a:lnSpc>
                  <a:spcBef>
                    <a:spcPct val="15000"/>
                  </a:spcBef>
                  <a:buClr>
                    <a:srgbClr val="660066"/>
                  </a:buClr>
                  <a:buSzPct val="55000"/>
                  <a:buFont typeface="Wingdings" panose="05000000000000000000" pitchFamily="2" charset="2"/>
                  <a:buChar char="n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105000"/>
                  </a:lnSpc>
                  <a:spcBef>
                    <a:spcPct val="15000"/>
                  </a:spcBef>
                  <a:buClr>
                    <a:srgbClr val="006600"/>
                  </a:buClr>
                  <a:buSzPct val="55000"/>
                  <a:buFont typeface="Wingdings" panose="05000000000000000000" pitchFamily="2" charset="2"/>
                  <a:buChar char="r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105000"/>
                  </a:lnSpc>
                  <a:spcBef>
                    <a:spcPct val="15000"/>
                  </a:spcBef>
                  <a:buClr>
                    <a:srgbClr val="FF0000"/>
                  </a:buClr>
                  <a:buSzPct val="65000"/>
                  <a:buFont typeface="Wingdings" panose="05000000000000000000" pitchFamily="2" charset="2"/>
                  <a:buChar char="Ø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105000"/>
                  </a:lnSpc>
                  <a:spcBef>
                    <a:spcPct val="15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600">
                    <a:latin typeface="Arial" panose="020B0604020202020204" pitchFamily="34" charset="0"/>
                    <a:ea typeface="仿宋_GB2312" pitchFamily="49" charset="-122"/>
                  </a:rPr>
                  <a:t>9</a:t>
                </a:r>
                <a:endParaRPr lang="en-US" altLang="zh-CN" sz="1600" baseline="-25000">
                  <a:latin typeface="Arial" panose="020B0604020202020204" pitchFamily="34" charset="0"/>
                  <a:ea typeface="仿宋_GB2312" pitchFamily="49" charset="-122"/>
                </a:endParaRPr>
              </a:p>
            </p:txBody>
          </p:sp>
          <p:sp>
            <p:nvSpPr>
              <p:cNvPr id="31769" name="矩形 65">
                <a:extLst>
                  <a:ext uri="{FF2B5EF4-FFF2-40B4-BE49-F238E27FC236}">
                    <a16:creationId xmlns:a16="http://schemas.microsoft.com/office/drawing/2014/main" id="{7BF97B61-F251-4D2A-9AB4-063C412325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07508" y="4451364"/>
                <a:ext cx="515848" cy="282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lnSpc>
                    <a:spcPct val="105000"/>
                  </a:lnSpc>
                  <a:spcBef>
                    <a:spcPct val="15000"/>
                  </a:spcBef>
                  <a:buClr>
                    <a:srgbClr val="660066"/>
                  </a:buClr>
                  <a:buSzPct val="55000"/>
                  <a:buFont typeface="Wingdings" panose="05000000000000000000" pitchFamily="2" charset="2"/>
                  <a:buChar char="n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105000"/>
                  </a:lnSpc>
                  <a:spcBef>
                    <a:spcPct val="15000"/>
                  </a:spcBef>
                  <a:buClr>
                    <a:srgbClr val="006600"/>
                  </a:buClr>
                  <a:buSzPct val="55000"/>
                  <a:buFont typeface="Wingdings" panose="05000000000000000000" pitchFamily="2" charset="2"/>
                  <a:buChar char="r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105000"/>
                  </a:lnSpc>
                  <a:spcBef>
                    <a:spcPct val="15000"/>
                  </a:spcBef>
                  <a:buClr>
                    <a:srgbClr val="FF0000"/>
                  </a:buClr>
                  <a:buSzPct val="65000"/>
                  <a:buFont typeface="Wingdings" panose="05000000000000000000" pitchFamily="2" charset="2"/>
                  <a:buChar char="Ø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105000"/>
                  </a:lnSpc>
                  <a:spcBef>
                    <a:spcPct val="15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600">
                    <a:latin typeface="Arial" panose="020B0604020202020204" pitchFamily="34" charset="0"/>
                    <a:ea typeface="仿宋_GB2312" pitchFamily="49" charset="-122"/>
                  </a:rPr>
                  <a:t>10</a:t>
                </a:r>
                <a:endParaRPr lang="en-US" altLang="zh-CN" sz="1600" baseline="-25000">
                  <a:latin typeface="Arial" panose="020B0604020202020204" pitchFamily="34" charset="0"/>
                  <a:ea typeface="仿宋_GB2312" pitchFamily="49" charset="-122"/>
                </a:endParaRPr>
              </a:p>
            </p:txBody>
          </p:sp>
        </p:grpSp>
      </p:grpSp>
      <p:grpSp>
        <p:nvGrpSpPr>
          <p:cNvPr id="9" name="组合 87">
            <a:extLst>
              <a:ext uri="{FF2B5EF4-FFF2-40B4-BE49-F238E27FC236}">
                <a16:creationId xmlns:a16="http://schemas.microsoft.com/office/drawing/2014/main" id="{13C677E5-1CC6-4DDE-8492-2C942979FF16}"/>
              </a:ext>
            </a:extLst>
          </p:cNvPr>
          <p:cNvGrpSpPr>
            <a:grpSpLocks/>
          </p:cNvGrpSpPr>
          <p:nvPr/>
        </p:nvGrpSpPr>
        <p:grpSpPr bwMode="auto">
          <a:xfrm>
            <a:off x="5667375" y="5400675"/>
            <a:ext cx="2595563" cy="438150"/>
            <a:chOff x="5667390" y="5400702"/>
            <a:chExt cx="2596067" cy="438156"/>
          </a:xfrm>
        </p:grpSpPr>
        <p:cxnSp>
          <p:nvCxnSpPr>
            <p:cNvPr id="77" name="肘形连接符 76">
              <a:extLst>
                <a:ext uri="{FF2B5EF4-FFF2-40B4-BE49-F238E27FC236}">
                  <a16:creationId xmlns:a16="http://schemas.microsoft.com/office/drawing/2014/main" id="{8874F284-512C-4F8C-9F52-388BAFC215DC}"/>
                </a:ext>
              </a:extLst>
            </p:cNvPr>
            <p:cNvCxnSpPr/>
            <p:nvPr/>
          </p:nvCxnSpPr>
          <p:spPr>
            <a:xfrm rot="5400000">
              <a:off x="6964630" y="4103462"/>
              <a:ext cx="1588" cy="2596067"/>
            </a:xfrm>
            <a:prstGeom prst="bentConnector3">
              <a:avLst>
                <a:gd name="adj1" fmla="val 20846323"/>
              </a:avLst>
            </a:prstGeom>
            <a:ln w="254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764" name="TextBox 83">
              <a:extLst>
                <a:ext uri="{FF2B5EF4-FFF2-40B4-BE49-F238E27FC236}">
                  <a16:creationId xmlns:a16="http://schemas.microsoft.com/office/drawing/2014/main" id="{F578B321-33CC-4684-B9F9-B9268B535F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62780" y="5469526"/>
              <a:ext cx="31130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Wingdings" panose="05000000000000000000" pitchFamily="2" charset="2"/>
                <a:buNone/>
              </a:pPr>
              <a:r>
                <a:rPr lang="zh-CN" altLang="en-US" sz="1800">
                  <a:solidFill>
                    <a:srgbClr val="000099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≠</a:t>
              </a:r>
            </a:p>
          </p:txBody>
        </p:sp>
      </p:grpSp>
      <p:grpSp>
        <p:nvGrpSpPr>
          <p:cNvPr id="10" name="组合 89">
            <a:extLst>
              <a:ext uri="{FF2B5EF4-FFF2-40B4-BE49-F238E27FC236}">
                <a16:creationId xmlns:a16="http://schemas.microsoft.com/office/drawing/2014/main" id="{0AB5DEAD-828D-4382-AD14-E638F3FA9B51}"/>
              </a:ext>
            </a:extLst>
          </p:cNvPr>
          <p:cNvGrpSpPr>
            <a:grpSpLocks/>
          </p:cNvGrpSpPr>
          <p:nvPr/>
        </p:nvGrpSpPr>
        <p:grpSpPr bwMode="auto">
          <a:xfrm>
            <a:off x="4645025" y="5400675"/>
            <a:ext cx="3627438" cy="661988"/>
            <a:chOff x="4645026" y="5400702"/>
            <a:chExt cx="3627763" cy="661436"/>
          </a:xfrm>
        </p:grpSpPr>
        <p:cxnSp>
          <p:nvCxnSpPr>
            <p:cNvPr id="79" name="肘形连接符 78">
              <a:extLst>
                <a:ext uri="{FF2B5EF4-FFF2-40B4-BE49-F238E27FC236}">
                  <a16:creationId xmlns:a16="http://schemas.microsoft.com/office/drawing/2014/main" id="{7BA42200-1D96-4CA8-91B7-F59EBE7AC62E}"/>
                </a:ext>
              </a:extLst>
            </p:cNvPr>
            <p:cNvCxnSpPr/>
            <p:nvPr/>
          </p:nvCxnSpPr>
          <p:spPr>
            <a:xfrm rot="5400000">
              <a:off x="6458114" y="3587614"/>
              <a:ext cx="1587" cy="3627763"/>
            </a:xfrm>
            <a:prstGeom prst="bentConnector3">
              <a:avLst>
                <a:gd name="adj1" fmla="val 36711158"/>
              </a:avLst>
            </a:prstGeom>
            <a:ln w="25400">
              <a:solidFill>
                <a:srgbClr val="66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762" name="TextBox 88">
              <a:extLst>
                <a:ext uri="{FF2B5EF4-FFF2-40B4-BE49-F238E27FC236}">
                  <a16:creationId xmlns:a16="http://schemas.microsoft.com/office/drawing/2014/main" id="{02FC1A1F-D2E7-4FA8-BDD5-A8C021ACE1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73643" y="5692806"/>
              <a:ext cx="31130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Wingdings" panose="05000000000000000000" pitchFamily="2" charset="2"/>
                <a:buNone/>
              </a:pPr>
              <a:r>
                <a:rPr lang="zh-CN" altLang="en-US" sz="1800">
                  <a:solidFill>
                    <a:srgbClr val="000099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≠</a:t>
              </a:r>
            </a:p>
          </p:txBody>
        </p:sp>
      </p:grpSp>
      <p:grpSp>
        <p:nvGrpSpPr>
          <p:cNvPr id="11" name="组合 91">
            <a:extLst>
              <a:ext uri="{FF2B5EF4-FFF2-40B4-BE49-F238E27FC236}">
                <a16:creationId xmlns:a16="http://schemas.microsoft.com/office/drawing/2014/main" id="{C72162A7-CC95-42F1-BE3C-709CEDA56DF5}"/>
              </a:ext>
            </a:extLst>
          </p:cNvPr>
          <p:cNvGrpSpPr>
            <a:grpSpLocks/>
          </p:cNvGrpSpPr>
          <p:nvPr/>
        </p:nvGrpSpPr>
        <p:grpSpPr bwMode="auto">
          <a:xfrm>
            <a:off x="3622675" y="5400675"/>
            <a:ext cx="4659313" cy="949325"/>
            <a:chOff x="3622663" y="5400702"/>
            <a:chExt cx="4659460" cy="949343"/>
          </a:xfrm>
        </p:grpSpPr>
        <p:cxnSp>
          <p:nvCxnSpPr>
            <p:cNvPr id="82" name="肘形连接符 81">
              <a:extLst>
                <a:ext uri="{FF2B5EF4-FFF2-40B4-BE49-F238E27FC236}">
                  <a16:creationId xmlns:a16="http://schemas.microsoft.com/office/drawing/2014/main" id="{A9FB3E74-76D8-4FA1-90B6-BE4D39D2C7E1}"/>
                </a:ext>
              </a:extLst>
            </p:cNvPr>
            <p:cNvCxnSpPr/>
            <p:nvPr/>
          </p:nvCxnSpPr>
          <p:spPr>
            <a:xfrm rot="5400000">
              <a:off x="5951599" y="3071766"/>
              <a:ext cx="1588" cy="4659460"/>
            </a:xfrm>
            <a:prstGeom prst="bentConnector3">
              <a:avLst>
                <a:gd name="adj1" fmla="val 56847295"/>
              </a:avLst>
            </a:prstGeom>
            <a:ln w="25400">
              <a:solidFill>
                <a:srgbClr val="33993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760" name="TextBox 90">
              <a:extLst>
                <a:ext uri="{FF2B5EF4-FFF2-40B4-BE49-F238E27FC236}">
                  <a16:creationId xmlns:a16="http://schemas.microsoft.com/office/drawing/2014/main" id="{D7E232C7-61A8-41F9-9D13-40640562AD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9905" y="5980708"/>
              <a:ext cx="865140" cy="369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CN" altLang="en-US" sz="1800">
                  <a:solidFill>
                    <a:srgbClr val="000099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≠，</a:t>
              </a:r>
              <a:r>
                <a:rPr lang="en-US" altLang="zh-CN" sz="1800">
                  <a:solidFill>
                    <a:srgbClr val="000099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-1</a:t>
              </a:r>
              <a:endPara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</p:grpSp>
      <p:sp>
        <p:nvSpPr>
          <p:cNvPr id="93" name="TextBox 92">
            <a:extLst>
              <a:ext uri="{FF2B5EF4-FFF2-40B4-BE49-F238E27FC236}">
                <a16:creationId xmlns:a16="http://schemas.microsoft.com/office/drawing/2014/main" id="{252CF81A-8829-4E03-BF23-FAF461903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0825" y="6459538"/>
            <a:ext cx="13319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next(10)=0</a:t>
            </a:r>
            <a:endParaRPr lang="zh-CN" altLang="en-US" sz="1800">
              <a:solidFill>
                <a:srgbClr val="0000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>
            <a:extLst>
              <a:ext uri="{FF2B5EF4-FFF2-40B4-BE49-F238E27FC236}">
                <a16:creationId xmlns:a16="http://schemas.microsoft.com/office/drawing/2014/main" id="{8851DFF3-53D7-41D8-9F33-08107446C0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多维数组的概念与存储</a:t>
            </a:r>
          </a:p>
        </p:txBody>
      </p:sp>
      <p:sp>
        <p:nvSpPr>
          <p:cNvPr id="8195" name="内容占位符 2">
            <a:extLst>
              <a:ext uri="{FF2B5EF4-FFF2-40B4-BE49-F238E27FC236}">
                <a16:creationId xmlns:a16="http://schemas.microsoft.com/office/drawing/2014/main" id="{7A2E70EB-CE84-4695-863F-78A0B872F64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多维数组存储在连续的空间中</a:t>
            </a:r>
            <a:endParaRPr lang="en-US" altLang="zh-CN"/>
          </a:p>
          <a:p>
            <a:r>
              <a:rPr lang="zh-CN" altLang="en-US"/>
              <a:t>存储地址计算方法（假设数组首地址为</a:t>
            </a:r>
            <a:r>
              <a:rPr kumimoji="1" lang="en-US" altLang="zh-CN" sz="3200" i="1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a </a:t>
            </a:r>
            <a:r>
              <a:rPr lang="zh-CN" altLang="en-US"/>
              <a:t>，元素大小为 </a:t>
            </a:r>
            <a:r>
              <a:rPr lang="en-US" altLang="zh-CN" i="1">
                <a:solidFill>
                  <a:srgbClr val="C00000"/>
                </a:solidFill>
                <a:latin typeface="Times New Roman" panose="02020603050405020304" pitchFamily="18" charset="0"/>
              </a:rPr>
              <a:t>l</a:t>
            </a:r>
            <a:r>
              <a:rPr lang="zh-CN" altLang="en-US"/>
              <a:t>）</a:t>
            </a:r>
            <a:endParaRPr lang="en-US" altLang="zh-CN"/>
          </a:p>
          <a:p>
            <a:pPr lvl="1"/>
            <a:r>
              <a:rPr lang="zh-CN" altLang="en-US"/>
              <a:t>一维数组：</a:t>
            </a:r>
            <a:r>
              <a:rPr lang="en-US" altLang="zh-CN"/>
              <a:t>a[m</a:t>
            </a:r>
            <a:r>
              <a:rPr lang="en-US" altLang="zh-CN" baseline="-25000"/>
              <a:t>1</a:t>
            </a:r>
            <a:r>
              <a:rPr lang="en-US" altLang="zh-CN"/>
              <a:t>]</a:t>
            </a:r>
          </a:p>
          <a:p>
            <a:pPr lvl="1"/>
            <a:endParaRPr lang="en-US" altLang="zh-CN"/>
          </a:p>
          <a:p>
            <a:pPr lvl="1"/>
            <a:r>
              <a:rPr lang="zh-CN" altLang="en-US"/>
              <a:t>二维数组：</a:t>
            </a:r>
            <a:r>
              <a:rPr lang="en-US" altLang="zh-CN"/>
              <a:t>a[m</a:t>
            </a:r>
            <a:r>
              <a:rPr lang="en-US" altLang="zh-CN" baseline="-25000"/>
              <a:t>1</a:t>
            </a:r>
            <a:r>
              <a:rPr lang="en-US" altLang="zh-CN"/>
              <a:t>][m</a:t>
            </a:r>
            <a:r>
              <a:rPr lang="en-US" altLang="zh-CN" baseline="-25000"/>
              <a:t>2</a:t>
            </a:r>
            <a:r>
              <a:rPr lang="en-US" altLang="zh-CN"/>
              <a:t>]</a:t>
            </a:r>
          </a:p>
          <a:p>
            <a:pPr lvl="1"/>
            <a:endParaRPr lang="en-US" altLang="zh-CN"/>
          </a:p>
          <a:p>
            <a:pPr lvl="1"/>
            <a:r>
              <a:rPr lang="zh-CN" altLang="en-US"/>
              <a:t>三维数组：</a:t>
            </a:r>
            <a:r>
              <a:rPr lang="en-US" altLang="zh-CN"/>
              <a:t>a[m</a:t>
            </a:r>
            <a:r>
              <a:rPr lang="en-US" altLang="zh-CN" baseline="-25000"/>
              <a:t>1</a:t>
            </a:r>
            <a:r>
              <a:rPr lang="en-US" altLang="zh-CN"/>
              <a:t>][m</a:t>
            </a:r>
            <a:r>
              <a:rPr lang="en-US" altLang="zh-CN" baseline="-25000"/>
              <a:t>2</a:t>
            </a:r>
            <a:r>
              <a:rPr lang="en-US" altLang="zh-CN"/>
              <a:t>] [m</a:t>
            </a:r>
            <a:r>
              <a:rPr lang="en-US" altLang="zh-CN" baseline="-25000"/>
              <a:t>3</a:t>
            </a:r>
            <a:r>
              <a:rPr lang="en-US" altLang="zh-CN"/>
              <a:t>]</a:t>
            </a:r>
          </a:p>
          <a:p>
            <a:pPr lvl="1"/>
            <a:endParaRPr lang="en-US" altLang="zh-CN"/>
          </a:p>
          <a:p>
            <a:pPr lvl="1"/>
            <a:r>
              <a:rPr lang="en-US" altLang="zh-CN"/>
              <a:t>n</a:t>
            </a:r>
            <a:r>
              <a:rPr lang="zh-CN" altLang="en-US"/>
              <a:t>维数组：</a:t>
            </a:r>
            <a:r>
              <a:rPr lang="en-US" altLang="zh-CN"/>
              <a:t> a[m</a:t>
            </a:r>
            <a:r>
              <a:rPr lang="en-US" altLang="zh-CN" baseline="-25000"/>
              <a:t>1</a:t>
            </a:r>
            <a:r>
              <a:rPr lang="en-US" altLang="zh-CN"/>
              <a:t>][m</a:t>
            </a:r>
            <a:r>
              <a:rPr lang="en-US" altLang="zh-CN" baseline="-25000"/>
              <a:t>2</a:t>
            </a:r>
            <a:r>
              <a:rPr lang="en-US" altLang="zh-CN"/>
              <a:t>] …[m</a:t>
            </a:r>
            <a:r>
              <a:rPr lang="en-US" altLang="zh-CN" baseline="-25000"/>
              <a:t>n</a:t>
            </a:r>
            <a:r>
              <a:rPr lang="en-US" altLang="zh-CN"/>
              <a:t>]</a:t>
            </a:r>
          </a:p>
          <a:p>
            <a:pPr lvl="1"/>
            <a:endParaRPr lang="en-US" altLang="zh-CN"/>
          </a:p>
          <a:p>
            <a:pPr lvl="1"/>
            <a:endParaRPr lang="en-US" altLang="zh-CN"/>
          </a:p>
        </p:txBody>
      </p:sp>
      <p:sp>
        <p:nvSpPr>
          <p:cNvPr id="8196" name="灯片编号占位符 3">
            <a:extLst>
              <a:ext uri="{FF2B5EF4-FFF2-40B4-BE49-F238E27FC236}">
                <a16:creationId xmlns:a16="http://schemas.microsoft.com/office/drawing/2014/main" id="{E0ECCE7F-98F9-4CD1-B3FE-9B8B59CE15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1249C4D-24AA-4FA6-BACD-1CBA32A50D98}" type="slidenum">
              <a:rPr lang="en-US" altLang="zh-CN" sz="2000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zh-CN" sz="2000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D6C284-8CFD-46D0-946E-975BFCD8E044}"/>
              </a:ext>
            </a:extLst>
          </p:cNvPr>
          <p:cNvSpPr txBox="1"/>
          <p:nvPr/>
        </p:nvSpPr>
        <p:spPr>
          <a:xfrm>
            <a:off x="1627188" y="3582988"/>
            <a:ext cx="1931987" cy="430212"/>
          </a:xfrm>
          <a:prstGeom prst="rect">
            <a:avLst/>
          </a:prstGeom>
          <a:noFill/>
          <a:ln w="25400">
            <a:noFill/>
          </a:ln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CN" sz="2200" b="1" dirty="0" err="1">
                <a:solidFill>
                  <a:srgbClr val="C00000"/>
                </a:solidFill>
                <a:latin typeface="Arial" charset="0"/>
                <a:ea typeface="黑体" pitchFamily="49" charset="-122"/>
              </a:rPr>
              <a:t>Loc</a:t>
            </a:r>
            <a:r>
              <a:rPr lang="en-US" altLang="zh-CN" sz="2200" b="1" dirty="0">
                <a:solidFill>
                  <a:srgbClr val="C00000"/>
                </a:solidFill>
                <a:latin typeface="Arial" charset="0"/>
                <a:ea typeface="黑体" pitchFamily="49" charset="-122"/>
              </a:rPr>
              <a:t>(</a:t>
            </a:r>
            <a:r>
              <a:rPr lang="en-US" altLang="zh-CN" sz="2200" b="1" i="1" dirty="0">
                <a:solidFill>
                  <a:srgbClr val="C00000"/>
                </a:solidFill>
                <a:latin typeface="+mn-lt"/>
                <a:ea typeface="黑体" pitchFamily="49" charset="-122"/>
              </a:rPr>
              <a:t>i</a:t>
            </a:r>
            <a:r>
              <a:rPr lang="en-US" altLang="zh-CN" sz="2200" b="1" dirty="0">
                <a:solidFill>
                  <a:srgbClr val="C00000"/>
                </a:solidFill>
                <a:latin typeface="Arial" charset="0"/>
                <a:ea typeface="黑体" pitchFamily="49" charset="-122"/>
              </a:rPr>
              <a:t>)=</a:t>
            </a:r>
            <a:r>
              <a:rPr kumimoji="1" lang="en-US" altLang="zh-CN" sz="2200" b="1" i="1" dirty="0">
                <a:solidFill>
                  <a:srgbClr val="C00000"/>
                </a:solidFill>
                <a:latin typeface="Times New Roman" pitchFamily="18" charset="0"/>
                <a:ea typeface="仿宋_GB2312" pitchFamily="49" charset="-122"/>
              </a:rPr>
              <a:t> a + i*l</a:t>
            </a:r>
            <a:endParaRPr lang="zh-CN" altLang="en-US" sz="2200" b="1" dirty="0">
              <a:solidFill>
                <a:srgbClr val="C00000"/>
              </a:solidFill>
              <a:latin typeface="Arial" charset="0"/>
              <a:ea typeface="黑体" pitchFamily="49" charset="-12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DFC441-4C9A-47AD-8D0F-86313D7E3E89}"/>
              </a:ext>
            </a:extLst>
          </p:cNvPr>
          <p:cNvSpPr txBox="1"/>
          <p:nvPr/>
        </p:nvSpPr>
        <p:spPr>
          <a:xfrm>
            <a:off x="1627188" y="4508500"/>
            <a:ext cx="3363912" cy="431800"/>
          </a:xfrm>
          <a:prstGeom prst="rect">
            <a:avLst/>
          </a:prstGeom>
          <a:noFill/>
          <a:ln w="25400">
            <a:noFill/>
          </a:ln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CN" sz="2200" b="1" dirty="0" err="1">
                <a:solidFill>
                  <a:srgbClr val="C00000"/>
                </a:solidFill>
                <a:latin typeface="Arial" charset="0"/>
                <a:ea typeface="黑体" pitchFamily="49" charset="-122"/>
              </a:rPr>
              <a:t>Loc</a:t>
            </a:r>
            <a:r>
              <a:rPr lang="en-US" altLang="zh-CN" sz="2200" b="1" dirty="0">
                <a:solidFill>
                  <a:srgbClr val="C00000"/>
                </a:solidFill>
                <a:latin typeface="Arial" charset="0"/>
                <a:ea typeface="黑体" pitchFamily="49" charset="-122"/>
              </a:rPr>
              <a:t>(</a:t>
            </a:r>
            <a:r>
              <a:rPr lang="en-US" altLang="zh-CN" sz="2200" b="1" i="1" dirty="0">
                <a:solidFill>
                  <a:srgbClr val="C00000"/>
                </a:solidFill>
                <a:latin typeface="+mn-lt"/>
                <a:ea typeface="黑体" pitchFamily="49" charset="-122"/>
              </a:rPr>
              <a:t>i, j</a:t>
            </a:r>
            <a:r>
              <a:rPr lang="en-US" altLang="zh-CN" sz="2200" b="1" dirty="0">
                <a:solidFill>
                  <a:srgbClr val="C00000"/>
                </a:solidFill>
                <a:latin typeface="Arial" charset="0"/>
                <a:ea typeface="黑体" pitchFamily="49" charset="-122"/>
              </a:rPr>
              <a:t>)=</a:t>
            </a:r>
            <a:r>
              <a:rPr kumimoji="1" lang="en-US" altLang="zh-CN" sz="2200" b="1" i="1" dirty="0">
                <a:solidFill>
                  <a:srgbClr val="C00000"/>
                </a:solidFill>
                <a:latin typeface="Times New Roman" pitchFamily="18" charset="0"/>
                <a:ea typeface="仿宋_GB2312" pitchFamily="49" charset="-122"/>
              </a:rPr>
              <a:t> a + </a:t>
            </a:r>
            <a:r>
              <a:rPr kumimoji="1" lang="en-US" altLang="zh-CN" sz="2200" b="1" dirty="0">
                <a:solidFill>
                  <a:srgbClr val="C00000"/>
                </a:solidFill>
                <a:latin typeface="Times New Roman" pitchFamily="18" charset="0"/>
                <a:ea typeface="仿宋_GB2312" pitchFamily="49" charset="-122"/>
              </a:rPr>
              <a:t>( </a:t>
            </a:r>
            <a:r>
              <a:rPr kumimoji="1" lang="en-US" altLang="zh-CN" sz="2200" b="1" i="1" dirty="0">
                <a:solidFill>
                  <a:srgbClr val="C00000"/>
                </a:solidFill>
                <a:latin typeface="Times New Roman" pitchFamily="18" charset="0"/>
                <a:ea typeface="仿宋_GB2312" pitchFamily="49" charset="-122"/>
              </a:rPr>
              <a:t>i</a:t>
            </a:r>
            <a:r>
              <a:rPr kumimoji="1" lang="zh-CN" altLang="en-US" sz="2200" b="1" i="1" dirty="0">
                <a:solidFill>
                  <a:srgbClr val="C00000"/>
                </a:solidFill>
                <a:latin typeface="Times New Roman" pitchFamily="18" charset="0"/>
                <a:ea typeface="仿宋_GB2312" pitchFamily="49" charset="-122"/>
              </a:rPr>
              <a:t>*</a:t>
            </a:r>
            <a:r>
              <a:rPr kumimoji="1" lang="en-US" altLang="zh-CN" sz="2200" b="1" i="1" dirty="0">
                <a:solidFill>
                  <a:srgbClr val="C00000"/>
                </a:solidFill>
                <a:latin typeface="Times New Roman" pitchFamily="18" charset="0"/>
                <a:ea typeface="仿宋_GB2312" pitchFamily="49" charset="-122"/>
              </a:rPr>
              <a:t>m</a:t>
            </a:r>
            <a:r>
              <a:rPr kumimoji="1" lang="en-US" altLang="zh-CN" sz="2200" b="1" i="1" baseline="-25000" dirty="0">
                <a:solidFill>
                  <a:srgbClr val="C00000"/>
                </a:solidFill>
                <a:latin typeface="Times New Roman" pitchFamily="18" charset="0"/>
                <a:ea typeface="仿宋_GB2312" pitchFamily="49" charset="-122"/>
              </a:rPr>
              <a:t>2</a:t>
            </a:r>
            <a:r>
              <a:rPr kumimoji="1" lang="en-US" altLang="zh-CN" sz="2200" b="1" i="1" dirty="0">
                <a:solidFill>
                  <a:srgbClr val="C00000"/>
                </a:solidFill>
                <a:latin typeface="Times New Roman" pitchFamily="18" charset="0"/>
                <a:ea typeface="仿宋_GB2312" pitchFamily="49" charset="-122"/>
              </a:rPr>
              <a:t> + j </a:t>
            </a:r>
            <a:r>
              <a:rPr kumimoji="1" lang="en-US" altLang="zh-CN" sz="2200" b="1" dirty="0">
                <a:solidFill>
                  <a:srgbClr val="C00000"/>
                </a:solidFill>
                <a:latin typeface="Times New Roman" pitchFamily="18" charset="0"/>
                <a:ea typeface="仿宋_GB2312" pitchFamily="49" charset="-122"/>
              </a:rPr>
              <a:t>)</a:t>
            </a:r>
            <a:r>
              <a:rPr kumimoji="1" lang="en-US" altLang="zh-CN" sz="2200" b="1" i="1" dirty="0">
                <a:solidFill>
                  <a:srgbClr val="C00000"/>
                </a:solidFill>
                <a:latin typeface="Times New Roman" pitchFamily="18" charset="0"/>
                <a:ea typeface="仿宋_GB2312" pitchFamily="49" charset="-122"/>
              </a:rPr>
              <a:t>*l</a:t>
            </a:r>
            <a:endParaRPr lang="zh-CN" altLang="en-US" sz="2200" b="1" dirty="0">
              <a:solidFill>
                <a:srgbClr val="C00000"/>
              </a:solidFill>
              <a:latin typeface="Arial" charset="0"/>
              <a:ea typeface="黑体" pitchFamily="49" charset="-12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526922-D569-4D7C-9069-6EA33074F651}"/>
              </a:ext>
            </a:extLst>
          </p:cNvPr>
          <p:cNvSpPr txBox="1"/>
          <p:nvPr/>
        </p:nvSpPr>
        <p:spPr>
          <a:xfrm>
            <a:off x="1627188" y="5516563"/>
            <a:ext cx="4953000" cy="431800"/>
          </a:xfrm>
          <a:prstGeom prst="rect">
            <a:avLst/>
          </a:prstGeom>
          <a:noFill/>
          <a:ln w="25400">
            <a:noFill/>
          </a:ln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CN" sz="2200" b="1" dirty="0" err="1">
                <a:solidFill>
                  <a:srgbClr val="C00000"/>
                </a:solidFill>
                <a:latin typeface="Arial" charset="0"/>
                <a:ea typeface="黑体" pitchFamily="49" charset="-122"/>
              </a:rPr>
              <a:t>Loc</a:t>
            </a:r>
            <a:r>
              <a:rPr lang="en-US" altLang="zh-CN" sz="2200" b="1" dirty="0">
                <a:solidFill>
                  <a:srgbClr val="C00000"/>
                </a:solidFill>
                <a:latin typeface="Arial" charset="0"/>
                <a:ea typeface="黑体" pitchFamily="49" charset="-122"/>
              </a:rPr>
              <a:t>(</a:t>
            </a:r>
            <a:r>
              <a:rPr lang="en-US" altLang="zh-CN" sz="2200" b="1" i="1" dirty="0">
                <a:solidFill>
                  <a:srgbClr val="C00000"/>
                </a:solidFill>
                <a:latin typeface="+mn-lt"/>
                <a:ea typeface="黑体" pitchFamily="49" charset="-122"/>
              </a:rPr>
              <a:t>i, j, k</a:t>
            </a:r>
            <a:r>
              <a:rPr lang="en-US" altLang="zh-CN" sz="2200" b="1" dirty="0">
                <a:solidFill>
                  <a:srgbClr val="C00000"/>
                </a:solidFill>
                <a:latin typeface="Arial" charset="0"/>
                <a:ea typeface="黑体" pitchFamily="49" charset="-122"/>
              </a:rPr>
              <a:t>)=</a:t>
            </a:r>
            <a:r>
              <a:rPr kumimoji="1" lang="en-US" altLang="zh-CN" sz="2200" b="1" i="1" dirty="0">
                <a:solidFill>
                  <a:srgbClr val="C00000"/>
                </a:solidFill>
                <a:latin typeface="Times New Roman" pitchFamily="18" charset="0"/>
                <a:ea typeface="仿宋_GB2312" pitchFamily="49" charset="-122"/>
              </a:rPr>
              <a:t> a + </a:t>
            </a:r>
            <a:r>
              <a:rPr kumimoji="1" lang="en-US" altLang="zh-CN" sz="2200" b="1" dirty="0">
                <a:solidFill>
                  <a:srgbClr val="C00000"/>
                </a:solidFill>
                <a:latin typeface="Times New Roman" pitchFamily="18" charset="0"/>
                <a:ea typeface="仿宋_GB2312" pitchFamily="49" charset="-122"/>
              </a:rPr>
              <a:t>( </a:t>
            </a:r>
            <a:r>
              <a:rPr kumimoji="1" lang="en-US" altLang="zh-CN" sz="2200" b="1" i="1" dirty="0">
                <a:solidFill>
                  <a:srgbClr val="C00000"/>
                </a:solidFill>
                <a:latin typeface="Times New Roman" pitchFamily="18" charset="0"/>
                <a:ea typeface="仿宋_GB2312" pitchFamily="49" charset="-122"/>
              </a:rPr>
              <a:t>i</a:t>
            </a:r>
            <a:r>
              <a:rPr kumimoji="1" lang="zh-CN" altLang="en-US" sz="2200" b="1" i="1" dirty="0">
                <a:solidFill>
                  <a:srgbClr val="C00000"/>
                </a:solidFill>
                <a:latin typeface="Times New Roman" pitchFamily="18" charset="0"/>
                <a:ea typeface="仿宋_GB2312" pitchFamily="49" charset="-122"/>
              </a:rPr>
              <a:t>*</a:t>
            </a:r>
            <a:r>
              <a:rPr kumimoji="1" lang="en-US" altLang="zh-CN" sz="2200" b="1" i="1" dirty="0">
                <a:solidFill>
                  <a:srgbClr val="C00000"/>
                </a:solidFill>
                <a:latin typeface="Times New Roman" pitchFamily="18" charset="0"/>
                <a:ea typeface="仿宋_GB2312" pitchFamily="49" charset="-122"/>
              </a:rPr>
              <a:t>m</a:t>
            </a:r>
            <a:r>
              <a:rPr kumimoji="1" lang="en-US" altLang="zh-CN" sz="2200" b="1" i="1" baseline="-25000" dirty="0">
                <a:solidFill>
                  <a:srgbClr val="C00000"/>
                </a:solidFill>
                <a:latin typeface="Times New Roman" pitchFamily="18" charset="0"/>
                <a:ea typeface="仿宋_GB2312" pitchFamily="49" charset="-122"/>
              </a:rPr>
              <a:t>2</a:t>
            </a:r>
            <a:r>
              <a:rPr kumimoji="1" lang="zh-CN" altLang="en-US" sz="2200" b="1" i="1" dirty="0">
                <a:solidFill>
                  <a:srgbClr val="C00000"/>
                </a:solidFill>
                <a:latin typeface="Times New Roman" pitchFamily="18" charset="0"/>
                <a:ea typeface="仿宋_GB2312" pitchFamily="49" charset="-122"/>
              </a:rPr>
              <a:t>*</a:t>
            </a:r>
            <a:r>
              <a:rPr kumimoji="1" lang="en-US" altLang="zh-CN" sz="2200" b="1" i="1" dirty="0">
                <a:solidFill>
                  <a:srgbClr val="C00000"/>
                </a:solidFill>
                <a:latin typeface="Times New Roman" pitchFamily="18" charset="0"/>
                <a:ea typeface="仿宋_GB2312" pitchFamily="49" charset="-122"/>
              </a:rPr>
              <a:t>m</a:t>
            </a:r>
            <a:r>
              <a:rPr kumimoji="1" lang="en-US" altLang="zh-CN" sz="2200" b="1" i="1" baseline="-25000" dirty="0">
                <a:solidFill>
                  <a:srgbClr val="C00000"/>
                </a:solidFill>
                <a:latin typeface="Times New Roman" pitchFamily="18" charset="0"/>
                <a:ea typeface="仿宋_GB2312" pitchFamily="49" charset="-122"/>
              </a:rPr>
              <a:t>3</a:t>
            </a:r>
            <a:r>
              <a:rPr kumimoji="1" lang="en-US" altLang="zh-CN" sz="2200" b="1" i="1" dirty="0">
                <a:solidFill>
                  <a:srgbClr val="C00000"/>
                </a:solidFill>
                <a:latin typeface="Times New Roman" pitchFamily="18" charset="0"/>
                <a:ea typeface="仿宋_GB2312" pitchFamily="49" charset="-122"/>
              </a:rPr>
              <a:t> + j*m</a:t>
            </a:r>
            <a:r>
              <a:rPr kumimoji="1" lang="en-US" altLang="zh-CN" sz="2200" b="1" i="1" baseline="-25000" dirty="0">
                <a:solidFill>
                  <a:srgbClr val="C00000"/>
                </a:solidFill>
                <a:latin typeface="Times New Roman" pitchFamily="18" charset="0"/>
                <a:ea typeface="仿宋_GB2312" pitchFamily="49" charset="-122"/>
              </a:rPr>
              <a:t>3</a:t>
            </a:r>
            <a:r>
              <a:rPr kumimoji="1" lang="en-US" altLang="zh-CN" sz="2200" b="1" i="1" dirty="0">
                <a:solidFill>
                  <a:srgbClr val="C00000"/>
                </a:solidFill>
                <a:latin typeface="Times New Roman" pitchFamily="18" charset="0"/>
                <a:ea typeface="仿宋_GB2312" pitchFamily="49" charset="-122"/>
              </a:rPr>
              <a:t> + k </a:t>
            </a:r>
            <a:r>
              <a:rPr kumimoji="1" lang="en-US" altLang="zh-CN" sz="2200" b="1" dirty="0">
                <a:solidFill>
                  <a:srgbClr val="C00000"/>
                </a:solidFill>
                <a:latin typeface="Times New Roman" pitchFamily="18" charset="0"/>
                <a:ea typeface="仿宋_GB2312" pitchFamily="49" charset="-122"/>
              </a:rPr>
              <a:t>)</a:t>
            </a:r>
            <a:r>
              <a:rPr kumimoji="1" lang="en-US" altLang="zh-CN" sz="2200" b="1" i="1" dirty="0">
                <a:solidFill>
                  <a:srgbClr val="C00000"/>
                </a:solidFill>
                <a:latin typeface="Times New Roman" pitchFamily="18" charset="0"/>
                <a:ea typeface="仿宋_GB2312" pitchFamily="49" charset="-122"/>
              </a:rPr>
              <a:t>*l</a:t>
            </a:r>
            <a:endParaRPr lang="zh-CN" altLang="en-US" sz="2200" b="1" dirty="0">
              <a:solidFill>
                <a:srgbClr val="C00000"/>
              </a:solidFill>
              <a:latin typeface="Arial" charset="0"/>
              <a:ea typeface="黑体" pitchFamily="49" charset="-122"/>
            </a:endParaRPr>
          </a:p>
        </p:txBody>
      </p:sp>
      <p:pic>
        <p:nvPicPr>
          <p:cNvPr id="8200" name="图片 3">
            <a:extLst>
              <a:ext uri="{FF2B5EF4-FFF2-40B4-BE49-F238E27FC236}">
                <a16:creationId xmlns:a16="http://schemas.microsoft.com/office/drawing/2014/main" id="{A0A7D19B-A51A-47EC-89C0-5E536E9054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6464300"/>
            <a:ext cx="5795963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灯片编号占位符 3">
            <a:extLst>
              <a:ext uri="{FF2B5EF4-FFF2-40B4-BE49-F238E27FC236}">
                <a16:creationId xmlns:a16="http://schemas.microsoft.com/office/drawing/2014/main" id="{1AB36E4D-912C-40E5-AB5E-64837B5256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F4449E91-BFD1-46AF-B236-FF30D7CB3900}" type="slidenum">
              <a:rPr lang="en-US" altLang="zh-CN" sz="2000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US" altLang="zh-CN" sz="2000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  <p:sp>
        <p:nvSpPr>
          <p:cNvPr id="32771" name="TextBox 4">
            <a:extLst>
              <a:ext uri="{FF2B5EF4-FFF2-40B4-BE49-F238E27FC236}">
                <a16:creationId xmlns:a16="http://schemas.microsoft.com/office/drawing/2014/main" id="{7268F0B4-5380-488E-8955-0096D1D7E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7975" y="1603375"/>
            <a:ext cx="3344863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zh-CN" altLang="en-US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作业：</a:t>
            </a:r>
            <a:endParaRPr lang="en-US" altLang="zh-CN" sz="1800">
              <a:solidFill>
                <a:srgbClr val="C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zh-CN" altLang="en-US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计算下列</a:t>
            </a: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3</a:t>
            </a:r>
            <a:r>
              <a:rPr lang="zh-CN" altLang="en-US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个串的</a:t>
            </a: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next</a:t>
            </a:r>
            <a:r>
              <a:rPr lang="zh-CN" altLang="en-US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数组的值</a:t>
            </a:r>
            <a:endParaRPr lang="en-US" altLang="zh-CN" sz="1800">
              <a:solidFill>
                <a:srgbClr val="C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aaab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abcabaa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abcxaabbabcabaacbacba</a:t>
            </a:r>
          </a:p>
        </p:txBody>
      </p:sp>
      <p:sp>
        <p:nvSpPr>
          <p:cNvPr id="32772" name="TextBox 5">
            <a:extLst>
              <a:ext uri="{FF2B5EF4-FFF2-40B4-BE49-F238E27FC236}">
                <a16:creationId xmlns:a16="http://schemas.microsoft.com/office/drawing/2014/main" id="{171EEBDD-DCE2-4CFA-B520-B716BAB83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7975" y="3465513"/>
            <a:ext cx="45323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zh-CN" altLang="en-US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作业：</a:t>
            </a:r>
            <a:endParaRPr lang="en-US" altLang="zh-CN" sz="1800">
              <a:solidFill>
                <a:srgbClr val="C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zh-CN" altLang="en-US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目标串</a:t>
            </a: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T=ababbaabaa</a:t>
            </a:r>
            <a:r>
              <a:rPr lang="zh-CN" altLang="en-US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，模式串</a:t>
            </a: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P=aab</a:t>
            </a:r>
            <a:r>
              <a:rPr lang="zh-CN" altLang="en-US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，</a:t>
            </a:r>
            <a:endParaRPr lang="en-US" altLang="zh-CN" sz="1800">
              <a:solidFill>
                <a:srgbClr val="C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zh-CN" altLang="en-US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求</a:t>
            </a: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</a:t>
            </a:r>
            <a:r>
              <a:rPr lang="zh-CN" altLang="en-US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的</a:t>
            </a: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next</a:t>
            </a:r>
            <a:r>
              <a:rPr lang="zh-CN" altLang="en-US" sz="180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数组的值，并给出快速匹配过程</a:t>
            </a:r>
            <a:endParaRPr lang="en-US" altLang="zh-CN" sz="1800">
              <a:solidFill>
                <a:srgbClr val="C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>
            <a:extLst>
              <a:ext uri="{FF2B5EF4-FFF2-40B4-BE49-F238E27FC236}">
                <a16:creationId xmlns:a16="http://schemas.microsoft.com/office/drawing/2014/main" id="{F0BFEF40-A9B7-4AD0-B1C6-BC77904940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特殊矩阵</a:t>
            </a:r>
          </a:p>
        </p:txBody>
      </p:sp>
      <p:sp>
        <p:nvSpPr>
          <p:cNvPr id="9219" name="内容占位符 2">
            <a:extLst>
              <a:ext uri="{FF2B5EF4-FFF2-40B4-BE49-F238E27FC236}">
                <a16:creationId xmlns:a16="http://schemas.microsoft.com/office/drawing/2014/main" id="{2E4A5A5D-B414-4BDC-8916-0608549027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二维数组也称为矩阵</a:t>
            </a:r>
            <a:endParaRPr lang="en-US" altLang="zh-CN"/>
          </a:p>
          <a:p>
            <a:r>
              <a:rPr lang="zh-CN" altLang="en-US"/>
              <a:t>特殊矩阵是指非零元素或零元素的分布有一定规律的矩阵。</a:t>
            </a:r>
            <a:endParaRPr lang="en-US" altLang="zh-CN"/>
          </a:p>
          <a:p>
            <a:pPr lvl="1"/>
            <a:r>
              <a:rPr lang="zh-CN" altLang="en-US"/>
              <a:t>对称矩阵</a:t>
            </a:r>
            <a:endParaRPr lang="en-US" altLang="zh-CN"/>
          </a:p>
          <a:p>
            <a:pPr lvl="1"/>
            <a:r>
              <a:rPr lang="zh-CN" altLang="en-US"/>
              <a:t>三对角矩阵</a:t>
            </a:r>
            <a:endParaRPr lang="en-US" altLang="zh-CN"/>
          </a:p>
          <a:p>
            <a:r>
              <a:rPr lang="zh-CN" altLang="en-US"/>
              <a:t>利用特殊矩阵的性质，节省存储空间</a:t>
            </a:r>
            <a:endParaRPr lang="en-US" altLang="zh-CN"/>
          </a:p>
        </p:txBody>
      </p:sp>
      <p:sp>
        <p:nvSpPr>
          <p:cNvPr id="9220" name="灯片编号占位符 3">
            <a:extLst>
              <a:ext uri="{FF2B5EF4-FFF2-40B4-BE49-F238E27FC236}">
                <a16:creationId xmlns:a16="http://schemas.microsoft.com/office/drawing/2014/main" id="{F1BF1A7B-4B02-4395-8F5F-A4F2A58610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FFFC4C61-0840-4163-B395-29E5042F8667}" type="slidenum">
              <a:rPr lang="en-US" altLang="zh-CN" sz="2000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zh-CN" sz="2000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  <p:sp>
        <p:nvSpPr>
          <p:cNvPr id="9221" name="TextBox 25">
            <a:extLst>
              <a:ext uri="{FF2B5EF4-FFF2-40B4-BE49-F238E27FC236}">
                <a16:creationId xmlns:a16="http://schemas.microsoft.com/office/drawing/2014/main" id="{CF0AA7F3-505C-445F-9E36-3FB133DDC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7038" y="6453188"/>
            <a:ext cx="11144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对称矩阵</a:t>
            </a:r>
          </a:p>
        </p:txBody>
      </p:sp>
      <p:sp>
        <p:nvSpPr>
          <p:cNvPr id="9222" name="TextBox 26">
            <a:extLst>
              <a:ext uri="{FF2B5EF4-FFF2-40B4-BE49-F238E27FC236}">
                <a16:creationId xmlns:a16="http://schemas.microsoft.com/office/drawing/2014/main" id="{E4835BF9-A8BF-41F1-8A8E-69F2A8D492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063" y="6453188"/>
            <a:ext cx="13477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三对角矩阵</a:t>
            </a:r>
          </a:p>
        </p:txBody>
      </p:sp>
      <p:pic>
        <p:nvPicPr>
          <p:cNvPr id="9223" name="图片 2">
            <a:extLst>
              <a:ext uri="{FF2B5EF4-FFF2-40B4-BE49-F238E27FC236}">
                <a16:creationId xmlns:a16="http://schemas.microsoft.com/office/drawing/2014/main" id="{E2D95B64-4AD3-40FD-B3BD-FB8F2D8173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4654550"/>
            <a:ext cx="374332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图片 4">
            <a:extLst>
              <a:ext uri="{FF2B5EF4-FFF2-40B4-BE49-F238E27FC236}">
                <a16:creationId xmlns:a16="http://schemas.microsoft.com/office/drawing/2014/main" id="{A5A5DEE5-4FE7-474B-9CE9-733BA5BD28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0" y="4581525"/>
            <a:ext cx="352425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>
            <a:extLst>
              <a:ext uri="{FF2B5EF4-FFF2-40B4-BE49-F238E27FC236}">
                <a16:creationId xmlns:a16="http://schemas.microsoft.com/office/drawing/2014/main" id="{F5CBC805-C3DD-42B5-B46D-82691EA51A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特殊矩阵</a:t>
            </a:r>
          </a:p>
        </p:txBody>
      </p:sp>
      <p:sp>
        <p:nvSpPr>
          <p:cNvPr id="10243" name="内容占位符 2">
            <a:extLst>
              <a:ext uri="{FF2B5EF4-FFF2-40B4-BE49-F238E27FC236}">
                <a16:creationId xmlns:a16="http://schemas.microsoft.com/office/drawing/2014/main" id="{BDDB51A7-7CCE-4E90-8A79-E18B0131378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对称矩阵的压缩存储</a:t>
            </a:r>
            <a:endParaRPr lang="en-US" altLang="zh-CN"/>
          </a:p>
          <a:p>
            <a:pPr lvl="1"/>
            <a:r>
              <a:rPr lang="zh-CN" altLang="en-US"/>
              <a:t>设有一个 </a:t>
            </a:r>
            <a:r>
              <a:rPr lang="en-US" altLang="zh-CN"/>
              <a:t>n</a:t>
            </a:r>
            <a:r>
              <a:rPr lang="en-US" altLang="zh-CN">
                <a:sym typeface="Symbol" panose="05050102010706020507" pitchFamily="18" charset="2"/>
              </a:rPr>
              <a:t></a:t>
            </a:r>
            <a:r>
              <a:rPr lang="en-US" altLang="zh-CN"/>
              <a:t>n </a:t>
            </a:r>
            <a:r>
              <a:rPr lang="zh-CN" altLang="en-US"/>
              <a:t>的矩阵 </a:t>
            </a:r>
            <a:r>
              <a:rPr lang="en-US" altLang="zh-CN"/>
              <a:t>A</a:t>
            </a:r>
            <a:r>
              <a:rPr lang="zh-CN" altLang="en-US"/>
              <a:t>。如果在在矩阵中，</a:t>
            </a:r>
            <a:r>
              <a:rPr lang="en-US" altLang="zh-CN"/>
              <a:t>a</a:t>
            </a:r>
            <a:r>
              <a:rPr lang="en-US" altLang="zh-CN" baseline="-25000"/>
              <a:t>ij</a:t>
            </a:r>
            <a:r>
              <a:rPr lang="en-US" altLang="zh-CN"/>
              <a:t> = a</a:t>
            </a:r>
            <a:r>
              <a:rPr lang="en-US" altLang="zh-CN" baseline="-25000"/>
              <a:t>ji</a:t>
            </a:r>
            <a:r>
              <a:rPr lang="zh-CN" altLang="en-US"/>
              <a:t>，则此矩阵是对称矩阵。</a:t>
            </a:r>
            <a:endParaRPr lang="en-US" altLang="zh-CN"/>
          </a:p>
          <a:p>
            <a:pPr lvl="1"/>
            <a:r>
              <a:rPr lang="zh-CN" altLang="en-US">
                <a:solidFill>
                  <a:srgbClr val="000099"/>
                </a:solidFill>
                <a:latin typeface="Times New Roman" panose="02020603050405020304" pitchFamily="18" charset="0"/>
              </a:rPr>
              <a:t>只保存对称矩阵的对角线和对角线以上 </a:t>
            </a:r>
            <a:r>
              <a:rPr lang="en-US" altLang="zh-CN">
                <a:solidFill>
                  <a:srgbClr val="000099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>
                <a:solidFill>
                  <a:srgbClr val="000099"/>
                </a:solidFill>
                <a:latin typeface="Times New Roman" panose="02020603050405020304" pitchFamily="18" charset="0"/>
              </a:rPr>
              <a:t>或以下</a:t>
            </a:r>
            <a:r>
              <a:rPr lang="en-US" altLang="zh-CN">
                <a:solidFill>
                  <a:srgbClr val="000099"/>
                </a:solidFill>
                <a:latin typeface="Times New Roman" panose="02020603050405020304" pitchFamily="18" charset="0"/>
              </a:rPr>
              <a:t>) </a:t>
            </a:r>
            <a:r>
              <a:rPr lang="zh-CN" altLang="en-US">
                <a:solidFill>
                  <a:srgbClr val="000099"/>
                </a:solidFill>
                <a:latin typeface="Times New Roman" panose="02020603050405020304" pitchFamily="18" charset="0"/>
              </a:rPr>
              <a:t>的元素，则称此为对称矩阵的压缩存储</a:t>
            </a:r>
            <a:endParaRPr lang="en-US" altLang="zh-CN">
              <a:solidFill>
                <a:srgbClr val="000099"/>
              </a:solidFill>
              <a:latin typeface="Times New Roman" panose="02020603050405020304" pitchFamily="18" charset="0"/>
            </a:endParaRPr>
          </a:p>
          <a:p>
            <a:pPr lvl="1"/>
            <a:r>
              <a:rPr lang="zh-CN" altLang="en-US">
                <a:solidFill>
                  <a:srgbClr val="000099"/>
                </a:solidFill>
                <a:latin typeface="Times New Roman" panose="02020603050405020304" pitchFamily="18" charset="0"/>
              </a:rPr>
              <a:t>压缩存储方式：用一维数组存储</a:t>
            </a:r>
            <a:endParaRPr lang="zh-CN" altLang="en-US"/>
          </a:p>
        </p:txBody>
      </p:sp>
      <p:sp>
        <p:nvSpPr>
          <p:cNvPr id="10244" name="灯片编号占位符 3">
            <a:extLst>
              <a:ext uri="{FF2B5EF4-FFF2-40B4-BE49-F238E27FC236}">
                <a16:creationId xmlns:a16="http://schemas.microsoft.com/office/drawing/2014/main" id="{91104054-477A-4B2B-AC3B-AFF5756286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8CD93BF-4125-4207-8239-DF67165542E1}" type="slidenum">
              <a:rPr lang="en-US" altLang="zh-CN" sz="2000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zh-CN" sz="2000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  <p:pic>
        <p:nvPicPr>
          <p:cNvPr id="10245" name="图片 2">
            <a:extLst>
              <a:ext uri="{FF2B5EF4-FFF2-40B4-BE49-F238E27FC236}">
                <a16:creationId xmlns:a16="http://schemas.microsoft.com/office/drawing/2014/main" id="{458A66DA-748B-4A2D-A850-9573EEF2B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738" y="4398963"/>
            <a:ext cx="42957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>
            <a:extLst>
              <a:ext uri="{FF2B5EF4-FFF2-40B4-BE49-F238E27FC236}">
                <a16:creationId xmlns:a16="http://schemas.microsoft.com/office/drawing/2014/main" id="{1B1494AA-73A5-4391-A3E0-83AAD07BFB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特殊矩阵</a:t>
            </a:r>
          </a:p>
        </p:txBody>
      </p:sp>
      <p:sp>
        <p:nvSpPr>
          <p:cNvPr id="11267" name="内容占位符 2">
            <a:extLst>
              <a:ext uri="{FF2B5EF4-FFF2-40B4-BE49-F238E27FC236}">
                <a16:creationId xmlns:a16="http://schemas.microsoft.com/office/drawing/2014/main" id="{1EEEC82C-018E-409C-B5F2-F94EA0264B7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对称矩阵的压缩存储</a:t>
            </a:r>
            <a:endParaRPr lang="en-US" altLang="zh-CN"/>
          </a:p>
          <a:p>
            <a:pPr lvl="1"/>
            <a:r>
              <a:rPr lang="zh-CN" altLang="en-US"/>
              <a:t>下三角阵存储： 用一维数组</a:t>
            </a:r>
            <a:r>
              <a:rPr lang="en-US" altLang="zh-CN"/>
              <a:t>B</a:t>
            </a:r>
            <a:r>
              <a:rPr lang="zh-CN" altLang="en-US"/>
              <a:t>存储对称矩阵</a:t>
            </a:r>
            <a:r>
              <a:rPr lang="en-US" altLang="zh-CN"/>
              <a:t>A</a:t>
            </a:r>
            <a:r>
              <a:rPr lang="zh-CN" altLang="en-US"/>
              <a:t>中</a:t>
            </a:r>
            <a:r>
              <a:rPr lang="zh-CN" altLang="en-US">
                <a:solidFill>
                  <a:srgbClr val="000099"/>
                </a:solidFill>
                <a:latin typeface="Times New Roman" panose="02020603050405020304" pitchFamily="18" charset="0"/>
              </a:rPr>
              <a:t>对角线及对角线</a:t>
            </a:r>
            <a:r>
              <a:rPr lang="zh-CN" altLang="en-US">
                <a:solidFill>
                  <a:srgbClr val="C00000"/>
                </a:solidFill>
                <a:latin typeface="Times New Roman" panose="02020603050405020304" pitchFamily="18" charset="0"/>
              </a:rPr>
              <a:t>以下</a:t>
            </a:r>
            <a:r>
              <a:rPr lang="zh-CN" altLang="en-US">
                <a:solidFill>
                  <a:srgbClr val="000099"/>
                </a:solidFill>
                <a:latin typeface="Times New Roman" panose="02020603050405020304" pitchFamily="18" charset="0"/>
              </a:rPr>
              <a:t>的元素</a:t>
            </a:r>
            <a:endParaRPr lang="en-US" altLang="zh-CN">
              <a:solidFill>
                <a:srgbClr val="000099"/>
              </a:solidFill>
              <a:latin typeface="Times New Roman" panose="02020603050405020304" pitchFamily="18" charset="0"/>
            </a:endParaRPr>
          </a:p>
          <a:p>
            <a:pPr lvl="2"/>
            <a:r>
              <a:rPr lang="zh-CN" altLang="en-US">
                <a:solidFill>
                  <a:srgbClr val="000099"/>
                </a:solidFill>
                <a:latin typeface="Times New Roman" panose="02020603050405020304" pitchFamily="18" charset="0"/>
              </a:rPr>
              <a:t>矩阵</a:t>
            </a:r>
            <a:r>
              <a:rPr lang="en-US" altLang="zh-CN">
                <a:solidFill>
                  <a:srgbClr val="000099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>
                <a:solidFill>
                  <a:srgbClr val="000099"/>
                </a:solidFill>
                <a:latin typeface="Times New Roman" panose="02020603050405020304" pitchFamily="18" charset="0"/>
              </a:rPr>
              <a:t>中元素</a:t>
            </a:r>
            <a:r>
              <a:rPr lang="en-US" altLang="zh-CN">
                <a:solidFill>
                  <a:srgbClr val="000099"/>
                </a:solidFill>
                <a:latin typeface="Times New Roman" panose="02020603050405020304" pitchFamily="18" charset="0"/>
              </a:rPr>
              <a:t>a[i][j]</a:t>
            </a:r>
            <a:r>
              <a:rPr lang="zh-CN" altLang="en-US">
                <a:solidFill>
                  <a:srgbClr val="000099"/>
                </a:solidFill>
                <a:latin typeface="Times New Roman" panose="02020603050405020304" pitchFamily="18" charset="0"/>
              </a:rPr>
              <a:t>对应一维数组</a:t>
            </a:r>
            <a:r>
              <a:rPr lang="en-US" altLang="zh-CN">
                <a:solidFill>
                  <a:srgbClr val="000099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>
                <a:solidFill>
                  <a:srgbClr val="000099"/>
                </a:solidFill>
                <a:latin typeface="Times New Roman" panose="02020603050405020304" pitchFamily="18" charset="0"/>
              </a:rPr>
              <a:t>中的下标为</a:t>
            </a:r>
            <a:endParaRPr lang="zh-CN" altLang="en-US"/>
          </a:p>
        </p:txBody>
      </p:sp>
      <p:sp>
        <p:nvSpPr>
          <p:cNvPr id="11268" name="灯片编号占位符 3">
            <a:extLst>
              <a:ext uri="{FF2B5EF4-FFF2-40B4-BE49-F238E27FC236}">
                <a16:creationId xmlns:a16="http://schemas.microsoft.com/office/drawing/2014/main" id="{1B0599BF-0422-4350-8728-CAFEE854B0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14B4E20D-A33E-4039-AC35-A456747FF227}" type="slidenum">
              <a:rPr lang="en-US" altLang="zh-CN" sz="2000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zh-CN" sz="2000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  <p:grpSp>
        <p:nvGrpSpPr>
          <p:cNvPr id="11269" name="组合 9">
            <a:extLst>
              <a:ext uri="{FF2B5EF4-FFF2-40B4-BE49-F238E27FC236}">
                <a16:creationId xmlns:a16="http://schemas.microsoft.com/office/drawing/2014/main" id="{C086531E-CA70-432B-BA9C-394A4B209876}"/>
              </a:ext>
            </a:extLst>
          </p:cNvPr>
          <p:cNvGrpSpPr>
            <a:grpSpLocks/>
          </p:cNvGrpSpPr>
          <p:nvPr/>
        </p:nvGrpSpPr>
        <p:grpSpPr bwMode="auto">
          <a:xfrm>
            <a:off x="1525588" y="3408363"/>
            <a:ext cx="3422650" cy="957262"/>
            <a:chOff x="359532" y="3995772"/>
            <a:chExt cx="3423523" cy="956635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2E87B83-ABA0-482B-951D-61D87412AAD8}"/>
                </a:ext>
              </a:extLst>
            </p:cNvPr>
            <p:cNvSpPr txBox="1"/>
            <p:nvPr/>
          </p:nvSpPr>
          <p:spPr>
            <a:xfrm>
              <a:off x="1728306" y="3995772"/>
              <a:ext cx="2054749" cy="36964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>
              <a:spAutoFit/>
            </a:bodyPr>
            <a:lstStyle/>
            <a:p>
              <a:pPr eaLnBrk="1" hangingPunct="1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(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i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+1)*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i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/2 + 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j,    </a:t>
              </a:r>
              <a:r>
                <a:rPr lang="en-US" altLang="zh-CN" b="1" i="1" dirty="0" err="1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i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 ≥ j</a:t>
              </a:r>
              <a:endParaRPr lang="zh-CN" altLang="en-US" b="1" i="1" dirty="0">
                <a:solidFill>
                  <a:srgbClr val="000099"/>
                </a:solidFill>
                <a:latin typeface="+mn-lt"/>
                <a:ea typeface="黑体" pitchFamily="49" charset="-122"/>
              </a:endParaRPr>
            </a:p>
          </p:txBody>
        </p:sp>
        <p:sp>
          <p:nvSpPr>
            <p:cNvPr id="11287" name="AutoShape 32">
              <a:extLst>
                <a:ext uri="{FF2B5EF4-FFF2-40B4-BE49-F238E27FC236}">
                  <a16:creationId xmlns:a16="http://schemas.microsoft.com/office/drawing/2014/main" id="{7E450343-027D-411D-A4A1-1DE307933D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5382" y="4056815"/>
              <a:ext cx="127298" cy="895592"/>
            </a:xfrm>
            <a:prstGeom prst="leftBrace">
              <a:avLst>
                <a:gd name="adj1" fmla="val 85206"/>
                <a:gd name="adj2" fmla="val 50000"/>
              </a:avLst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190EB6BD-D7A4-405F-A615-17326987F763}"/>
                </a:ext>
              </a:extLst>
            </p:cNvPr>
            <p:cNvSpPr/>
            <p:nvPr/>
          </p:nvSpPr>
          <p:spPr>
            <a:xfrm>
              <a:off x="359532" y="4292440"/>
              <a:ext cx="1203632" cy="36964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zh-CN" b="1" dirty="0" err="1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Loc</a:t>
              </a: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(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i</a:t>
              </a: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, 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j</a:t>
              </a: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) =</a:t>
              </a:r>
              <a:endParaRPr lang="zh-CN" altLang="en-US" dirty="0">
                <a:latin typeface="Arial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1B0C0C2-D18B-4CC9-A7D5-FC56CF8A6917}"/>
                </a:ext>
              </a:extLst>
            </p:cNvPr>
            <p:cNvSpPr txBox="1"/>
            <p:nvPr/>
          </p:nvSpPr>
          <p:spPr>
            <a:xfrm>
              <a:off x="1728306" y="4571657"/>
              <a:ext cx="1983293" cy="36964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>
              <a:spAutoFit/>
            </a:bodyPr>
            <a:lstStyle/>
            <a:p>
              <a:pPr eaLnBrk="1" hangingPunct="1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(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j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+1)*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j</a:t>
              </a:r>
              <a:r>
                <a:rPr lang="en-US" altLang="zh-CN" b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/2 + 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i,    </a:t>
              </a:r>
              <a:r>
                <a:rPr lang="en-US" altLang="zh-CN" b="1" i="1" dirty="0" err="1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i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 &lt; j</a:t>
              </a:r>
              <a:endParaRPr lang="zh-CN" altLang="en-US" b="1" i="1" dirty="0">
                <a:solidFill>
                  <a:srgbClr val="000099"/>
                </a:solidFill>
                <a:latin typeface="+mn-lt"/>
                <a:ea typeface="黑体" pitchFamily="49" charset="-122"/>
              </a:endParaRPr>
            </a:p>
          </p:txBody>
        </p:sp>
      </p:grpSp>
      <p:grpSp>
        <p:nvGrpSpPr>
          <p:cNvPr id="11270" name="组合 10">
            <a:extLst>
              <a:ext uri="{FF2B5EF4-FFF2-40B4-BE49-F238E27FC236}">
                <a16:creationId xmlns:a16="http://schemas.microsoft.com/office/drawing/2014/main" id="{DDFC9243-2BE5-4C5C-BB69-F8CAB9000BA9}"/>
              </a:ext>
            </a:extLst>
          </p:cNvPr>
          <p:cNvGrpSpPr>
            <a:grpSpLocks/>
          </p:cNvGrpSpPr>
          <p:nvPr/>
        </p:nvGrpSpPr>
        <p:grpSpPr bwMode="auto">
          <a:xfrm>
            <a:off x="141288" y="5741988"/>
            <a:ext cx="8181975" cy="936625"/>
            <a:chOff x="141366" y="5741713"/>
            <a:chExt cx="8181920" cy="936358"/>
          </a:xfrm>
        </p:grpSpPr>
        <p:sp>
          <p:nvSpPr>
            <p:cNvPr id="12" name="Text Box 10">
              <a:extLst>
                <a:ext uri="{FF2B5EF4-FFF2-40B4-BE49-F238E27FC236}">
                  <a16:creationId xmlns:a16="http://schemas.microsoft.com/office/drawing/2014/main" id="{47A918F0-6AEA-4433-90C3-4816BF9B97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1263" y="6094038"/>
              <a:ext cx="7712023" cy="58403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kumimoji="1" lang="en-US" altLang="zh-CN" sz="3200" b="1" dirty="0">
                  <a:solidFill>
                    <a:srgbClr val="000099"/>
                  </a:solidFill>
                  <a:latin typeface="Times New Roman" pitchFamily="18" charset="0"/>
                </a:rPr>
                <a:t>a</a:t>
              </a:r>
              <a:r>
                <a:rPr kumimoji="1" lang="en-US" altLang="zh-CN" sz="3200" b="1" baseline="-25000" dirty="0">
                  <a:solidFill>
                    <a:srgbClr val="000099"/>
                  </a:solidFill>
                  <a:latin typeface="Times New Roman" pitchFamily="18" charset="0"/>
                </a:rPr>
                <a:t>00  </a:t>
              </a:r>
              <a:r>
                <a:rPr kumimoji="1" lang="en-US" altLang="zh-CN" sz="3200" b="1" dirty="0">
                  <a:solidFill>
                    <a:srgbClr val="000099"/>
                  </a:solidFill>
                  <a:latin typeface="Times New Roman" pitchFamily="18" charset="0"/>
                </a:rPr>
                <a:t>a</a:t>
              </a:r>
              <a:r>
                <a:rPr kumimoji="1" lang="en-US" altLang="zh-CN" sz="3200" b="1" baseline="-25000" dirty="0">
                  <a:solidFill>
                    <a:srgbClr val="000099"/>
                  </a:solidFill>
                  <a:latin typeface="Times New Roman" pitchFamily="18" charset="0"/>
                </a:rPr>
                <a:t>10  </a:t>
              </a:r>
              <a:r>
                <a:rPr kumimoji="1" lang="en-US" altLang="zh-CN" sz="3200" b="1" dirty="0">
                  <a:solidFill>
                    <a:srgbClr val="000099"/>
                  </a:solidFill>
                  <a:latin typeface="Times New Roman" pitchFamily="18" charset="0"/>
                </a:rPr>
                <a:t>a</a:t>
              </a:r>
              <a:r>
                <a:rPr kumimoji="1" lang="en-US" altLang="zh-CN" sz="3200" b="1" baseline="-25000" dirty="0">
                  <a:solidFill>
                    <a:srgbClr val="000099"/>
                  </a:solidFill>
                  <a:latin typeface="Times New Roman" pitchFamily="18" charset="0"/>
                </a:rPr>
                <a:t>11  </a:t>
              </a:r>
              <a:r>
                <a:rPr kumimoji="1" lang="en-US" altLang="zh-CN" sz="3200" b="1" dirty="0">
                  <a:solidFill>
                    <a:srgbClr val="000099"/>
                  </a:solidFill>
                  <a:latin typeface="Times New Roman" pitchFamily="18" charset="0"/>
                </a:rPr>
                <a:t>a</a:t>
              </a:r>
              <a:r>
                <a:rPr kumimoji="1" lang="en-US" altLang="zh-CN" sz="3200" b="1" baseline="-25000" dirty="0">
                  <a:solidFill>
                    <a:srgbClr val="000099"/>
                  </a:solidFill>
                  <a:latin typeface="Times New Roman" pitchFamily="18" charset="0"/>
                </a:rPr>
                <a:t>20  </a:t>
              </a:r>
              <a:r>
                <a:rPr kumimoji="1" lang="en-US" altLang="zh-CN" sz="3200" b="1" dirty="0">
                  <a:solidFill>
                    <a:srgbClr val="000099"/>
                  </a:solidFill>
                  <a:latin typeface="Times New Roman" pitchFamily="18" charset="0"/>
                </a:rPr>
                <a:t>a</a:t>
              </a:r>
              <a:r>
                <a:rPr kumimoji="1" lang="en-US" altLang="zh-CN" sz="3200" b="1" baseline="-25000" dirty="0">
                  <a:solidFill>
                    <a:srgbClr val="000099"/>
                  </a:solidFill>
                  <a:latin typeface="Times New Roman" pitchFamily="18" charset="0"/>
                </a:rPr>
                <a:t>21  </a:t>
              </a:r>
              <a:r>
                <a:rPr kumimoji="1" lang="en-US" altLang="zh-CN" sz="3200" b="1" dirty="0">
                  <a:solidFill>
                    <a:srgbClr val="000099"/>
                  </a:solidFill>
                  <a:latin typeface="Times New Roman" pitchFamily="18" charset="0"/>
                </a:rPr>
                <a:t>a</a:t>
              </a:r>
              <a:r>
                <a:rPr kumimoji="1" lang="en-US" altLang="zh-CN" sz="3200" b="1" baseline="-25000" dirty="0">
                  <a:solidFill>
                    <a:srgbClr val="000099"/>
                  </a:solidFill>
                  <a:latin typeface="Times New Roman" pitchFamily="18" charset="0"/>
                </a:rPr>
                <a:t>22  </a:t>
              </a:r>
              <a:r>
                <a:rPr kumimoji="1" lang="en-US" altLang="zh-CN" sz="3200" b="1" dirty="0">
                  <a:solidFill>
                    <a:srgbClr val="000099"/>
                  </a:solidFill>
                  <a:latin typeface="Times New Roman" pitchFamily="18" charset="0"/>
                </a:rPr>
                <a:t>a</a:t>
              </a:r>
              <a:r>
                <a:rPr kumimoji="1" lang="en-US" altLang="zh-CN" sz="3200" b="1" baseline="-25000" dirty="0">
                  <a:solidFill>
                    <a:srgbClr val="000099"/>
                  </a:solidFill>
                  <a:latin typeface="Times New Roman" pitchFamily="18" charset="0"/>
                </a:rPr>
                <a:t>30  </a:t>
              </a:r>
              <a:r>
                <a:rPr kumimoji="1" lang="en-US" altLang="zh-CN" sz="3200" b="1" dirty="0">
                  <a:solidFill>
                    <a:srgbClr val="000099"/>
                  </a:solidFill>
                  <a:latin typeface="Times New Roman" pitchFamily="18" charset="0"/>
                </a:rPr>
                <a:t>a</a:t>
              </a:r>
              <a:r>
                <a:rPr kumimoji="1" lang="en-US" altLang="zh-CN" sz="3200" b="1" baseline="-25000" dirty="0">
                  <a:solidFill>
                    <a:srgbClr val="000099"/>
                  </a:solidFill>
                  <a:latin typeface="Times New Roman" pitchFamily="18" charset="0"/>
                </a:rPr>
                <a:t>31  </a:t>
              </a:r>
              <a:r>
                <a:rPr kumimoji="1" lang="en-US" altLang="zh-CN" sz="3200" b="1" dirty="0">
                  <a:solidFill>
                    <a:srgbClr val="000099"/>
                  </a:solidFill>
                  <a:latin typeface="Times New Roman" pitchFamily="18" charset="0"/>
                </a:rPr>
                <a:t>a</a:t>
              </a:r>
              <a:r>
                <a:rPr kumimoji="1" lang="en-US" altLang="zh-CN" sz="3200" b="1" baseline="-25000" dirty="0">
                  <a:solidFill>
                    <a:srgbClr val="000099"/>
                  </a:solidFill>
                  <a:latin typeface="Times New Roman" pitchFamily="18" charset="0"/>
                </a:rPr>
                <a:t>32   </a:t>
              </a:r>
              <a:r>
                <a:rPr kumimoji="1" lang="en-US" altLang="zh-CN" sz="3200" b="1" baseline="-25000" dirty="0">
                  <a:solidFill>
                    <a:srgbClr val="000099"/>
                  </a:solidFill>
                  <a:latin typeface="Times New Roman"/>
                </a:rPr>
                <a:t>……</a:t>
              </a:r>
              <a:r>
                <a:rPr kumimoji="1" lang="en-US" altLang="zh-CN" sz="3200" b="1" baseline="-25000" dirty="0">
                  <a:solidFill>
                    <a:srgbClr val="000099"/>
                  </a:solidFill>
                  <a:latin typeface="宋体" pitchFamily="2" charset="-122"/>
                </a:rPr>
                <a:t> </a:t>
              </a:r>
              <a:r>
                <a:rPr kumimoji="1" lang="en-US" altLang="zh-CN" sz="3200" b="1" dirty="0">
                  <a:solidFill>
                    <a:srgbClr val="000099"/>
                  </a:solidFill>
                  <a:latin typeface="Times New Roman" pitchFamily="18" charset="0"/>
                </a:rPr>
                <a:t>a</a:t>
              </a:r>
              <a:r>
                <a:rPr kumimoji="1" lang="en-US" altLang="zh-CN" sz="3200" b="1" baseline="-25000" dirty="0">
                  <a:solidFill>
                    <a:srgbClr val="000099"/>
                  </a:solidFill>
                  <a:latin typeface="Times New Roman" pitchFamily="18" charset="0"/>
                </a:rPr>
                <a:t>n</a:t>
              </a:r>
              <a:r>
                <a:rPr kumimoji="1" lang="en-US" altLang="zh-CN" sz="3200" b="1" baseline="-25000" dirty="0">
                  <a:solidFill>
                    <a:srgbClr val="000099"/>
                  </a:solidFill>
                  <a:latin typeface="Courier New" pitchFamily="49" charset="0"/>
                </a:rPr>
                <a:t>-</a:t>
              </a:r>
              <a:r>
                <a:rPr kumimoji="1" lang="en-US" altLang="zh-CN" sz="3200" b="1" baseline="-25000" dirty="0">
                  <a:solidFill>
                    <a:srgbClr val="000099"/>
                  </a:solidFill>
                  <a:latin typeface="Times New Roman" pitchFamily="18" charset="0"/>
                </a:rPr>
                <a:t>1n</a:t>
              </a:r>
              <a:r>
                <a:rPr kumimoji="1" lang="en-US" altLang="zh-CN" sz="3200" b="1" baseline="-25000" dirty="0">
                  <a:solidFill>
                    <a:srgbClr val="000099"/>
                  </a:solidFill>
                  <a:latin typeface="Courier New" pitchFamily="49" charset="0"/>
                </a:rPr>
                <a:t>-</a:t>
              </a:r>
              <a:r>
                <a:rPr kumimoji="1" lang="en-US" altLang="zh-CN" sz="3200" b="1" baseline="-25000" dirty="0">
                  <a:solidFill>
                    <a:srgbClr val="000099"/>
                  </a:solidFill>
                  <a:latin typeface="Times New Roman" pitchFamily="18" charset="0"/>
                </a:rPr>
                <a:t>1</a:t>
              </a:r>
              <a:r>
                <a:rPr kumimoji="1" lang="en-US" altLang="zh-CN" sz="3200" b="1" baseline="-25000" dirty="0">
                  <a:solidFill>
                    <a:srgbClr val="000099"/>
                  </a:solidFill>
                  <a:latin typeface="宋体" pitchFamily="2" charset="-122"/>
                </a:rPr>
                <a:t> </a:t>
              </a:r>
            </a:p>
          </p:txBody>
        </p:sp>
        <p:sp>
          <p:nvSpPr>
            <p:cNvPr id="11273" name="Text Box 21">
              <a:extLst>
                <a:ext uri="{FF2B5EF4-FFF2-40B4-BE49-F238E27FC236}">
                  <a16:creationId xmlns:a16="http://schemas.microsoft.com/office/drawing/2014/main" id="{AFDC495C-2232-4DA5-B05D-76812E48B1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9337" y="5741713"/>
              <a:ext cx="730680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zh-CN" sz="1800" b="0">
                  <a:solidFill>
                    <a:schemeClr val="tx1"/>
                  </a:solidFill>
                </a:rPr>
                <a:t>0       1         2         3         4        5        6         7         8                   n(n+1)/2</a:t>
              </a:r>
              <a:r>
                <a:rPr kumimoji="1" lang="en-US" altLang="zh-CN" sz="1800" b="0">
                  <a:solidFill>
                    <a:schemeClr val="tx1"/>
                  </a:solidFill>
                  <a:latin typeface="Courier New" panose="02070309020205020404" pitchFamily="49" charset="0"/>
                </a:rPr>
                <a:t>-</a:t>
              </a:r>
              <a:r>
                <a:rPr kumimoji="1" lang="en-US" altLang="zh-CN" sz="1800" b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1274" name="矩形 13">
              <a:extLst>
                <a:ext uri="{FF2B5EF4-FFF2-40B4-BE49-F238E27FC236}">
                  <a16:creationId xmlns:a16="http://schemas.microsoft.com/office/drawing/2014/main" id="{9B513CCE-C9D1-423B-B6C6-F67B7DD35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366" y="6070439"/>
              <a:ext cx="45878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zh-CN" sz="3200">
                  <a:solidFill>
                    <a:srgbClr val="000099"/>
                  </a:solidFill>
                </a:rPr>
                <a:t>B</a:t>
              </a: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11275" name="组合 14">
              <a:extLst>
                <a:ext uri="{FF2B5EF4-FFF2-40B4-BE49-F238E27FC236}">
                  <a16:creationId xmlns:a16="http://schemas.microsoft.com/office/drawing/2014/main" id="{BEAAF140-DEE0-4DD9-BAE6-80D6A90FA5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59632" y="6093295"/>
              <a:ext cx="5638800" cy="572617"/>
              <a:chOff x="1752600" y="3886200"/>
              <a:chExt cx="5638800" cy="609600"/>
            </a:xfrm>
          </p:grpSpPr>
          <p:sp>
            <p:nvSpPr>
              <p:cNvPr id="11276" name="Line 11">
                <a:extLst>
                  <a:ext uri="{FF2B5EF4-FFF2-40B4-BE49-F238E27FC236}">
                    <a16:creationId xmlns:a16="http://schemas.microsoft.com/office/drawing/2014/main" id="{FD9A3BB1-D337-4903-A177-812E39FB12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52600" y="3886200"/>
                <a:ext cx="0" cy="609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77" name="Line 12">
                <a:extLst>
                  <a:ext uri="{FF2B5EF4-FFF2-40B4-BE49-F238E27FC236}">
                    <a16:creationId xmlns:a16="http://schemas.microsoft.com/office/drawing/2014/main" id="{DC6C4CF7-AAE9-49DB-941E-524563A692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62200" y="3886200"/>
                <a:ext cx="0" cy="609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78" name="Line 13">
                <a:extLst>
                  <a:ext uri="{FF2B5EF4-FFF2-40B4-BE49-F238E27FC236}">
                    <a16:creationId xmlns:a16="http://schemas.microsoft.com/office/drawing/2014/main" id="{93C3FF68-6B50-4EEE-A62A-17152FEABD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1800" y="3886200"/>
                <a:ext cx="0" cy="609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79" name="Line 14">
                <a:extLst>
                  <a:ext uri="{FF2B5EF4-FFF2-40B4-BE49-F238E27FC236}">
                    <a16:creationId xmlns:a16="http://schemas.microsoft.com/office/drawing/2014/main" id="{A0F3FDCE-85D0-48F7-9941-FE76307A9A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1400" y="3886200"/>
                <a:ext cx="0" cy="609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80" name="Line 15">
                <a:extLst>
                  <a:ext uri="{FF2B5EF4-FFF2-40B4-BE49-F238E27FC236}">
                    <a16:creationId xmlns:a16="http://schemas.microsoft.com/office/drawing/2014/main" id="{F9D03F25-BC74-4738-8878-900D6312A3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91000" y="3886200"/>
                <a:ext cx="0" cy="609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81" name="Line 16">
                <a:extLst>
                  <a:ext uri="{FF2B5EF4-FFF2-40B4-BE49-F238E27FC236}">
                    <a16:creationId xmlns:a16="http://schemas.microsoft.com/office/drawing/2014/main" id="{15208E90-7293-403E-91F7-84A47EC8BB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0600" y="3886200"/>
                <a:ext cx="0" cy="609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82" name="Line 17">
                <a:extLst>
                  <a:ext uri="{FF2B5EF4-FFF2-40B4-BE49-F238E27FC236}">
                    <a16:creationId xmlns:a16="http://schemas.microsoft.com/office/drawing/2014/main" id="{819A7D17-E3C9-49C6-BC9E-26920F6343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10200" y="3886200"/>
                <a:ext cx="0" cy="609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83" name="Line 18">
                <a:extLst>
                  <a:ext uri="{FF2B5EF4-FFF2-40B4-BE49-F238E27FC236}">
                    <a16:creationId xmlns:a16="http://schemas.microsoft.com/office/drawing/2014/main" id="{45092708-394D-420A-A00A-E436C6218E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19800" y="3886200"/>
                <a:ext cx="0" cy="609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84" name="Line 19">
                <a:extLst>
                  <a:ext uri="{FF2B5EF4-FFF2-40B4-BE49-F238E27FC236}">
                    <a16:creationId xmlns:a16="http://schemas.microsoft.com/office/drawing/2014/main" id="{4FCD570C-4D38-4EF8-9B9B-D8107D4A9F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29400" y="3886200"/>
                <a:ext cx="0" cy="609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85" name="Line 20">
                <a:extLst>
                  <a:ext uri="{FF2B5EF4-FFF2-40B4-BE49-F238E27FC236}">
                    <a16:creationId xmlns:a16="http://schemas.microsoft.com/office/drawing/2014/main" id="{F13B3898-B200-442D-AF0D-219C9960E2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91400" y="3886200"/>
                <a:ext cx="0" cy="609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pic>
        <p:nvPicPr>
          <p:cNvPr id="11271" name="图片 5">
            <a:extLst>
              <a:ext uri="{FF2B5EF4-FFF2-40B4-BE49-F238E27FC236}">
                <a16:creationId xmlns:a16="http://schemas.microsoft.com/office/drawing/2014/main" id="{44164B9A-25E7-45AC-B05C-8093628D1E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8" y="3689350"/>
            <a:ext cx="38862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>
            <a:extLst>
              <a:ext uri="{FF2B5EF4-FFF2-40B4-BE49-F238E27FC236}">
                <a16:creationId xmlns:a16="http://schemas.microsoft.com/office/drawing/2014/main" id="{06CE30BF-7388-4C46-B85F-D143B5FDEE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特殊矩阵</a:t>
            </a:r>
          </a:p>
        </p:txBody>
      </p:sp>
      <p:sp>
        <p:nvSpPr>
          <p:cNvPr id="12291" name="内容占位符 2">
            <a:extLst>
              <a:ext uri="{FF2B5EF4-FFF2-40B4-BE49-F238E27FC236}">
                <a16:creationId xmlns:a16="http://schemas.microsoft.com/office/drawing/2014/main" id="{98D951C9-B62C-4D02-994E-1BBE9A8156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对称矩阵的压缩存储</a:t>
            </a:r>
            <a:endParaRPr lang="en-US" altLang="zh-CN"/>
          </a:p>
          <a:p>
            <a:pPr lvl="1"/>
            <a:r>
              <a:rPr lang="zh-CN" altLang="en-US"/>
              <a:t>上三角阵存储： 用一维数组</a:t>
            </a:r>
            <a:r>
              <a:rPr lang="en-US" altLang="zh-CN"/>
              <a:t>B</a:t>
            </a:r>
            <a:r>
              <a:rPr lang="zh-CN" altLang="en-US"/>
              <a:t>存储对称矩阵</a:t>
            </a:r>
            <a:r>
              <a:rPr lang="en-US" altLang="zh-CN"/>
              <a:t>A</a:t>
            </a:r>
            <a:r>
              <a:rPr lang="zh-CN" altLang="en-US"/>
              <a:t>中</a:t>
            </a:r>
            <a:r>
              <a:rPr lang="zh-CN" altLang="en-US">
                <a:solidFill>
                  <a:srgbClr val="000099"/>
                </a:solidFill>
                <a:latin typeface="Times New Roman" panose="02020603050405020304" pitchFamily="18" charset="0"/>
              </a:rPr>
              <a:t>对角线及对角线</a:t>
            </a:r>
            <a:r>
              <a:rPr lang="zh-CN" altLang="en-US">
                <a:solidFill>
                  <a:srgbClr val="C00000"/>
                </a:solidFill>
                <a:latin typeface="Times New Roman" panose="02020603050405020304" pitchFamily="18" charset="0"/>
              </a:rPr>
              <a:t>以上</a:t>
            </a:r>
            <a:r>
              <a:rPr lang="zh-CN" altLang="en-US">
                <a:solidFill>
                  <a:srgbClr val="000099"/>
                </a:solidFill>
                <a:latin typeface="Times New Roman" panose="02020603050405020304" pitchFamily="18" charset="0"/>
              </a:rPr>
              <a:t>的元素</a:t>
            </a:r>
            <a:endParaRPr lang="en-US" altLang="zh-CN">
              <a:solidFill>
                <a:srgbClr val="000099"/>
              </a:solidFill>
              <a:latin typeface="Times New Roman" panose="02020603050405020304" pitchFamily="18" charset="0"/>
            </a:endParaRPr>
          </a:p>
          <a:p>
            <a:pPr lvl="2"/>
            <a:r>
              <a:rPr lang="zh-CN" altLang="en-US">
                <a:solidFill>
                  <a:srgbClr val="000099"/>
                </a:solidFill>
                <a:latin typeface="Times New Roman" panose="02020603050405020304" pitchFamily="18" charset="0"/>
              </a:rPr>
              <a:t>矩阵</a:t>
            </a:r>
            <a:r>
              <a:rPr lang="en-US" altLang="zh-CN">
                <a:solidFill>
                  <a:srgbClr val="000099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>
                <a:solidFill>
                  <a:srgbClr val="000099"/>
                </a:solidFill>
                <a:latin typeface="Times New Roman" panose="02020603050405020304" pitchFamily="18" charset="0"/>
              </a:rPr>
              <a:t>中元素</a:t>
            </a:r>
            <a:r>
              <a:rPr lang="en-US" altLang="zh-CN">
                <a:solidFill>
                  <a:srgbClr val="000099"/>
                </a:solidFill>
                <a:latin typeface="Times New Roman" panose="02020603050405020304" pitchFamily="18" charset="0"/>
              </a:rPr>
              <a:t>a[i][j]</a:t>
            </a:r>
            <a:r>
              <a:rPr lang="zh-CN" altLang="en-US">
                <a:solidFill>
                  <a:srgbClr val="000099"/>
                </a:solidFill>
                <a:latin typeface="Times New Roman" panose="02020603050405020304" pitchFamily="18" charset="0"/>
              </a:rPr>
              <a:t>对应一维数组</a:t>
            </a:r>
            <a:r>
              <a:rPr lang="en-US" altLang="zh-CN">
                <a:solidFill>
                  <a:srgbClr val="000099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>
                <a:solidFill>
                  <a:srgbClr val="000099"/>
                </a:solidFill>
                <a:latin typeface="Times New Roman" panose="02020603050405020304" pitchFamily="18" charset="0"/>
              </a:rPr>
              <a:t>中的下标为</a:t>
            </a:r>
            <a:endParaRPr lang="zh-CN" altLang="en-US"/>
          </a:p>
        </p:txBody>
      </p:sp>
      <p:sp>
        <p:nvSpPr>
          <p:cNvPr id="12292" name="灯片编号占位符 3">
            <a:extLst>
              <a:ext uri="{FF2B5EF4-FFF2-40B4-BE49-F238E27FC236}">
                <a16:creationId xmlns:a16="http://schemas.microsoft.com/office/drawing/2014/main" id="{178F10AC-FBC6-419F-B112-6A0F0C153E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67629F9-1563-4563-8A53-51D54FF16E7C}" type="slidenum">
              <a:rPr lang="en-US" altLang="zh-CN" sz="2000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zh-CN" sz="2000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  <p:grpSp>
        <p:nvGrpSpPr>
          <p:cNvPr id="12293" name="组合 19">
            <a:extLst>
              <a:ext uri="{FF2B5EF4-FFF2-40B4-BE49-F238E27FC236}">
                <a16:creationId xmlns:a16="http://schemas.microsoft.com/office/drawing/2014/main" id="{45AEA2F9-3C57-45D3-AAB5-B92995F516EF}"/>
              </a:ext>
            </a:extLst>
          </p:cNvPr>
          <p:cNvGrpSpPr>
            <a:grpSpLocks/>
          </p:cNvGrpSpPr>
          <p:nvPr/>
        </p:nvGrpSpPr>
        <p:grpSpPr bwMode="auto">
          <a:xfrm>
            <a:off x="1525588" y="3411538"/>
            <a:ext cx="4048125" cy="954087"/>
            <a:chOff x="1525382" y="3412278"/>
            <a:chExt cx="4047691" cy="952826"/>
          </a:xfrm>
        </p:grpSpPr>
        <p:grpSp>
          <p:nvGrpSpPr>
            <p:cNvPr id="12312" name="组合 12">
              <a:extLst>
                <a:ext uri="{FF2B5EF4-FFF2-40B4-BE49-F238E27FC236}">
                  <a16:creationId xmlns:a16="http://schemas.microsoft.com/office/drawing/2014/main" id="{0F5D120D-C698-46FE-970E-345816F2A2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01597" y="3412278"/>
              <a:ext cx="2671476" cy="944344"/>
              <a:chOff x="1726944" y="3995772"/>
              <a:chExt cx="2671476" cy="944344"/>
            </a:xfrm>
          </p:grpSpPr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9191BA1-F34D-4C47-B579-DC794519C7E5}"/>
                  </a:ext>
                </a:extLst>
              </p:cNvPr>
              <p:cNvSpPr txBox="1"/>
              <p:nvPr/>
            </p:nvSpPr>
            <p:spPr>
              <a:xfrm>
                <a:off x="1726943" y="3995772"/>
                <a:ext cx="2671477" cy="36939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>
                <a:spAutoFit/>
              </a:bodyPr>
              <a:lstStyle/>
              <a:p>
                <a:pPr eaLnBrk="1" hangingPunct="1">
                  <a:buFont typeface="Wingdings" pitchFamily="2" charset="2"/>
                  <a:buNone/>
                  <a:defRPr/>
                </a:pPr>
                <a:r>
                  <a:rPr lang="en-US" altLang="zh-CN" b="1" dirty="0">
                    <a:solidFill>
                      <a:srgbClr val="000099"/>
                    </a:solidFill>
                    <a:latin typeface="+mn-lt"/>
                    <a:ea typeface="黑体" pitchFamily="49" charset="-122"/>
                  </a:rPr>
                  <a:t>(2</a:t>
                </a:r>
                <a:r>
                  <a:rPr lang="en-US" altLang="zh-CN" b="1" i="1" dirty="0">
                    <a:solidFill>
                      <a:srgbClr val="000099"/>
                    </a:solidFill>
                    <a:latin typeface="+mn-lt"/>
                    <a:ea typeface="黑体" pitchFamily="49" charset="-122"/>
                  </a:rPr>
                  <a:t>n </a:t>
                </a:r>
                <a:r>
                  <a:rPr lang="en-US" altLang="zh-CN" b="1" dirty="0">
                    <a:solidFill>
                      <a:srgbClr val="000099"/>
                    </a:solidFill>
                    <a:latin typeface="+mn-lt"/>
                    <a:ea typeface="黑体" pitchFamily="49" charset="-122"/>
                  </a:rPr>
                  <a:t>- </a:t>
                </a:r>
                <a:r>
                  <a:rPr lang="en-US" altLang="zh-CN" b="1" i="1" dirty="0">
                    <a:solidFill>
                      <a:srgbClr val="000099"/>
                    </a:solidFill>
                    <a:latin typeface="+mn-lt"/>
                    <a:ea typeface="黑体" pitchFamily="49" charset="-122"/>
                  </a:rPr>
                  <a:t>i </a:t>
                </a:r>
                <a:r>
                  <a:rPr lang="en-US" altLang="zh-CN" b="1" dirty="0">
                    <a:solidFill>
                      <a:srgbClr val="000099"/>
                    </a:solidFill>
                    <a:latin typeface="+mn-lt"/>
                    <a:ea typeface="黑体" pitchFamily="49" charset="-122"/>
                  </a:rPr>
                  <a:t>+ 1)*</a:t>
                </a:r>
                <a:r>
                  <a:rPr lang="en-US" altLang="zh-CN" b="1" i="1" dirty="0">
                    <a:solidFill>
                      <a:srgbClr val="000099"/>
                    </a:solidFill>
                    <a:latin typeface="+mn-lt"/>
                    <a:ea typeface="黑体" pitchFamily="49" charset="-122"/>
                  </a:rPr>
                  <a:t>i</a:t>
                </a:r>
                <a:r>
                  <a:rPr lang="en-US" altLang="zh-CN" b="1" dirty="0">
                    <a:solidFill>
                      <a:srgbClr val="000099"/>
                    </a:solidFill>
                    <a:latin typeface="+mn-lt"/>
                    <a:ea typeface="黑体" pitchFamily="49" charset="-122"/>
                  </a:rPr>
                  <a:t>/2 + </a:t>
                </a:r>
                <a:r>
                  <a:rPr lang="en-US" altLang="zh-CN" b="1" i="1" dirty="0">
                    <a:solidFill>
                      <a:srgbClr val="000099"/>
                    </a:solidFill>
                    <a:latin typeface="+mn-lt"/>
                    <a:ea typeface="黑体" pitchFamily="49" charset="-122"/>
                  </a:rPr>
                  <a:t>j-i,    i ≤ j</a:t>
                </a:r>
                <a:endParaRPr lang="zh-CN" altLang="en-US" b="1" i="1" dirty="0">
                  <a:solidFill>
                    <a:srgbClr val="000099"/>
                  </a:solidFill>
                  <a:latin typeface="+mn-lt"/>
                  <a:ea typeface="黑体" pitchFamily="49" charset="-122"/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00201D0-8C9D-48EE-915F-296E9DC57F5D}"/>
                  </a:ext>
                </a:extLst>
              </p:cNvPr>
              <p:cNvSpPr txBox="1"/>
              <p:nvPr/>
            </p:nvSpPr>
            <p:spPr>
              <a:xfrm>
                <a:off x="1726943" y="4571272"/>
                <a:ext cx="2479410" cy="3693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>
                <a:spAutoFit/>
              </a:bodyPr>
              <a:lstStyle/>
              <a:p>
                <a:pPr eaLnBrk="1" hangingPunct="1">
                  <a:buFont typeface="Wingdings" pitchFamily="2" charset="2"/>
                  <a:buNone/>
                  <a:defRPr/>
                </a:pPr>
                <a:r>
                  <a:rPr lang="en-US" altLang="zh-CN" b="1" dirty="0">
                    <a:solidFill>
                      <a:srgbClr val="000099"/>
                    </a:solidFill>
                    <a:latin typeface="+mn-lt"/>
                    <a:ea typeface="黑体" pitchFamily="49" charset="-122"/>
                  </a:rPr>
                  <a:t>(2</a:t>
                </a:r>
                <a:r>
                  <a:rPr lang="en-US" altLang="zh-CN" b="1" i="1" dirty="0">
                    <a:solidFill>
                      <a:srgbClr val="000099"/>
                    </a:solidFill>
                    <a:latin typeface="+mn-lt"/>
                    <a:ea typeface="黑体" pitchFamily="49" charset="-122"/>
                  </a:rPr>
                  <a:t>n </a:t>
                </a:r>
                <a:r>
                  <a:rPr lang="en-US" altLang="zh-CN" b="1" dirty="0">
                    <a:solidFill>
                      <a:srgbClr val="000099"/>
                    </a:solidFill>
                    <a:latin typeface="+mn-lt"/>
                    <a:ea typeface="黑体" pitchFamily="49" charset="-122"/>
                  </a:rPr>
                  <a:t>- </a:t>
                </a:r>
                <a:r>
                  <a:rPr lang="en-US" altLang="zh-CN" b="1" i="1" dirty="0">
                    <a:solidFill>
                      <a:srgbClr val="000099"/>
                    </a:solidFill>
                    <a:latin typeface="+mn-lt"/>
                    <a:ea typeface="黑体" pitchFamily="49" charset="-122"/>
                  </a:rPr>
                  <a:t>j </a:t>
                </a:r>
                <a:r>
                  <a:rPr lang="en-US" altLang="zh-CN" b="1" dirty="0">
                    <a:solidFill>
                      <a:srgbClr val="000099"/>
                    </a:solidFill>
                    <a:latin typeface="+mn-lt"/>
                    <a:ea typeface="黑体" pitchFamily="49" charset="-122"/>
                  </a:rPr>
                  <a:t>- 1)*</a:t>
                </a:r>
                <a:r>
                  <a:rPr lang="en-US" altLang="zh-CN" b="1" i="1" dirty="0">
                    <a:solidFill>
                      <a:srgbClr val="000099"/>
                    </a:solidFill>
                    <a:latin typeface="+mn-lt"/>
                    <a:ea typeface="黑体" pitchFamily="49" charset="-122"/>
                  </a:rPr>
                  <a:t>j</a:t>
                </a:r>
                <a:r>
                  <a:rPr lang="en-US" altLang="zh-CN" b="1" dirty="0">
                    <a:solidFill>
                      <a:srgbClr val="000099"/>
                    </a:solidFill>
                    <a:latin typeface="+mn-lt"/>
                    <a:ea typeface="黑体" pitchFamily="49" charset="-122"/>
                  </a:rPr>
                  <a:t>/2 + </a:t>
                </a:r>
                <a:r>
                  <a:rPr lang="en-US" altLang="zh-CN" b="1" i="1" dirty="0">
                    <a:solidFill>
                      <a:srgbClr val="000099"/>
                    </a:solidFill>
                    <a:latin typeface="+mn-lt"/>
                    <a:ea typeface="黑体" pitchFamily="49" charset="-122"/>
                  </a:rPr>
                  <a:t>i,    i &gt; j</a:t>
                </a:r>
                <a:endParaRPr lang="zh-CN" altLang="en-US" b="1" i="1" dirty="0">
                  <a:solidFill>
                    <a:srgbClr val="000099"/>
                  </a:solidFill>
                  <a:latin typeface="+mn-lt"/>
                  <a:ea typeface="黑体" pitchFamily="49" charset="-122"/>
                </a:endParaRPr>
              </a:p>
            </p:txBody>
          </p:sp>
        </p:grpSp>
        <p:sp>
          <p:nvSpPr>
            <p:cNvPr id="12313" name="AutoShape 32">
              <a:extLst>
                <a:ext uri="{FF2B5EF4-FFF2-40B4-BE49-F238E27FC236}">
                  <a16:creationId xmlns:a16="http://schemas.microsoft.com/office/drawing/2014/main" id="{141C7324-1F3E-4F93-B468-FCDD10606B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1232" y="3469512"/>
              <a:ext cx="127298" cy="895592"/>
            </a:xfrm>
            <a:prstGeom prst="leftBrace">
              <a:avLst>
                <a:gd name="adj1" fmla="val 85206"/>
                <a:gd name="adj2" fmla="val 50000"/>
              </a:avLst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105000"/>
                </a:lnSpc>
                <a:spcBef>
                  <a:spcPct val="15000"/>
                </a:spcBef>
                <a:buClr>
                  <a:srgbClr val="660066"/>
                </a:buClr>
                <a:buSzPct val="55000"/>
                <a:buFont typeface="Wingdings" panose="05000000000000000000" pitchFamily="2" charset="2"/>
                <a:buChar char="n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006600"/>
                </a:buClr>
                <a:buSzPct val="55000"/>
                <a:buFont typeface="Wingdings" panose="05000000000000000000" pitchFamily="2" charset="2"/>
                <a:buChar char="r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FF0000"/>
                </a:buClr>
                <a:buSzPct val="65000"/>
                <a:buFont typeface="Wingdings" panose="05000000000000000000" pitchFamily="2" charset="2"/>
                <a:buChar char="Ø"/>
                <a:defRPr sz="28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D01E75AA-3F1E-4964-8B53-D40A3F6A6EDA}"/>
                </a:ext>
              </a:extLst>
            </p:cNvPr>
            <p:cNvSpPr/>
            <p:nvPr/>
          </p:nvSpPr>
          <p:spPr>
            <a:xfrm>
              <a:off x="1525382" y="3705577"/>
              <a:ext cx="1203196" cy="3693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zh-CN" b="1" dirty="0" err="1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Loc</a:t>
              </a: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(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i</a:t>
              </a: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, </a:t>
              </a:r>
              <a:r>
                <a:rPr lang="en-US" altLang="zh-CN" b="1" i="1" dirty="0">
                  <a:solidFill>
                    <a:srgbClr val="000099"/>
                  </a:solidFill>
                  <a:latin typeface="+mn-lt"/>
                  <a:ea typeface="黑体" pitchFamily="49" charset="-122"/>
                </a:rPr>
                <a:t>j</a:t>
              </a: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) =</a:t>
              </a:r>
              <a:endParaRPr lang="zh-CN" altLang="en-US" dirty="0">
                <a:latin typeface="Arial" charset="0"/>
              </a:endParaRPr>
            </a:p>
          </p:txBody>
        </p:sp>
      </p:grpSp>
      <p:grpSp>
        <p:nvGrpSpPr>
          <p:cNvPr id="12294" name="组合 53">
            <a:extLst>
              <a:ext uri="{FF2B5EF4-FFF2-40B4-BE49-F238E27FC236}">
                <a16:creationId xmlns:a16="http://schemas.microsoft.com/office/drawing/2014/main" id="{B01246C0-9C53-4E53-8D0E-341821CCF377}"/>
              </a:ext>
            </a:extLst>
          </p:cNvPr>
          <p:cNvGrpSpPr>
            <a:grpSpLocks/>
          </p:cNvGrpSpPr>
          <p:nvPr/>
        </p:nvGrpSpPr>
        <p:grpSpPr bwMode="auto">
          <a:xfrm>
            <a:off x="141288" y="5732463"/>
            <a:ext cx="9055100" cy="936625"/>
            <a:chOff x="141366" y="5481228"/>
            <a:chExt cx="9055435" cy="936360"/>
          </a:xfrm>
        </p:grpSpPr>
        <p:grpSp>
          <p:nvGrpSpPr>
            <p:cNvPr id="12296" name="组合 52">
              <a:extLst>
                <a:ext uri="{FF2B5EF4-FFF2-40B4-BE49-F238E27FC236}">
                  <a16:creationId xmlns:a16="http://schemas.microsoft.com/office/drawing/2014/main" id="{881E3E12-658B-4044-87B5-01823E85BC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1366" y="5481228"/>
              <a:ext cx="9055435" cy="936360"/>
              <a:chOff x="141366" y="5741713"/>
              <a:chExt cx="9055435" cy="936360"/>
            </a:xfrm>
          </p:grpSpPr>
          <p:sp>
            <p:nvSpPr>
              <p:cNvPr id="38" name="Text Box 10">
                <a:extLst>
                  <a:ext uri="{FF2B5EF4-FFF2-40B4-BE49-F238E27FC236}">
                    <a16:creationId xmlns:a16="http://schemas.microsoft.com/office/drawing/2014/main" id="{38A995E5-AD5A-4A3B-9C3C-9A3D97AD84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1283" y="6094038"/>
                <a:ext cx="8472800" cy="584035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kumimoji="1" lang="en-US" altLang="zh-CN" sz="3200" b="1" dirty="0">
                    <a:solidFill>
                      <a:srgbClr val="000099"/>
                    </a:solidFill>
                    <a:latin typeface="Times New Roman" pitchFamily="18" charset="0"/>
                  </a:rPr>
                  <a:t>a</a:t>
                </a:r>
                <a:r>
                  <a:rPr kumimoji="1" lang="en-US" altLang="zh-CN" sz="3200" b="1" baseline="-25000" dirty="0">
                    <a:solidFill>
                      <a:srgbClr val="000099"/>
                    </a:solidFill>
                    <a:latin typeface="Times New Roman" pitchFamily="18" charset="0"/>
                  </a:rPr>
                  <a:t>00  </a:t>
                </a:r>
                <a:r>
                  <a:rPr kumimoji="1" lang="en-US" altLang="zh-CN" sz="3200" b="1" dirty="0">
                    <a:solidFill>
                      <a:srgbClr val="000099"/>
                    </a:solidFill>
                    <a:latin typeface="Times New Roman" pitchFamily="18" charset="0"/>
                  </a:rPr>
                  <a:t>a</a:t>
                </a:r>
                <a:r>
                  <a:rPr kumimoji="1" lang="en-US" altLang="zh-CN" sz="3200" b="1" baseline="-25000" dirty="0">
                    <a:solidFill>
                      <a:srgbClr val="000099"/>
                    </a:solidFill>
                    <a:latin typeface="Times New Roman" pitchFamily="18" charset="0"/>
                  </a:rPr>
                  <a:t>01  </a:t>
                </a:r>
                <a:r>
                  <a:rPr kumimoji="1" lang="en-US" altLang="zh-CN" sz="3200" b="1" dirty="0">
                    <a:solidFill>
                      <a:srgbClr val="000099"/>
                    </a:solidFill>
                    <a:latin typeface="Times New Roman" pitchFamily="18" charset="0"/>
                  </a:rPr>
                  <a:t>a</a:t>
                </a:r>
                <a:r>
                  <a:rPr kumimoji="1" lang="en-US" altLang="zh-CN" sz="3200" b="1" baseline="-25000" dirty="0">
                    <a:solidFill>
                      <a:srgbClr val="000099"/>
                    </a:solidFill>
                    <a:latin typeface="Times New Roman" pitchFamily="18" charset="0"/>
                  </a:rPr>
                  <a:t>02   </a:t>
                </a:r>
                <a:r>
                  <a:rPr kumimoji="1" lang="en-US" altLang="zh-CN" sz="3200" b="1" dirty="0">
                    <a:solidFill>
                      <a:srgbClr val="000099"/>
                    </a:solidFill>
                    <a:latin typeface="Times New Roman" pitchFamily="18" charset="0"/>
                  </a:rPr>
                  <a:t>…</a:t>
                </a:r>
                <a:r>
                  <a:rPr kumimoji="1" lang="en-US" altLang="zh-CN" sz="3200" b="1" baseline="-25000" dirty="0">
                    <a:solidFill>
                      <a:srgbClr val="000099"/>
                    </a:solidFill>
                    <a:latin typeface="Times New Roman" pitchFamily="18" charset="0"/>
                  </a:rPr>
                  <a:t>  </a:t>
                </a:r>
                <a:r>
                  <a:rPr kumimoji="1" lang="en-US" altLang="zh-CN" sz="3200" b="1" dirty="0">
                    <a:solidFill>
                      <a:srgbClr val="000099"/>
                    </a:solidFill>
                    <a:latin typeface="Times New Roman" pitchFamily="18" charset="0"/>
                  </a:rPr>
                  <a:t>a</a:t>
                </a:r>
                <a:r>
                  <a:rPr kumimoji="1" lang="en-US" altLang="zh-CN" sz="3200" b="1" baseline="-25000" dirty="0">
                    <a:solidFill>
                      <a:srgbClr val="000099"/>
                    </a:solidFill>
                    <a:latin typeface="Times New Roman" pitchFamily="18" charset="0"/>
                  </a:rPr>
                  <a:t>0n-1 </a:t>
                </a:r>
                <a:r>
                  <a:rPr kumimoji="1" lang="en-US" altLang="zh-CN" sz="3200" b="1" dirty="0">
                    <a:solidFill>
                      <a:srgbClr val="000099"/>
                    </a:solidFill>
                    <a:latin typeface="Times New Roman" pitchFamily="18" charset="0"/>
                  </a:rPr>
                  <a:t>a</a:t>
                </a:r>
                <a:r>
                  <a:rPr kumimoji="1" lang="en-US" altLang="zh-CN" sz="3200" b="1" baseline="-25000" dirty="0">
                    <a:solidFill>
                      <a:srgbClr val="000099"/>
                    </a:solidFill>
                    <a:latin typeface="Times New Roman" pitchFamily="18" charset="0"/>
                  </a:rPr>
                  <a:t>11  </a:t>
                </a:r>
                <a:r>
                  <a:rPr kumimoji="1" lang="en-US" altLang="zh-CN" sz="3200" b="1" dirty="0">
                    <a:solidFill>
                      <a:srgbClr val="000099"/>
                    </a:solidFill>
                    <a:latin typeface="Times New Roman" pitchFamily="18" charset="0"/>
                  </a:rPr>
                  <a:t>a</a:t>
                </a:r>
                <a:r>
                  <a:rPr kumimoji="1" lang="en-US" altLang="zh-CN" sz="3200" b="1" baseline="-25000" dirty="0">
                    <a:solidFill>
                      <a:srgbClr val="000099"/>
                    </a:solidFill>
                    <a:latin typeface="Times New Roman" pitchFamily="18" charset="0"/>
                  </a:rPr>
                  <a:t>12  </a:t>
                </a:r>
                <a:r>
                  <a:rPr kumimoji="1" lang="en-US" altLang="zh-CN" sz="3200" b="1" dirty="0">
                    <a:solidFill>
                      <a:srgbClr val="000099"/>
                    </a:solidFill>
                    <a:latin typeface="Times New Roman" pitchFamily="18" charset="0"/>
                  </a:rPr>
                  <a:t>…</a:t>
                </a:r>
                <a:r>
                  <a:rPr kumimoji="1" lang="en-US" altLang="zh-CN" sz="3200" b="1" baseline="-25000" dirty="0">
                    <a:solidFill>
                      <a:srgbClr val="000099"/>
                    </a:solidFill>
                    <a:latin typeface="Times New Roman" pitchFamily="18" charset="0"/>
                  </a:rPr>
                  <a:t>  </a:t>
                </a:r>
                <a:r>
                  <a:rPr kumimoji="1" lang="en-US" altLang="zh-CN" sz="3200" b="1" dirty="0">
                    <a:solidFill>
                      <a:srgbClr val="000099"/>
                    </a:solidFill>
                    <a:latin typeface="Times New Roman" pitchFamily="18" charset="0"/>
                  </a:rPr>
                  <a:t>a</a:t>
                </a:r>
                <a:r>
                  <a:rPr kumimoji="1" lang="en-US" altLang="zh-CN" sz="3200" b="1" baseline="-25000" dirty="0">
                    <a:solidFill>
                      <a:srgbClr val="000099"/>
                    </a:solidFill>
                    <a:latin typeface="Times New Roman" pitchFamily="18" charset="0"/>
                  </a:rPr>
                  <a:t>1n-1 </a:t>
                </a:r>
                <a:r>
                  <a:rPr kumimoji="1" lang="en-US" altLang="zh-CN" sz="3200" b="1" dirty="0">
                    <a:solidFill>
                      <a:srgbClr val="000099"/>
                    </a:solidFill>
                    <a:latin typeface="Times New Roman" pitchFamily="18" charset="0"/>
                  </a:rPr>
                  <a:t>a</a:t>
                </a:r>
                <a:r>
                  <a:rPr kumimoji="1" lang="en-US" altLang="zh-CN" sz="3200" b="1" baseline="-25000" dirty="0">
                    <a:solidFill>
                      <a:srgbClr val="000099"/>
                    </a:solidFill>
                    <a:latin typeface="Times New Roman" pitchFamily="18" charset="0"/>
                  </a:rPr>
                  <a:t>22   </a:t>
                </a:r>
                <a:r>
                  <a:rPr kumimoji="1" lang="en-US" altLang="zh-CN" sz="3200" b="1" dirty="0">
                    <a:solidFill>
                      <a:srgbClr val="000099"/>
                    </a:solidFill>
                    <a:latin typeface="Times New Roman" pitchFamily="18" charset="0"/>
                  </a:rPr>
                  <a:t>…</a:t>
                </a:r>
                <a:r>
                  <a:rPr kumimoji="1" lang="en-US" altLang="zh-CN" sz="3200" b="1" baseline="-25000" dirty="0">
                    <a:solidFill>
                      <a:srgbClr val="000099"/>
                    </a:solidFill>
                    <a:latin typeface="宋体" pitchFamily="2" charset="-122"/>
                  </a:rPr>
                  <a:t> </a:t>
                </a:r>
                <a:r>
                  <a:rPr kumimoji="1" lang="en-US" altLang="zh-CN" sz="3200" b="1" dirty="0">
                    <a:solidFill>
                      <a:srgbClr val="000099"/>
                    </a:solidFill>
                    <a:latin typeface="Times New Roman" pitchFamily="18" charset="0"/>
                  </a:rPr>
                  <a:t>a</a:t>
                </a:r>
                <a:r>
                  <a:rPr kumimoji="1" lang="en-US" altLang="zh-CN" sz="3200" b="1" baseline="-25000" dirty="0">
                    <a:solidFill>
                      <a:srgbClr val="000099"/>
                    </a:solidFill>
                    <a:latin typeface="Times New Roman" pitchFamily="18" charset="0"/>
                  </a:rPr>
                  <a:t>n</a:t>
                </a:r>
                <a:r>
                  <a:rPr kumimoji="1" lang="en-US" altLang="zh-CN" sz="3200" b="1" baseline="-25000" dirty="0">
                    <a:solidFill>
                      <a:srgbClr val="000099"/>
                    </a:solidFill>
                    <a:latin typeface="Courier New" pitchFamily="49" charset="0"/>
                  </a:rPr>
                  <a:t>-</a:t>
                </a:r>
                <a:r>
                  <a:rPr kumimoji="1" lang="en-US" altLang="zh-CN" sz="3200" b="1" baseline="-25000" dirty="0">
                    <a:solidFill>
                      <a:srgbClr val="000099"/>
                    </a:solidFill>
                    <a:latin typeface="Times New Roman" pitchFamily="18" charset="0"/>
                  </a:rPr>
                  <a:t>1n</a:t>
                </a:r>
                <a:r>
                  <a:rPr kumimoji="1" lang="en-US" altLang="zh-CN" sz="3200" b="1" baseline="-25000" dirty="0">
                    <a:solidFill>
                      <a:srgbClr val="000099"/>
                    </a:solidFill>
                    <a:latin typeface="Courier New" pitchFamily="49" charset="0"/>
                  </a:rPr>
                  <a:t>-</a:t>
                </a:r>
                <a:r>
                  <a:rPr kumimoji="1" lang="en-US" altLang="zh-CN" sz="3200" b="1" baseline="-25000" dirty="0">
                    <a:solidFill>
                      <a:srgbClr val="000099"/>
                    </a:solidFill>
                    <a:latin typeface="Times New Roman" pitchFamily="18" charset="0"/>
                  </a:rPr>
                  <a:t>1</a:t>
                </a:r>
                <a:r>
                  <a:rPr kumimoji="1" lang="en-US" altLang="zh-CN" sz="3200" b="1" baseline="-25000" dirty="0">
                    <a:solidFill>
                      <a:srgbClr val="000099"/>
                    </a:solidFill>
                    <a:latin typeface="宋体" pitchFamily="2" charset="-122"/>
                  </a:rPr>
                  <a:t> </a:t>
                </a:r>
              </a:p>
            </p:txBody>
          </p:sp>
          <p:sp>
            <p:nvSpPr>
              <p:cNvPr id="12299" name="Text Box 21">
                <a:extLst>
                  <a:ext uri="{FF2B5EF4-FFF2-40B4-BE49-F238E27FC236}">
                    <a16:creationId xmlns:a16="http://schemas.microsoft.com/office/drawing/2014/main" id="{8BE3C4B0-2CCA-471B-8404-3D4BF5D419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99337" y="5741713"/>
                <a:ext cx="829746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15000"/>
                  </a:spcBef>
                  <a:buClr>
                    <a:srgbClr val="660066"/>
                  </a:buClr>
                  <a:buSzPct val="55000"/>
                  <a:buFont typeface="Wingdings" panose="05000000000000000000" pitchFamily="2" charset="2"/>
                  <a:buChar char="n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105000"/>
                  </a:lnSpc>
                  <a:spcBef>
                    <a:spcPct val="15000"/>
                  </a:spcBef>
                  <a:buClr>
                    <a:srgbClr val="006600"/>
                  </a:buClr>
                  <a:buSzPct val="55000"/>
                  <a:buFont typeface="Wingdings" panose="05000000000000000000" pitchFamily="2" charset="2"/>
                  <a:buChar char="r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105000"/>
                  </a:lnSpc>
                  <a:spcBef>
                    <a:spcPct val="15000"/>
                  </a:spcBef>
                  <a:buClr>
                    <a:srgbClr val="FF0000"/>
                  </a:buClr>
                  <a:buSzPct val="65000"/>
                  <a:buFont typeface="Wingdings" panose="05000000000000000000" pitchFamily="2" charset="2"/>
                  <a:buChar char="Ø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105000"/>
                  </a:lnSpc>
                  <a:spcBef>
                    <a:spcPct val="15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1" lang="en-US" altLang="zh-CN" sz="1800" b="0">
                    <a:solidFill>
                      <a:schemeClr val="tx1"/>
                    </a:solidFill>
                  </a:rPr>
                  <a:t>0       1         2                   n-1        n        n+1             2n-2     2n-1                 n(n+1)/2</a:t>
                </a:r>
                <a:r>
                  <a:rPr kumimoji="1" lang="en-US" altLang="zh-CN" sz="1800" b="0">
                    <a:solidFill>
                      <a:schemeClr val="tx1"/>
                    </a:solidFill>
                    <a:latin typeface="Courier New" panose="02070309020205020404" pitchFamily="49" charset="0"/>
                  </a:rPr>
                  <a:t>-</a:t>
                </a:r>
                <a:r>
                  <a:rPr kumimoji="1" lang="en-US" altLang="zh-CN" sz="1800" b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2300" name="矩形 39">
                <a:extLst>
                  <a:ext uri="{FF2B5EF4-FFF2-40B4-BE49-F238E27FC236}">
                    <a16:creationId xmlns:a16="http://schemas.microsoft.com/office/drawing/2014/main" id="{B9122EF3-05E3-4D2B-8274-27656CE77F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66" y="6070439"/>
                <a:ext cx="458780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15000"/>
                  </a:spcBef>
                  <a:buClr>
                    <a:srgbClr val="660066"/>
                  </a:buClr>
                  <a:buSzPct val="55000"/>
                  <a:buFont typeface="Wingdings" panose="05000000000000000000" pitchFamily="2" charset="2"/>
                  <a:buChar char="n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105000"/>
                  </a:lnSpc>
                  <a:spcBef>
                    <a:spcPct val="15000"/>
                  </a:spcBef>
                  <a:buClr>
                    <a:srgbClr val="006600"/>
                  </a:buClr>
                  <a:buSzPct val="55000"/>
                  <a:buFont typeface="Wingdings" panose="05000000000000000000" pitchFamily="2" charset="2"/>
                  <a:buChar char="r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105000"/>
                  </a:lnSpc>
                  <a:spcBef>
                    <a:spcPct val="15000"/>
                  </a:spcBef>
                  <a:buClr>
                    <a:srgbClr val="FF0000"/>
                  </a:buClr>
                  <a:buSzPct val="65000"/>
                  <a:buFont typeface="Wingdings" panose="05000000000000000000" pitchFamily="2" charset="2"/>
                  <a:buChar char="Ø"/>
                  <a:defRPr sz="28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105000"/>
                  </a:lnSpc>
                  <a:spcBef>
                    <a:spcPct val="15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1" lang="en-US" altLang="zh-CN" sz="3200">
                    <a:solidFill>
                      <a:srgbClr val="000099"/>
                    </a:solidFill>
                  </a:rPr>
                  <a:t>B</a:t>
                </a:r>
                <a:endParaRPr lang="zh-CN" altLang="en-US" sz="1800" b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grpSp>
            <p:nvGrpSpPr>
              <p:cNvPr id="12301" name="组合 40">
                <a:extLst>
                  <a:ext uri="{FF2B5EF4-FFF2-40B4-BE49-F238E27FC236}">
                    <a16:creationId xmlns:a16="http://schemas.microsoft.com/office/drawing/2014/main" id="{08DCB22F-DF62-49EF-87A1-42E14F85C17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59632" y="6093293"/>
                <a:ext cx="5760640" cy="584780"/>
                <a:chOff x="1752600" y="3886200"/>
                <a:chExt cx="5760640" cy="622549"/>
              </a:xfrm>
            </p:grpSpPr>
            <p:sp>
              <p:nvSpPr>
                <p:cNvPr id="12302" name="Line 11">
                  <a:extLst>
                    <a:ext uri="{FF2B5EF4-FFF2-40B4-BE49-F238E27FC236}">
                      <a16:creationId xmlns:a16="http://schemas.microsoft.com/office/drawing/2014/main" id="{566AB07F-6695-4088-A7FE-507E31B6B81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52600" y="3886200"/>
                  <a:ext cx="0" cy="609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03" name="Line 12">
                  <a:extLst>
                    <a:ext uri="{FF2B5EF4-FFF2-40B4-BE49-F238E27FC236}">
                      <a16:creationId xmlns:a16="http://schemas.microsoft.com/office/drawing/2014/main" id="{94565519-1FC9-470B-80BE-6AF9C49F2F5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362200" y="3886200"/>
                  <a:ext cx="0" cy="609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04" name="Line 13">
                  <a:extLst>
                    <a:ext uri="{FF2B5EF4-FFF2-40B4-BE49-F238E27FC236}">
                      <a16:creationId xmlns:a16="http://schemas.microsoft.com/office/drawing/2014/main" id="{B749BDFE-DDA4-4B07-953A-1DBFE9DF20B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71800" y="3886200"/>
                  <a:ext cx="0" cy="609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05" name="Line 14">
                  <a:extLst>
                    <a:ext uri="{FF2B5EF4-FFF2-40B4-BE49-F238E27FC236}">
                      <a16:creationId xmlns:a16="http://schemas.microsoft.com/office/drawing/2014/main" id="{B5D86B2F-25AD-4E9B-A807-712B1A782E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581400" y="3886200"/>
                  <a:ext cx="0" cy="609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06" name="Line 15">
                  <a:extLst>
                    <a:ext uri="{FF2B5EF4-FFF2-40B4-BE49-F238E27FC236}">
                      <a16:creationId xmlns:a16="http://schemas.microsoft.com/office/drawing/2014/main" id="{A9786D5D-0490-4848-8EF6-B1044CB655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45777" y="3899146"/>
                  <a:ext cx="0" cy="609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07" name="Line 16">
                  <a:extLst>
                    <a:ext uri="{FF2B5EF4-FFF2-40B4-BE49-F238E27FC236}">
                      <a16:creationId xmlns:a16="http://schemas.microsoft.com/office/drawing/2014/main" id="{28D77215-73DF-4F0C-A695-66BB56E47C7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920952" y="3892676"/>
                  <a:ext cx="0" cy="609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08" name="Line 17">
                  <a:extLst>
                    <a:ext uri="{FF2B5EF4-FFF2-40B4-BE49-F238E27FC236}">
                      <a16:creationId xmlns:a16="http://schemas.microsoft.com/office/drawing/2014/main" id="{C6B26532-3475-4D11-B03D-6EC653879D7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533020" y="3886200"/>
                  <a:ext cx="0" cy="609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09" name="Line 18">
                  <a:extLst>
                    <a:ext uri="{FF2B5EF4-FFF2-40B4-BE49-F238E27FC236}">
                      <a16:creationId xmlns:a16="http://schemas.microsoft.com/office/drawing/2014/main" id="{10D345C5-C2B0-473C-8033-B699E8985CF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073080" y="3892676"/>
                  <a:ext cx="0" cy="609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10" name="Line 19">
                  <a:extLst>
                    <a:ext uri="{FF2B5EF4-FFF2-40B4-BE49-F238E27FC236}">
                      <a16:creationId xmlns:a16="http://schemas.microsoft.com/office/drawing/2014/main" id="{5BF1C3EA-6637-45C3-9768-867E9C2152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865168" y="3899149"/>
                  <a:ext cx="0" cy="609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11" name="Line 20">
                  <a:extLst>
                    <a:ext uri="{FF2B5EF4-FFF2-40B4-BE49-F238E27FC236}">
                      <a16:creationId xmlns:a16="http://schemas.microsoft.com/office/drawing/2014/main" id="{CFA158AC-9AEA-4A05-93E8-7A0C138667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513240" y="3892676"/>
                  <a:ext cx="0" cy="609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2297" name="Line 20">
              <a:extLst>
                <a:ext uri="{FF2B5EF4-FFF2-40B4-BE49-F238E27FC236}">
                  <a16:creationId xmlns:a16="http://schemas.microsoft.com/office/drawing/2014/main" id="{329B8561-BA1D-4958-B2E4-5914577FD8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32340" y="5844971"/>
              <a:ext cx="0" cy="5726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pic>
        <p:nvPicPr>
          <p:cNvPr id="12295" name="图片 2">
            <a:extLst>
              <a:ext uri="{FF2B5EF4-FFF2-40B4-BE49-F238E27FC236}">
                <a16:creationId xmlns:a16="http://schemas.microsoft.com/office/drawing/2014/main" id="{8D52D43F-78A1-4BCF-9674-F79B865C9E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675" y="3705225"/>
            <a:ext cx="367665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>
            <a:extLst>
              <a:ext uri="{FF2B5EF4-FFF2-40B4-BE49-F238E27FC236}">
                <a16:creationId xmlns:a16="http://schemas.microsoft.com/office/drawing/2014/main" id="{33F8275B-C431-4B6C-8A29-E2813D6FB6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稀疏矩阵</a:t>
            </a:r>
          </a:p>
        </p:txBody>
      </p:sp>
      <p:sp>
        <p:nvSpPr>
          <p:cNvPr id="14339" name="内容占位符 2">
            <a:extLst>
              <a:ext uri="{FF2B5EF4-FFF2-40B4-BE49-F238E27FC236}">
                <a16:creationId xmlns:a16="http://schemas.microsoft.com/office/drawing/2014/main" id="{25CE7995-6889-417B-97C6-0B8E9D3D8A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设矩阵 </a:t>
            </a:r>
            <a:r>
              <a:rPr lang="en-US" altLang="zh-CN"/>
              <a:t>A </a:t>
            </a:r>
            <a:r>
              <a:rPr lang="zh-CN" altLang="en-US"/>
              <a:t>中有 </a:t>
            </a:r>
            <a:r>
              <a:rPr lang="en-US" altLang="zh-CN"/>
              <a:t>s </a:t>
            </a:r>
            <a:r>
              <a:rPr lang="zh-CN" altLang="en-US"/>
              <a:t>个非零元素，若 </a:t>
            </a:r>
            <a:r>
              <a:rPr lang="en-US" altLang="zh-CN"/>
              <a:t>s </a:t>
            </a:r>
            <a:r>
              <a:rPr lang="zh-CN" altLang="en-US"/>
              <a:t>远远小于矩阵元素的总数（即</a:t>
            </a:r>
            <a:r>
              <a:rPr lang="en-US" altLang="zh-CN"/>
              <a:t>s &lt;&lt; m×n</a:t>
            </a:r>
            <a:r>
              <a:rPr lang="zh-CN" altLang="en-US"/>
              <a:t>），则称 </a:t>
            </a:r>
            <a:r>
              <a:rPr lang="en-US" altLang="zh-CN"/>
              <a:t>A </a:t>
            </a:r>
            <a:r>
              <a:rPr lang="zh-CN" altLang="en-US"/>
              <a:t>为稀疏矩阵。</a:t>
            </a:r>
            <a:endParaRPr lang="en-US" altLang="zh-CN"/>
          </a:p>
          <a:p>
            <a:pPr lvl="1"/>
            <a:r>
              <a:rPr lang="zh-CN" altLang="en-US"/>
              <a:t>稀疏因子：</a:t>
            </a:r>
            <a:r>
              <a:rPr kumimoji="1" lang="en-US" altLang="zh-CN" sz="2800" i="1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 </a:t>
            </a:r>
            <a:r>
              <a:rPr kumimoji="1" lang="el-GR" altLang="zh-CN" sz="2800" i="1">
                <a:latin typeface="Times New Roman" panose="02020603050405020304" pitchFamily="18" charset="0"/>
                <a:ea typeface="仿宋_GB2312" pitchFamily="49" charset="-122"/>
              </a:rPr>
              <a:t>δ</a:t>
            </a:r>
            <a:r>
              <a:rPr kumimoji="1" lang="en-US" altLang="zh-CN" sz="2800" i="1">
                <a:latin typeface="Times New Roman" panose="02020603050405020304" pitchFamily="18" charset="0"/>
                <a:ea typeface="仿宋_GB2312" pitchFamily="49" charset="-122"/>
              </a:rPr>
              <a:t> = </a:t>
            </a:r>
            <a:r>
              <a:rPr lang="en-US" altLang="zh-CN"/>
              <a:t>s/(m×n)</a:t>
            </a:r>
          </a:p>
          <a:p>
            <a:pPr lvl="1"/>
            <a:r>
              <a:rPr kumimoji="1" lang="zh-CN" altLang="en-US">
                <a:latin typeface="黑体" panose="02010609060101010101" pitchFamily="49" charset="-122"/>
              </a:rPr>
              <a:t>一般</a:t>
            </a:r>
            <a:r>
              <a:rPr kumimoji="1" lang="el-GR" altLang="zh-CN" i="1">
                <a:latin typeface="Times New Roman" panose="02020603050405020304" pitchFamily="18" charset="0"/>
                <a:ea typeface="仿宋_GB2312" pitchFamily="49" charset="-122"/>
              </a:rPr>
              <a:t>δ</a:t>
            </a:r>
            <a:r>
              <a:rPr kumimoji="1" lang="en-US" altLang="zh-CN" i="1">
                <a:latin typeface="Times New Roman" panose="02020603050405020304" pitchFamily="18" charset="0"/>
                <a:ea typeface="仿宋_GB2312" pitchFamily="49" charset="-122"/>
              </a:rPr>
              <a:t> </a:t>
            </a:r>
            <a:r>
              <a:rPr lang="en-US" altLang="zh-CN"/>
              <a:t>≤ 0.05</a:t>
            </a:r>
            <a:r>
              <a:rPr lang="zh-CN" altLang="en-US"/>
              <a:t>可称为稀疏</a:t>
            </a:r>
          </a:p>
          <a:p>
            <a:endParaRPr lang="en-US" altLang="zh-CN"/>
          </a:p>
        </p:txBody>
      </p:sp>
      <p:sp>
        <p:nvSpPr>
          <p:cNvPr id="14340" name="灯片编号占位符 3">
            <a:extLst>
              <a:ext uri="{FF2B5EF4-FFF2-40B4-BE49-F238E27FC236}">
                <a16:creationId xmlns:a16="http://schemas.microsoft.com/office/drawing/2014/main" id="{E2AFCCCB-1C17-4747-8536-49A5C92DD9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B74727A-89D2-4375-9886-CF11F93ED12D}" type="slidenum">
              <a:rPr lang="en-US" altLang="zh-CN" sz="2000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zh-CN" sz="2000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  <p:sp>
        <p:nvSpPr>
          <p:cNvPr id="14341" name="TextBox 17">
            <a:extLst>
              <a:ext uri="{FF2B5EF4-FFF2-40B4-BE49-F238E27FC236}">
                <a16:creationId xmlns:a16="http://schemas.microsoft.com/office/drawing/2014/main" id="{48F5AA38-ABA6-4396-A1BE-A01145BE7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6165850"/>
            <a:ext cx="1579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05000"/>
              </a:lnSpc>
              <a:spcBef>
                <a:spcPct val="15000"/>
              </a:spcBef>
              <a:buClr>
                <a:srgbClr val="660066"/>
              </a:buClr>
              <a:buSzPct val="55000"/>
              <a:buFont typeface="Wingdings" panose="05000000000000000000" pitchFamily="2" charset="2"/>
              <a:buChar char="n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006600"/>
              </a:buClr>
              <a:buSzPct val="55000"/>
              <a:buFont typeface="Wingdings" panose="05000000000000000000" pitchFamily="2" charset="2"/>
              <a:buChar char="r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  <a:buSzPct val="65000"/>
              <a:buFont typeface="Wingdings" panose="05000000000000000000" pitchFamily="2" charset="2"/>
              <a:buChar char="Ø"/>
              <a:defRPr sz="28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zh-CN" altLang="en-US" sz="1800">
                <a:solidFill>
                  <a:srgbClr val="00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稀疏矩阵表示</a:t>
            </a:r>
          </a:p>
        </p:txBody>
      </p:sp>
      <p:pic>
        <p:nvPicPr>
          <p:cNvPr id="14342" name="图片 6">
            <a:extLst>
              <a:ext uri="{FF2B5EF4-FFF2-40B4-BE49-F238E27FC236}">
                <a16:creationId xmlns:a16="http://schemas.microsoft.com/office/drawing/2014/main" id="{4106FD6D-6A3C-4F7A-A9C8-358536A286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525" y="4041775"/>
            <a:ext cx="4357688" cy="205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自定义 1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自定义 1">
      <a:majorFont>
        <a:latin typeface="Arial"/>
        <a:ea typeface="隶书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rgbClr val="000000"/>
          </a:solidFill>
          <a:miter lim="800000"/>
          <a:headEnd/>
          <a:tailEnd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a:spPr>
      <a:bodyPr lIns="18000" tIns="10800" rIns="18000" bIns="10800" rtlCol="0" anchor="ctr"/>
      <a:lstStyle>
        <a:defPPr algn="ctr" eaLnBrk="1" hangingPunct="1">
          <a:lnSpc>
            <a:spcPct val="96000"/>
          </a:lnSpc>
          <a:spcBef>
            <a:spcPct val="0"/>
          </a:spcBef>
          <a:buClrTx/>
          <a:buFontTx/>
          <a:buNone/>
          <a:defRPr kumimoji="0" b="1" dirty="0" smtClean="0">
            <a:latin typeface="Times New Roman" pitchFamily="18" charset="0"/>
            <a:ea typeface="宋体" pitchFamily="2" charset="-122"/>
          </a:defRPr>
        </a:defPPr>
      </a:lstStyle>
    </a:spDef>
    <a:lnDef>
      <a:spPr>
        <a:ln w="25400">
          <a:solidFill>
            <a:srgbClr val="C0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25400">
          <a:noFill/>
        </a:ln>
      </a:spPr>
      <a:bodyPr wrap="none" rtlCol="0">
        <a:spAutoFit/>
      </a:bodyPr>
      <a:lstStyle>
        <a:defPPr eaLnBrk="1" hangingPunct="1">
          <a:buFont typeface="Wingdings" pitchFamily="2" charset="2"/>
          <a:buNone/>
          <a:defRPr b="1" dirty="0" smtClean="0">
            <a:solidFill>
              <a:srgbClr val="000099"/>
            </a:solidFill>
            <a:ea typeface="黑体" pitchFamily="49" charset="-122"/>
          </a:defRPr>
        </a:defPPr>
      </a:lstStyle>
    </a:tx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99"/>
        </a:dk1>
        <a:lt1>
          <a:srgbClr val="FFFFFF"/>
        </a:lt1>
        <a:dk2>
          <a:srgbClr val="CC0000"/>
        </a:dk2>
        <a:lt2>
          <a:srgbClr val="808080"/>
        </a:lt2>
        <a:accent1>
          <a:srgbClr val="FFFF66"/>
        </a:accent1>
        <a:accent2>
          <a:srgbClr val="000099"/>
        </a:accent2>
        <a:accent3>
          <a:srgbClr val="FFFFFF"/>
        </a:accent3>
        <a:accent4>
          <a:srgbClr val="000082"/>
        </a:accent4>
        <a:accent5>
          <a:srgbClr val="FFFFB8"/>
        </a:accent5>
        <a:accent6>
          <a:srgbClr val="00008A"/>
        </a:accent6>
        <a:hlink>
          <a:srgbClr val="CC0000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4">
        <a:dk1>
          <a:srgbClr val="000099"/>
        </a:dk1>
        <a:lt1>
          <a:srgbClr val="FFFFFF"/>
        </a:lt1>
        <a:dk2>
          <a:srgbClr val="CC0000"/>
        </a:dk2>
        <a:lt2>
          <a:srgbClr val="0033CC"/>
        </a:lt2>
        <a:accent1>
          <a:srgbClr val="FFFF66"/>
        </a:accent1>
        <a:accent2>
          <a:srgbClr val="000099"/>
        </a:accent2>
        <a:accent3>
          <a:srgbClr val="FFFFFF"/>
        </a:accent3>
        <a:accent4>
          <a:srgbClr val="000082"/>
        </a:accent4>
        <a:accent5>
          <a:srgbClr val="FFFFB8"/>
        </a:accent5>
        <a:accent6>
          <a:srgbClr val="00008A"/>
        </a:accent6>
        <a:hlink>
          <a:srgbClr val="CC0000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6447</TotalTime>
  <Words>3997</Words>
  <Application>Microsoft Office PowerPoint</Application>
  <PresentationFormat>全屏显示(4:3)</PresentationFormat>
  <Paragraphs>933</Paragraphs>
  <Slides>40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40</vt:i4>
      </vt:variant>
    </vt:vector>
  </HeadingPairs>
  <TitlesOfParts>
    <vt:vector size="54" baseType="lpstr">
      <vt:lpstr>Arial</vt:lpstr>
      <vt:lpstr>宋体</vt:lpstr>
      <vt:lpstr>隶书</vt:lpstr>
      <vt:lpstr>Times New Roman</vt:lpstr>
      <vt:lpstr>Wingdings</vt:lpstr>
      <vt:lpstr>Courier New</vt:lpstr>
      <vt:lpstr>华文新魏</vt:lpstr>
      <vt:lpstr>仿宋_GB2312</vt:lpstr>
      <vt:lpstr>黑体</vt:lpstr>
      <vt:lpstr>Symbol</vt:lpstr>
      <vt:lpstr>Pixel</vt:lpstr>
      <vt:lpstr>Microsoft Word 97 - 2003 文档</vt:lpstr>
      <vt:lpstr>Microsoft Office Word 97 - 2003 文档</vt:lpstr>
      <vt:lpstr>Microsoft 公式 3.0</vt:lpstr>
      <vt:lpstr>第四章 数组、串与广义表</vt:lpstr>
      <vt:lpstr>本章主要内容</vt:lpstr>
      <vt:lpstr>多维数组的概念与存储</vt:lpstr>
      <vt:lpstr>多维数组的概念与存储</vt:lpstr>
      <vt:lpstr>特殊矩阵</vt:lpstr>
      <vt:lpstr>特殊矩阵</vt:lpstr>
      <vt:lpstr>特殊矩阵</vt:lpstr>
      <vt:lpstr>特殊矩阵</vt:lpstr>
      <vt:lpstr>稀疏矩阵</vt:lpstr>
      <vt:lpstr>稀疏矩阵</vt:lpstr>
      <vt:lpstr>稀疏矩阵</vt:lpstr>
      <vt:lpstr>稀疏矩阵</vt:lpstr>
      <vt:lpstr>稀疏矩阵</vt:lpstr>
      <vt:lpstr>矩阵相乘</vt:lpstr>
      <vt:lpstr>十字链表</vt:lpstr>
      <vt:lpstr>PowerPoint 演示文稿</vt:lpstr>
      <vt:lpstr>PowerPoint 演示文稿</vt:lpstr>
      <vt:lpstr>广义表 (General Lists )</vt:lpstr>
      <vt:lpstr>广义表的特性</vt:lpstr>
      <vt:lpstr>广义表的表头与表尾</vt:lpstr>
      <vt:lpstr>PowerPoint 演示文稿</vt:lpstr>
      <vt:lpstr>广义表的存储结构</vt:lpstr>
      <vt:lpstr>PowerPoint 演示文稿</vt:lpstr>
      <vt:lpstr>PowerPoint 演示文稿</vt:lpstr>
      <vt:lpstr>广义表的存储结构</vt:lpstr>
      <vt:lpstr>PowerPoint 演示文稿</vt:lpstr>
      <vt:lpstr>字符串</vt:lpstr>
      <vt:lpstr>字符串</vt:lpstr>
      <vt:lpstr>字符串</vt:lpstr>
      <vt:lpstr>字符串</vt:lpstr>
      <vt:lpstr>字符串</vt:lpstr>
      <vt:lpstr>字符串</vt:lpstr>
      <vt:lpstr>字符串</vt:lpstr>
      <vt:lpstr>字符串</vt:lpstr>
      <vt:lpstr>字符串</vt:lpstr>
      <vt:lpstr>字符串</vt:lpstr>
      <vt:lpstr>字符串</vt:lpstr>
      <vt:lpstr>字符串</vt:lpstr>
      <vt:lpstr>字符串</vt:lpstr>
      <vt:lpstr>PowerPoint 演示文稿</vt:lpstr>
    </vt:vector>
  </TitlesOfParts>
  <Company>计算机系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100</dc:title>
  <dc:creator>清华大学</dc:creator>
  <cp:lastModifiedBy>f xl</cp:lastModifiedBy>
  <cp:revision>645</cp:revision>
  <cp:lastPrinted>1601-01-01T00:00:00Z</cp:lastPrinted>
  <dcterms:created xsi:type="dcterms:W3CDTF">2009-06-26T00:04:30Z</dcterms:created>
  <dcterms:modified xsi:type="dcterms:W3CDTF">2021-04-18T15:29:54Z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