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913" r:id="rId2"/>
  </p:sldMasterIdLst>
  <p:notesMasterIdLst>
    <p:notesMasterId r:id="rId31"/>
  </p:notesMasterIdLst>
  <p:handoutMasterIdLst>
    <p:handoutMasterId r:id="rId32"/>
  </p:handoutMasterIdLst>
  <p:sldIdLst>
    <p:sldId id="256" r:id="rId3"/>
    <p:sldId id="276" r:id="rId4"/>
    <p:sldId id="287" r:id="rId5"/>
    <p:sldId id="286" r:id="rId6"/>
    <p:sldId id="277" r:id="rId7"/>
    <p:sldId id="288" r:id="rId8"/>
    <p:sldId id="289" r:id="rId9"/>
    <p:sldId id="290" r:id="rId10"/>
    <p:sldId id="313" r:id="rId11"/>
    <p:sldId id="291" r:id="rId12"/>
    <p:sldId id="314" r:id="rId13"/>
    <p:sldId id="292" r:id="rId14"/>
    <p:sldId id="315" r:id="rId15"/>
    <p:sldId id="293" r:id="rId16"/>
    <p:sldId id="316" r:id="rId17"/>
    <p:sldId id="295" r:id="rId18"/>
    <p:sldId id="296" r:id="rId19"/>
    <p:sldId id="317" r:id="rId20"/>
    <p:sldId id="310" r:id="rId21"/>
    <p:sldId id="311" r:id="rId22"/>
    <p:sldId id="299" r:id="rId23"/>
    <p:sldId id="312" r:id="rId24"/>
    <p:sldId id="300" r:id="rId25"/>
    <p:sldId id="303" r:id="rId26"/>
    <p:sldId id="301" r:id="rId27"/>
    <p:sldId id="302" r:id="rId28"/>
    <p:sldId id="308" r:id="rId29"/>
    <p:sldId id="309" r:id="rId3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000A8"/>
    <a:srgbClr val="006600"/>
    <a:srgbClr val="660066"/>
    <a:srgbClr val="339933"/>
    <a:srgbClr val="003366"/>
    <a:srgbClr val="CCFF66"/>
    <a:srgbClr val="CC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1930" autoAdjust="0"/>
  </p:normalViewPr>
  <p:slideViewPr>
    <p:cSldViewPr>
      <p:cViewPr varScale="1">
        <p:scale>
          <a:sx n="79" d="100"/>
          <a:sy n="79" d="100"/>
        </p:scale>
        <p:origin x="17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420"/>
    </p:cViewPr>
  </p:sorterViewPr>
  <p:notesViewPr>
    <p:cSldViewPr>
      <p:cViewPr varScale="1">
        <p:scale>
          <a:sx n="86" d="100"/>
          <a:sy n="86" d="100"/>
        </p:scale>
        <p:origin x="-3894" y="-90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83CCC5-86F3-4930-B4DA-8136FE63C6C9}" type="datetimeFigureOut">
              <a:rPr lang="zh-CN" altLang="en-US"/>
              <a:pPr>
                <a:defRPr/>
              </a:pPr>
              <a:t>2020/4/17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D0EA48-5ED8-475C-824D-BCAD6F948D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803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8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8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649336-58DB-4A2C-A514-83F2AD1F4E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20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设有</a:t>
            </a:r>
            <a:r>
              <a:rPr lang="en-US" altLang="zh-CN" dirty="0"/>
              <a:t>5</a:t>
            </a:r>
            <a:r>
              <a:rPr lang="zh-CN" altLang="en-US" dirty="0"/>
              <a:t>个哲学家，共享一张放有</a:t>
            </a:r>
            <a:r>
              <a:rPr lang="en-US" altLang="zh-CN" dirty="0"/>
              <a:t>5</a:t>
            </a:r>
            <a:r>
              <a:rPr lang="zh-CN" altLang="en-US" dirty="0"/>
              <a:t>把椅子的桌子，每人分得一把椅子，但是，桌子上共有</a:t>
            </a:r>
            <a:r>
              <a:rPr lang="en-US" altLang="zh-CN" dirty="0"/>
              <a:t>5</a:t>
            </a:r>
            <a:r>
              <a:rPr lang="zh-CN" altLang="en-US" dirty="0"/>
              <a:t>只筷子，在每人两边各放一只，哲学家们在肚子饥饿时才试图分两次从两边拿起筷子就餐。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649336-58DB-4A2C-A514-83F2AD1F4EA5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7015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Alan Turing</a:t>
            </a:r>
            <a:r>
              <a:rPr lang="zh-CN" altLang="en-US" dirty="0"/>
              <a:t>是</a:t>
            </a:r>
            <a:r>
              <a:rPr lang="en-US" altLang="zh-CN" dirty="0"/>
              <a:t>Church</a:t>
            </a:r>
            <a:r>
              <a:rPr lang="zh-CN" altLang="en-US" dirty="0"/>
              <a:t>的学生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649336-58DB-4A2C-A514-83F2AD1F4EA5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5080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2000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年因为其在计算机科学与教育上做出的贡献被封为爵士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649336-58DB-4A2C-A514-83F2AD1F4EA5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9302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987675" y="6308725"/>
            <a:ext cx="2133600" cy="457200"/>
          </a:xfr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AEB4698-B8DB-437D-A72F-79E963AC288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0938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6E1B8-0929-44C3-A2D6-F90DEC31D1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919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800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800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97344-BF8B-411A-8C37-5524D9E96C7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4397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36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457200" y="1484313"/>
            <a:ext cx="8229600" cy="4752975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E580A-F19A-465C-93C7-460F6608EF7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774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1E090-A4F8-4FCA-A060-2F6DD3C03F81}" type="datetimeFigureOut">
              <a:rPr lang="zh-CN" altLang="en-US"/>
              <a:pPr>
                <a:defRPr/>
              </a:pPr>
              <a:t>2020/4/17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D411C-4242-416B-8DE9-EB4039463D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029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686EC-D099-4372-BDD9-829E58E9472F}" type="datetimeFigureOut">
              <a:rPr lang="zh-CN" altLang="en-US"/>
              <a:pPr>
                <a:defRPr/>
              </a:pPr>
              <a:t>2020/4/17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4DA9-208B-43E8-967B-080BBF2467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0802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BAF2-1327-4969-A6F0-E2F0EB18D6A5}" type="datetimeFigureOut">
              <a:rPr lang="zh-CN" altLang="en-US"/>
              <a:pPr>
                <a:defRPr/>
              </a:pPr>
              <a:t>2020/4/17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392BB-9F00-4281-8DF2-7539A32DE8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278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BFF3D-9272-4EA0-B621-809FFF106DC9}" type="datetimeFigureOut">
              <a:rPr lang="zh-CN" altLang="en-US"/>
              <a:pPr>
                <a:defRPr/>
              </a:pPr>
              <a:t>2020/4/17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00FED-3FCF-416E-A710-E1D08CCAF4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97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1068-A6A7-40BA-AA51-9CE1E7FB103D}" type="datetimeFigureOut">
              <a:rPr lang="zh-CN" altLang="en-US"/>
              <a:pPr>
                <a:defRPr/>
              </a:pPr>
              <a:t>2020/4/17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56E54-46E6-4D0E-BAB5-7C81DCF5D7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6924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200B1-7CE9-4E03-974C-3D2C9CF08633}" type="datetimeFigureOut">
              <a:rPr lang="zh-CN" altLang="en-US"/>
              <a:pPr>
                <a:defRPr/>
              </a:pPr>
              <a:t>2020/4/17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B600-6BBE-4D9E-8827-5358823976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193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DD764-0E3E-4350-9825-04C34050A9A1}" type="datetimeFigureOut">
              <a:rPr lang="zh-CN" altLang="en-US"/>
              <a:pPr>
                <a:defRPr/>
              </a:pPr>
              <a:t>2020/4/17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DF58-CD75-4FC7-9039-C4B424AD60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96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1pPr>
            <a:lvl2pPr>
              <a:defRPr sz="2600" baseline="0">
                <a:solidFill>
                  <a:srgbClr val="0000A8"/>
                </a:solidFill>
                <a:latin typeface="Arial" pitchFamily="34" charset="0"/>
                <a:ea typeface="黑体" pitchFamily="49" charset="-122"/>
              </a:defRPr>
            </a:lvl2pPr>
            <a:lvl3pPr>
              <a:defRPr sz="2300" baseline="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3pPr>
            <a:lvl4pPr>
              <a:defRPr baseline="0">
                <a:solidFill>
                  <a:srgbClr val="C00000"/>
                </a:solidFill>
                <a:latin typeface="Arial" pitchFamily="34" charset="0"/>
                <a:ea typeface="黑体" pitchFamily="49" charset="-122"/>
              </a:defRPr>
            </a:lvl4pPr>
            <a:lvl5pPr>
              <a:defRPr baseline="0"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6C03A-3073-401C-B837-061925A82B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3205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423E9-2F86-4BBB-A8E4-AED299374AA4}" type="datetimeFigureOut">
              <a:rPr lang="zh-CN" altLang="en-US"/>
              <a:pPr>
                <a:defRPr/>
              </a:pPr>
              <a:t>2020/4/17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AABA0-EEF2-4F79-AF85-D1D2C5852D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137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98C9A-BDE2-4BF5-8AEE-B1CB72B63FF3}" type="datetimeFigureOut">
              <a:rPr lang="zh-CN" altLang="en-US"/>
              <a:pPr>
                <a:defRPr/>
              </a:pPr>
              <a:t>2020/4/17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76CE0-A9E1-4689-8D3E-1078A01564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359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924B9-AC47-41FD-BB83-1E08B998B4C8}" type="datetimeFigureOut">
              <a:rPr lang="zh-CN" altLang="en-US"/>
              <a:pPr>
                <a:defRPr/>
              </a:pPr>
              <a:t>2020/4/17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1340-A4AF-466A-9F84-BE901AABC0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605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1FB0-0586-4020-80FA-AF0E6D23BE7F}" type="datetimeFigureOut">
              <a:rPr lang="zh-CN" altLang="en-US"/>
              <a:pPr>
                <a:defRPr/>
              </a:pPr>
              <a:t>2020/4/17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4D320-C711-4AC7-B92C-5584F52B93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065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A1BF9-52A6-4013-A43A-751A8425BA2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68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F1A7D-1F63-4B89-8DC4-C738F58AF12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612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B48B2-4D1C-45B9-9848-D47D570717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444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D1EC4-2614-4F9E-A769-62D082C185D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337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2F55C-006F-4F76-95B1-5623E00EC13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445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911F1-6F5E-4B3B-92F6-002D744C97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028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78AA7-693C-4FF7-83DC-7A426B68385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594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6075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defRPr>
            </a:lvl1pPr>
          </a:lstStyle>
          <a:p>
            <a:pPr>
              <a:defRPr/>
            </a:pPr>
            <a:fld id="{5CCA33BB-C97C-478A-8B6B-6E2EDE14E7F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  <p:sldLayoutId id="214748432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660066"/>
        </a:buClr>
        <a:buSzPct val="55000"/>
        <a:buFont typeface="Wingdings" pitchFamily="2" charset="2"/>
        <a:buChar char="n"/>
        <a:defRPr sz="28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006600"/>
        </a:buClr>
        <a:buSzPct val="55000"/>
        <a:buFont typeface="Wingdings" pitchFamily="2" charset="2"/>
        <a:buChar char="r"/>
        <a:defRPr sz="2800" b="1">
          <a:solidFill>
            <a:schemeClr val="bg2"/>
          </a:solidFill>
          <a:latin typeface="Times New Roman" pitchFamily="18" charset="0"/>
          <a:ea typeface="+mn-ea"/>
        </a:defRPr>
      </a:lvl2pPr>
      <a:lvl3pPr marL="11430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Ø"/>
        <a:defRPr sz="2800" b="1">
          <a:solidFill>
            <a:schemeClr val="bg2"/>
          </a:solidFill>
          <a:latin typeface="Times New Roman" pitchFamily="18" charset="0"/>
          <a:ea typeface="+mn-ea"/>
        </a:defRPr>
      </a:lvl3pPr>
      <a:lvl4pPr marL="16002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BAF7AE8-7FB0-4406-90AB-6887A4CACEFE}" type="datetimeFigureOut">
              <a:rPr lang="zh-CN" altLang="en-US"/>
              <a:pPr>
                <a:defRPr/>
              </a:pPr>
              <a:t>2020/4/17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D8CD665-E0F7-4569-8194-B257B5EB731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32025" y="4545013"/>
            <a:ext cx="6759575" cy="1474787"/>
          </a:xfrm>
        </p:spPr>
        <p:txBody>
          <a:bodyPr/>
          <a:lstStyle/>
          <a:p>
            <a:pPr algn="r" eaLnBrk="1" hangingPunct="1"/>
            <a:r>
              <a:rPr lang="zh-CN" altLang="en-US" sz="3600">
                <a:latin typeface="仿宋_GB2312" pitchFamily="49" charset="-122"/>
              </a:rPr>
              <a:t>东南大学计算机学院 方效林</a:t>
            </a:r>
            <a:endParaRPr lang="en-US" altLang="zh-CN" sz="3600">
              <a:latin typeface="仿宋_GB2312" pitchFamily="49" charset="-122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2388" y="1808163"/>
            <a:ext cx="6343650" cy="22098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5400" dirty="0">
                <a:latin typeface="+mj-ea"/>
              </a:rPr>
              <a:t>算法设计与分析</a:t>
            </a:r>
            <a:endParaRPr lang="en-US" altLang="zh-CN" sz="5400" dirty="0">
              <a:latin typeface="+mj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图灵奖获得者</a:t>
            </a:r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1976</a:t>
            </a:r>
            <a:r>
              <a:rPr lang="zh-CN" altLang="zh-CN" dirty="0">
                <a:latin typeface="Arial" charset="0"/>
                <a:ea typeface="黑体" pitchFamily="2" charset="-122"/>
              </a:rPr>
              <a:t>，</a:t>
            </a:r>
            <a:r>
              <a:rPr lang="en-US" altLang="zh-CN" dirty="0">
                <a:latin typeface="Arial" charset="0"/>
                <a:ea typeface="黑体" pitchFamily="2" charset="-122"/>
              </a:rPr>
              <a:t>Michael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O.Rabin</a:t>
            </a:r>
            <a:r>
              <a:rPr lang="en-US" altLang="zh-CN" dirty="0">
                <a:latin typeface="Arial" charset="0"/>
                <a:ea typeface="黑体" pitchFamily="2" charset="-122"/>
              </a:rPr>
              <a:t> (</a:t>
            </a:r>
            <a:r>
              <a:rPr lang="zh-CN" altLang="zh-CN" dirty="0">
                <a:latin typeface="Arial" charset="0"/>
                <a:ea typeface="黑体" pitchFamily="2" charset="-122"/>
              </a:rPr>
              <a:t>以色列</a:t>
            </a:r>
            <a:r>
              <a:rPr lang="en-US" altLang="zh-CN" dirty="0">
                <a:latin typeface="Arial" charset="0"/>
                <a:ea typeface="黑体" pitchFamily="2" charset="-122"/>
              </a:rPr>
              <a:t>) </a:t>
            </a:r>
            <a:r>
              <a:rPr lang="en-US" altLang="zh-CN" dirty="0">
                <a:latin typeface="Arial" charset="0"/>
                <a:ea typeface="黑体" pitchFamily="2" charset="-122"/>
                <a:sym typeface="Symbol" pitchFamily="18" charset="2"/>
              </a:rPr>
              <a:t></a:t>
            </a:r>
            <a:r>
              <a:rPr lang="en-US" altLang="zh-CN" dirty="0">
                <a:latin typeface="Arial" charset="0"/>
                <a:ea typeface="黑体" pitchFamily="2" charset="-122"/>
              </a:rPr>
              <a:t> Dana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S.Scott</a:t>
            </a:r>
            <a:r>
              <a:rPr lang="en-US" altLang="zh-CN" dirty="0">
                <a:latin typeface="Arial" charset="0"/>
                <a:ea typeface="黑体" pitchFamily="2" charset="-122"/>
              </a:rPr>
              <a:t> (</a:t>
            </a:r>
            <a:r>
              <a:rPr lang="zh-CN" altLang="zh-CN" dirty="0">
                <a:latin typeface="Arial" charset="0"/>
                <a:ea typeface="黑体" pitchFamily="2" charset="-122"/>
              </a:rPr>
              <a:t>英</a:t>
            </a:r>
            <a:r>
              <a:rPr lang="en-US" altLang="zh-CN" dirty="0">
                <a:latin typeface="Arial" charset="0"/>
                <a:ea typeface="黑体" pitchFamily="2" charset="-122"/>
              </a:rPr>
              <a:t>) </a:t>
            </a:r>
            <a:r>
              <a:rPr lang="zh-CN" altLang="zh-CN" dirty="0">
                <a:latin typeface="Arial" charset="0"/>
                <a:ea typeface="黑体" pitchFamily="2" charset="-122"/>
              </a:rPr>
              <a:t>师兄弟</a:t>
            </a:r>
            <a:r>
              <a:rPr lang="en-US" altLang="zh-CN" dirty="0">
                <a:latin typeface="Arial" charset="0"/>
                <a:ea typeface="黑体" pitchFamily="2" charset="-122"/>
              </a:rPr>
              <a:t> (</a:t>
            </a:r>
            <a:r>
              <a:rPr lang="zh-CN" altLang="zh-CN" dirty="0">
                <a:latin typeface="Arial" charset="0"/>
                <a:ea typeface="黑体" pitchFamily="2" charset="-122"/>
              </a:rPr>
              <a:t>导师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A.Church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  <a:endParaRPr lang="zh-CN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 dirty="0">
                <a:latin typeface="Arial" charset="0"/>
                <a:ea typeface="黑体" pitchFamily="2" charset="-122"/>
              </a:rPr>
              <a:t>非确定有穷自动机的提出、判定问题等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en-US" altLang="zh-CN" sz="2800" dirty="0">
                <a:latin typeface="Arial" charset="0"/>
                <a:ea typeface="黑体" pitchFamily="2" charset="-122"/>
              </a:rPr>
              <a:t>Rabin</a:t>
            </a:r>
            <a:r>
              <a:rPr lang="zh-CN" altLang="zh-CN" sz="2800" dirty="0">
                <a:latin typeface="Arial" charset="0"/>
                <a:ea typeface="黑体" pitchFamily="2" charset="-122"/>
              </a:rPr>
              <a:t>：计算复杂性概念的雏形、随机算法的思想奠定、寻找及判定素数算法，单向函数等</a:t>
            </a:r>
            <a:endParaRPr lang="zh-CN" altLang="zh-CN" sz="800" dirty="0">
              <a:latin typeface="Arial" charset="0"/>
              <a:ea typeface="黑体" pitchFamily="2" charset="-122"/>
            </a:endParaRPr>
          </a:p>
          <a:p>
            <a:pPr lvl="1"/>
            <a:r>
              <a:rPr lang="en-US" altLang="zh-CN" sz="2800" dirty="0">
                <a:latin typeface="Arial" charset="0"/>
                <a:ea typeface="黑体" pitchFamily="2" charset="-122"/>
              </a:rPr>
              <a:t>Scott: </a:t>
            </a:r>
            <a:r>
              <a:rPr lang="zh-CN" altLang="zh-CN" sz="2800" dirty="0">
                <a:latin typeface="Arial" charset="0"/>
                <a:ea typeface="黑体" pitchFamily="2" charset="-122"/>
              </a:rPr>
              <a:t>语义学等。</a:t>
            </a:r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2B73ECC4-3F5C-4D08-96D3-0A49B5FD3894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10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pic>
        <p:nvPicPr>
          <p:cNvPr id="12293" name="Picture 2" descr="20100310-014218-p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5381625"/>
            <a:ext cx="1476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M O Rabi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644" y="4401108"/>
            <a:ext cx="1591444" cy="234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cott Dana smal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996" y="4397444"/>
            <a:ext cx="1807468" cy="234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图灵奖获得者</a:t>
            </a:r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1978</a:t>
            </a:r>
            <a:r>
              <a:rPr lang="zh-CN" altLang="zh-CN" dirty="0">
                <a:latin typeface="Arial" charset="0"/>
                <a:ea typeface="黑体" pitchFamily="2" charset="-122"/>
              </a:rPr>
              <a:t>，</a:t>
            </a:r>
            <a:r>
              <a:rPr lang="en-US" altLang="zh-CN" dirty="0">
                <a:latin typeface="Arial" charset="0"/>
                <a:ea typeface="黑体" pitchFamily="2" charset="-122"/>
              </a:rPr>
              <a:t>Robert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W.Floyd</a:t>
            </a:r>
            <a:r>
              <a:rPr lang="en-US" altLang="zh-CN" dirty="0">
                <a:latin typeface="Arial" charset="0"/>
                <a:ea typeface="黑体" pitchFamily="2" charset="-122"/>
              </a:rPr>
              <a:t> (</a:t>
            </a:r>
            <a:r>
              <a:rPr lang="zh-CN" altLang="zh-CN" dirty="0">
                <a:latin typeface="Arial" charset="0"/>
                <a:ea typeface="黑体" pitchFamily="2" charset="-122"/>
              </a:rPr>
              <a:t>美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</a:p>
          <a:p>
            <a:pPr lvl="1"/>
            <a:r>
              <a:rPr lang="zh-CN" altLang="zh-CN" dirty="0">
                <a:latin typeface="Arial" charset="0"/>
                <a:ea typeface="黑体" pitchFamily="2" charset="-122"/>
              </a:rPr>
              <a:t>求最短路径的</a:t>
            </a:r>
            <a:r>
              <a:rPr lang="en-US" altLang="zh-CN" dirty="0">
                <a:latin typeface="Arial" charset="0"/>
                <a:ea typeface="黑体" pitchFamily="2" charset="-122"/>
              </a:rPr>
              <a:t>Floyd</a:t>
            </a:r>
            <a:r>
              <a:rPr lang="zh-CN" altLang="zh-CN" dirty="0">
                <a:latin typeface="Arial" charset="0"/>
                <a:ea typeface="黑体" pitchFamily="2" charset="-122"/>
              </a:rPr>
              <a:t>算法，</a:t>
            </a:r>
            <a:r>
              <a:rPr lang="en-US" altLang="zh-CN" dirty="0">
                <a:latin typeface="Arial" charset="0"/>
                <a:ea typeface="黑体" pitchFamily="2" charset="-122"/>
              </a:rPr>
              <a:t>Heap-sort</a:t>
            </a:r>
            <a:r>
              <a:rPr lang="zh-CN" altLang="zh-CN" dirty="0">
                <a:latin typeface="Arial" charset="0"/>
                <a:ea typeface="黑体" pitchFamily="2" charset="-122"/>
              </a:rPr>
              <a:t>算法等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 dirty="0">
                <a:latin typeface="Arial" charset="0"/>
                <a:ea typeface="黑体" pitchFamily="2" charset="-122"/>
              </a:rPr>
              <a:t>编译及优化（优先文法等）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 dirty="0">
                <a:latin typeface="Arial" charset="0"/>
                <a:ea typeface="黑体" pitchFamily="2" charset="-122"/>
              </a:rPr>
              <a:t>程序正确性证明等</a:t>
            </a:r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2B73ECC4-3F5C-4D08-96D3-0A49B5FD3894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11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pic>
        <p:nvPicPr>
          <p:cNvPr id="12293" name="Picture 2" descr="20100310-014218-pi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5381625"/>
            <a:ext cx="1476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Robert W. Floy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732" y="3717032"/>
            <a:ext cx="2780655" cy="2628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129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图灵奖获得者</a:t>
            </a:r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1980</a:t>
            </a:r>
            <a:r>
              <a:rPr lang="zh-CN" altLang="zh-CN" dirty="0">
                <a:latin typeface="Arial" charset="0"/>
                <a:ea typeface="黑体" pitchFamily="2" charset="-122"/>
              </a:rPr>
              <a:t>，</a:t>
            </a:r>
            <a:r>
              <a:rPr lang="en-US" altLang="zh-CN" dirty="0">
                <a:latin typeface="Arial" charset="0"/>
                <a:ea typeface="黑体" pitchFamily="2" charset="-122"/>
              </a:rPr>
              <a:t>C. Anthony 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R.Hoare</a:t>
            </a:r>
            <a:r>
              <a:rPr lang="en-US" altLang="zh-CN" dirty="0">
                <a:latin typeface="Arial" charset="0"/>
                <a:ea typeface="黑体" pitchFamily="2" charset="-122"/>
              </a:rPr>
              <a:t> (</a:t>
            </a:r>
            <a:r>
              <a:rPr lang="zh-CN" altLang="zh-CN" dirty="0">
                <a:latin typeface="Arial" charset="0"/>
                <a:ea typeface="黑体" pitchFamily="2" charset="-122"/>
              </a:rPr>
              <a:t>英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</a:p>
          <a:p>
            <a:pPr lvl="1"/>
            <a:r>
              <a:rPr lang="en-US" altLang="zh-CN" dirty="0">
                <a:latin typeface="Arial" charset="0"/>
                <a:ea typeface="黑体" pitchFamily="2" charset="-122"/>
              </a:rPr>
              <a:t>1983</a:t>
            </a:r>
            <a:r>
              <a:rPr lang="zh-CN" altLang="zh-CN" dirty="0">
                <a:latin typeface="Arial" charset="0"/>
                <a:ea typeface="黑体" pitchFamily="2" charset="-122"/>
              </a:rPr>
              <a:t>年</a:t>
            </a:r>
            <a:r>
              <a:rPr lang="en-US" altLang="zh-CN" dirty="0">
                <a:latin typeface="Arial" charset="0"/>
                <a:ea typeface="黑体" pitchFamily="2" charset="-122"/>
              </a:rPr>
              <a:t>ACM</a:t>
            </a:r>
            <a:r>
              <a:rPr lang="zh-CN" altLang="zh-CN" dirty="0">
                <a:latin typeface="Arial" charset="0"/>
                <a:ea typeface="黑体" pitchFamily="2" charset="-122"/>
              </a:rPr>
              <a:t>评出的</a:t>
            </a:r>
            <a:r>
              <a:rPr lang="en-US" altLang="zh-CN" dirty="0">
                <a:latin typeface="Arial" charset="0"/>
                <a:ea typeface="黑体" pitchFamily="2" charset="-122"/>
              </a:rPr>
              <a:t>1/4</a:t>
            </a:r>
            <a:r>
              <a:rPr lang="zh-CN" altLang="zh-CN" dirty="0">
                <a:latin typeface="Arial" charset="0"/>
                <a:ea typeface="黑体" pitchFamily="2" charset="-122"/>
              </a:rPr>
              <a:t>世纪最有影响的</a:t>
            </a:r>
            <a:r>
              <a:rPr lang="en-US" altLang="zh-CN" dirty="0">
                <a:latin typeface="Arial" charset="0"/>
                <a:ea typeface="黑体" pitchFamily="2" charset="-122"/>
              </a:rPr>
              <a:t>25</a:t>
            </a:r>
            <a:r>
              <a:rPr lang="zh-CN" altLang="zh-CN" dirty="0">
                <a:latin typeface="Arial" charset="0"/>
                <a:ea typeface="黑体" pitchFamily="2" charset="-122"/>
              </a:rPr>
              <a:t>篇论文</a:t>
            </a:r>
            <a:r>
              <a:rPr lang="zh-CN" altLang="en-US" dirty="0">
                <a:latin typeface="Arial" charset="0"/>
                <a:ea typeface="黑体" pitchFamily="2" charset="-122"/>
              </a:rPr>
              <a:t>中，</a:t>
            </a:r>
            <a:r>
              <a:rPr lang="en-US" altLang="zh-CN" dirty="0">
                <a:latin typeface="Arial" charset="0"/>
                <a:ea typeface="黑体" pitchFamily="2" charset="-122"/>
              </a:rPr>
              <a:t>Hoare</a:t>
            </a:r>
            <a:r>
              <a:rPr lang="zh-CN" altLang="zh-CN" dirty="0">
                <a:latin typeface="Arial" charset="0"/>
                <a:ea typeface="黑体" pitchFamily="2" charset="-122"/>
              </a:rPr>
              <a:t>与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Dijkstra</a:t>
            </a:r>
            <a:r>
              <a:rPr lang="zh-CN" altLang="zh-CN" dirty="0">
                <a:latin typeface="Arial" charset="0"/>
                <a:ea typeface="黑体" pitchFamily="2" charset="-122"/>
              </a:rPr>
              <a:t>有两篇入选</a:t>
            </a:r>
            <a:r>
              <a:rPr lang="en-US" altLang="zh-CN" dirty="0">
                <a:latin typeface="Arial" charset="0"/>
                <a:ea typeface="黑体" pitchFamily="2" charset="-122"/>
              </a:rPr>
              <a:t> (</a:t>
            </a:r>
            <a:r>
              <a:rPr lang="zh-CN" altLang="zh-CN" dirty="0">
                <a:latin typeface="Arial" charset="0"/>
                <a:ea typeface="黑体" pitchFamily="2" charset="-122"/>
              </a:rPr>
              <a:t>其余人只有一篇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  <a:endParaRPr lang="zh-CN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 dirty="0">
                <a:latin typeface="Arial" charset="0"/>
                <a:ea typeface="黑体" pitchFamily="2" charset="-122"/>
              </a:rPr>
              <a:t>算法的代表作：</a:t>
            </a:r>
            <a:r>
              <a:rPr lang="en-US" altLang="zh-CN" dirty="0">
                <a:latin typeface="Arial" charset="0"/>
                <a:ea typeface="黑体" pitchFamily="2" charset="-122"/>
              </a:rPr>
              <a:t>Quick-sort</a:t>
            </a:r>
            <a:r>
              <a:rPr lang="zh-CN" altLang="zh-CN" dirty="0">
                <a:latin typeface="Arial" charset="0"/>
                <a:ea typeface="黑体" pitchFamily="2" charset="-122"/>
              </a:rPr>
              <a:t>算法，</a:t>
            </a:r>
          </a:p>
          <a:p>
            <a:pPr lvl="1"/>
            <a:r>
              <a:rPr lang="zh-CN" altLang="zh-CN" dirty="0">
                <a:latin typeface="Arial" charset="0"/>
                <a:ea typeface="黑体" pitchFamily="2" charset="-122"/>
              </a:rPr>
              <a:t>程序设计</a:t>
            </a:r>
            <a:r>
              <a:rPr lang="en-US" altLang="zh-CN" dirty="0">
                <a:latin typeface="Arial" charset="0"/>
                <a:ea typeface="黑体" pitchFamily="2" charset="-122"/>
              </a:rPr>
              <a:t> (CASE</a:t>
            </a:r>
            <a:r>
              <a:rPr lang="zh-CN" altLang="zh-CN" dirty="0">
                <a:latin typeface="Arial" charset="0"/>
                <a:ea typeface="黑体" pitchFamily="2" charset="-122"/>
              </a:rPr>
              <a:t>、</a:t>
            </a:r>
            <a:r>
              <a:rPr lang="en-US" altLang="zh-CN" dirty="0">
                <a:latin typeface="Arial" charset="0"/>
                <a:ea typeface="黑体" pitchFamily="2" charset="-122"/>
              </a:rPr>
              <a:t>While</a:t>
            </a:r>
            <a:r>
              <a:rPr lang="zh-CN" altLang="zh-CN" dirty="0">
                <a:latin typeface="Arial" charset="0"/>
                <a:ea typeface="黑体" pitchFamily="2" charset="-122"/>
              </a:rPr>
              <a:t>语句等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  <a:r>
              <a:rPr lang="zh-CN" altLang="zh-CN" dirty="0">
                <a:latin typeface="Arial" charset="0"/>
                <a:ea typeface="黑体" pitchFamily="2" charset="-122"/>
              </a:rPr>
              <a:t>，数据通信等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7A0D4521-8B93-4427-8FF2-CEAE0AC2DB25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pic>
        <p:nvPicPr>
          <p:cNvPr id="13317" name="Picture 2" descr="20100310-014218-p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5381625"/>
            <a:ext cx="1476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http://f.hiphotos.baidu.com/baike/w%3D268%3Bg%3D0/sign=f0c50f9ea786c9170803553ff10617f2/0df3d7ca7bcb0a469710605f6b63f6246b60afa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05064"/>
            <a:ext cx="2551938" cy="233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图灵奖获得者</a:t>
            </a:r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1982</a:t>
            </a:r>
            <a:r>
              <a:rPr lang="zh-CN" altLang="zh-CN" dirty="0">
                <a:latin typeface="Arial" charset="0"/>
                <a:ea typeface="黑体" pitchFamily="2" charset="-122"/>
              </a:rPr>
              <a:t>，</a:t>
            </a:r>
            <a:r>
              <a:rPr lang="en-US" altLang="zh-CN" dirty="0">
                <a:latin typeface="Arial" charset="0"/>
                <a:ea typeface="黑体" pitchFamily="2" charset="-122"/>
              </a:rPr>
              <a:t>Steven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A.Cook</a:t>
            </a:r>
            <a:r>
              <a:rPr lang="en-US" altLang="zh-CN" dirty="0">
                <a:latin typeface="Arial" charset="0"/>
                <a:ea typeface="黑体" pitchFamily="2" charset="-122"/>
              </a:rPr>
              <a:t> (</a:t>
            </a:r>
            <a:r>
              <a:rPr lang="zh-CN" altLang="zh-CN" dirty="0">
                <a:latin typeface="Arial" charset="0"/>
                <a:ea typeface="黑体" pitchFamily="2" charset="-122"/>
              </a:rPr>
              <a:t>加</a:t>
            </a:r>
            <a:r>
              <a:rPr lang="en-US" altLang="zh-CN" dirty="0">
                <a:latin typeface="Arial" charset="0"/>
                <a:ea typeface="黑体" pitchFamily="2" charset="-122"/>
              </a:rPr>
              <a:t>Toronto</a:t>
            </a:r>
            <a:r>
              <a:rPr lang="zh-CN" altLang="zh-CN" dirty="0">
                <a:latin typeface="Arial" charset="0"/>
                <a:ea typeface="黑体" pitchFamily="2" charset="-122"/>
              </a:rPr>
              <a:t>大学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  <a:endParaRPr lang="zh-CN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en-US" altLang="zh-CN" dirty="0">
                <a:latin typeface="Arial" charset="0"/>
                <a:ea typeface="黑体" pitchFamily="2" charset="-122"/>
              </a:rPr>
              <a:t>“NP-</a:t>
            </a:r>
            <a:r>
              <a:rPr lang="zh-CN" altLang="zh-CN" dirty="0">
                <a:latin typeface="Arial" charset="0"/>
                <a:ea typeface="黑体" pitchFamily="2" charset="-122"/>
              </a:rPr>
              <a:t>完全</a:t>
            </a:r>
            <a:r>
              <a:rPr lang="en-US" altLang="zh-CN" dirty="0">
                <a:latin typeface="Arial" charset="0"/>
                <a:ea typeface="黑体" pitchFamily="2" charset="-122"/>
              </a:rPr>
              <a:t>”</a:t>
            </a:r>
            <a:r>
              <a:rPr lang="zh-CN" altLang="zh-CN" dirty="0">
                <a:latin typeface="Arial" charset="0"/>
                <a:ea typeface="黑体" pitchFamily="2" charset="-122"/>
              </a:rPr>
              <a:t>概念的提出与理论的奠定，算法复杂性</a:t>
            </a:r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7A0D4521-8B93-4427-8FF2-CEAE0AC2DB25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pic>
        <p:nvPicPr>
          <p:cNvPr id="13317" name="Picture 2" descr="20100310-014218-pi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5381625"/>
            <a:ext cx="1476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Prof.Co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88939"/>
            <a:ext cx="3060340" cy="3703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85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图灵奖获得者</a:t>
            </a:r>
          </a:p>
        </p:txBody>
      </p:sp>
      <p:sp>
        <p:nvSpPr>
          <p:cNvPr id="1433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1984</a:t>
            </a:r>
            <a:r>
              <a:rPr lang="zh-CN" altLang="zh-CN" dirty="0">
                <a:latin typeface="Arial" charset="0"/>
                <a:ea typeface="黑体" pitchFamily="2" charset="-122"/>
              </a:rPr>
              <a:t>，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Niklaus</a:t>
            </a:r>
            <a:r>
              <a:rPr lang="en-US" altLang="zh-CN" dirty="0">
                <a:latin typeface="Arial" charset="0"/>
                <a:ea typeface="黑体" pitchFamily="2" charset="-122"/>
              </a:rPr>
              <a:t> Wirth (</a:t>
            </a:r>
            <a:r>
              <a:rPr lang="zh-CN" altLang="zh-CN" dirty="0">
                <a:latin typeface="Arial" charset="0"/>
                <a:ea typeface="黑体" pitchFamily="2" charset="-122"/>
              </a:rPr>
              <a:t>瑞士苏黎世高工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  <a:endParaRPr lang="zh-CN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en-US" altLang="zh-CN" dirty="0">
                <a:latin typeface="Arial" charset="0"/>
                <a:ea typeface="黑体" pitchFamily="2" charset="-122"/>
              </a:rPr>
              <a:t>“</a:t>
            </a:r>
            <a:r>
              <a:rPr lang="zh-CN" altLang="zh-CN" dirty="0">
                <a:latin typeface="Arial" charset="0"/>
                <a:ea typeface="黑体" pitchFamily="2" charset="-122"/>
              </a:rPr>
              <a:t>程序</a:t>
            </a:r>
            <a:r>
              <a:rPr lang="en-US" altLang="zh-CN" dirty="0">
                <a:latin typeface="Arial" charset="0"/>
                <a:ea typeface="黑体" pitchFamily="2" charset="-122"/>
              </a:rPr>
              <a:t>=</a:t>
            </a:r>
            <a:r>
              <a:rPr lang="zh-CN" altLang="zh-CN" dirty="0">
                <a:latin typeface="Arial" charset="0"/>
                <a:ea typeface="黑体" pitchFamily="2" charset="-122"/>
              </a:rPr>
              <a:t>算法</a:t>
            </a:r>
            <a:r>
              <a:rPr lang="en-US" altLang="zh-CN" dirty="0">
                <a:latin typeface="Arial" charset="0"/>
                <a:ea typeface="黑体" pitchFamily="2" charset="-122"/>
              </a:rPr>
              <a:t>+</a:t>
            </a:r>
            <a:r>
              <a:rPr lang="zh-CN" altLang="zh-CN" dirty="0">
                <a:latin typeface="Arial" charset="0"/>
                <a:ea typeface="黑体" pitchFamily="2" charset="-122"/>
              </a:rPr>
              <a:t>数据结构</a:t>
            </a:r>
            <a:r>
              <a:rPr lang="en-US" altLang="zh-CN" dirty="0">
                <a:latin typeface="Arial" charset="0"/>
                <a:ea typeface="黑体" pitchFamily="2" charset="-122"/>
              </a:rPr>
              <a:t>”</a:t>
            </a:r>
            <a:r>
              <a:rPr lang="zh-CN" altLang="zh-CN" dirty="0">
                <a:latin typeface="Arial" charset="0"/>
                <a:ea typeface="黑体" pitchFamily="2" charset="-122"/>
              </a:rPr>
              <a:t>，结构化程序设计创始人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en-US" altLang="zh-CN" dirty="0">
                <a:latin typeface="Arial" charset="0"/>
                <a:ea typeface="黑体" pitchFamily="2" charset="-122"/>
              </a:rPr>
              <a:t>“Pascal</a:t>
            </a:r>
            <a:r>
              <a:rPr lang="zh-CN" altLang="zh-CN" dirty="0">
                <a:latin typeface="Arial" charset="0"/>
                <a:ea typeface="黑体" pitchFamily="2" charset="-122"/>
              </a:rPr>
              <a:t>之父</a:t>
            </a:r>
            <a:r>
              <a:rPr lang="en-US" altLang="zh-CN" dirty="0">
                <a:latin typeface="Arial" charset="0"/>
                <a:ea typeface="黑体" pitchFamily="2" charset="-122"/>
              </a:rPr>
              <a:t>”, </a:t>
            </a:r>
            <a:r>
              <a:rPr lang="zh-CN" altLang="zh-CN" dirty="0">
                <a:latin typeface="Arial" charset="0"/>
                <a:ea typeface="黑体" pitchFamily="2" charset="-122"/>
              </a:rPr>
              <a:t>数据结构，</a:t>
            </a:r>
            <a:r>
              <a:rPr lang="en-US" altLang="zh-CN" dirty="0">
                <a:latin typeface="Arial" charset="0"/>
                <a:ea typeface="黑体" pitchFamily="2" charset="-122"/>
              </a:rPr>
              <a:t>Extended BNF</a:t>
            </a:r>
            <a:r>
              <a:rPr lang="zh-CN" altLang="zh-CN" dirty="0">
                <a:latin typeface="Arial" charset="0"/>
                <a:ea typeface="黑体" pitchFamily="2" charset="-122"/>
              </a:rPr>
              <a:t>等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07C8220-93FC-4999-B024-DA0AF3A86F3C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14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pic>
        <p:nvPicPr>
          <p:cNvPr id="14341" name="Picture 2" descr="20100310-014218-pi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5381625"/>
            <a:ext cx="1476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 descr="尼古拉斯·沃斯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68" y="3176972"/>
            <a:ext cx="2448272" cy="332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图灵奖获得者</a:t>
            </a:r>
          </a:p>
        </p:txBody>
      </p:sp>
      <p:sp>
        <p:nvSpPr>
          <p:cNvPr id="1433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1985</a:t>
            </a:r>
            <a:r>
              <a:rPr lang="zh-CN" altLang="zh-CN" dirty="0">
                <a:latin typeface="Arial" charset="0"/>
                <a:ea typeface="黑体" pitchFamily="2" charset="-122"/>
              </a:rPr>
              <a:t>，</a:t>
            </a:r>
            <a:r>
              <a:rPr lang="en-US" altLang="zh-CN" dirty="0">
                <a:latin typeface="Arial" charset="0"/>
                <a:ea typeface="黑体" pitchFamily="2" charset="-122"/>
              </a:rPr>
              <a:t>Richard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M.Karp</a:t>
            </a:r>
            <a:r>
              <a:rPr lang="en-US" altLang="zh-CN" dirty="0">
                <a:latin typeface="Arial" charset="0"/>
                <a:ea typeface="黑体" pitchFamily="2" charset="-122"/>
              </a:rPr>
              <a:t> (UC-Berkeley)</a:t>
            </a:r>
            <a:r>
              <a:rPr lang="zh-CN" altLang="zh-CN" dirty="0">
                <a:latin typeface="Arial" charset="0"/>
                <a:ea typeface="黑体" pitchFamily="2" charset="-122"/>
              </a:rPr>
              <a:t>：</a:t>
            </a:r>
          </a:p>
          <a:p>
            <a:pPr lvl="1"/>
            <a:r>
              <a:rPr lang="zh-CN" altLang="zh-CN" dirty="0">
                <a:latin typeface="Arial" charset="0"/>
                <a:ea typeface="黑体" pitchFamily="2" charset="-122"/>
              </a:rPr>
              <a:t>分枝限界法的创始人（与</a:t>
            </a:r>
            <a:r>
              <a:rPr lang="en-US" altLang="zh-CN" dirty="0">
                <a:latin typeface="Arial" charset="0"/>
                <a:ea typeface="黑体" pitchFamily="2" charset="-122"/>
              </a:rPr>
              <a:t>Held</a:t>
            </a:r>
            <a:r>
              <a:rPr lang="zh-CN" altLang="zh-CN" dirty="0">
                <a:latin typeface="Arial" charset="0"/>
                <a:ea typeface="黑体" pitchFamily="2" charset="-122"/>
              </a:rPr>
              <a:t>），</a:t>
            </a:r>
          </a:p>
          <a:p>
            <a:pPr lvl="1"/>
            <a:r>
              <a:rPr lang="en-US" altLang="zh-CN" dirty="0">
                <a:latin typeface="Arial" charset="0"/>
                <a:ea typeface="黑体" pitchFamily="2" charset="-122"/>
              </a:rPr>
              <a:t>Rabin-Karp</a:t>
            </a:r>
            <a:r>
              <a:rPr lang="zh-CN" altLang="zh-CN" dirty="0">
                <a:latin typeface="Arial" charset="0"/>
                <a:ea typeface="黑体" pitchFamily="2" charset="-122"/>
              </a:rPr>
              <a:t>子串匹配算法，</a:t>
            </a:r>
          </a:p>
          <a:p>
            <a:pPr lvl="1"/>
            <a:r>
              <a:rPr lang="zh-CN" altLang="zh-CN" dirty="0">
                <a:latin typeface="Arial" charset="0"/>
                <a:ea typeface="黑体" pitchFamily="2" charset="-122"/>
              </a:rPr>
              <a:t>求网络最大流的</a:t>
            </a:r>
            <a:r>
              <a:rPr lang="en-US" altLang="zh-CN" dirty="0">
                <a:latin typeface="Arial" charset="0"/>
                <a:ea typeface="黑体" pitchFamily="2" charset="-122"/>
              </a:rPr>
              <a:t>Edmonds-Karp</a:t>
            </a:r>
            <a:r>
              <a:rPr lang="zh-CN" altLang="zh-CN" dirty="0">
                <a:latin typeface="Arial" charset="0"/>
                <a:ea typeface="黑体" pitchFamily="2" charset="-122"/>
              </a:rPr>
              <a:t>算法，</a:t>
            </a:r>
          </a:p>
          <a:p>
            <a:pPr lvl="1"/>
            <a:r>
              <a:rPr lang="en-US" altLang="zh-CN" dirty="0">
                <a:latin typeface="Arial" charset="0"/>
                <a:ea typeface="黑体" pitchFamily="2" charset="-122"/>
              </a:rPr>
              <a:t>NP-</a:t>
            </a:r>
            <a:r>
              <a:rPr lang="zh-CN" altLang="zh-CN" dirty="0">
                <a:latin typeface="Arial" charset="0"/>
                <a:ea typeface="黑体" pitchFamily="2" charset="-122"/>
              </a:rPr>
              <a:t>完全理论（</a:t>
            </a:r>
            <a:r>
              <a:rPr lang="en-US" altLang="zh-CN" dirty="0">
                <a:latin typeface="Arial" charset="0"/>
                <a:ea typeface="黑体" pitchFamily="2" charset="-122"/>
              </a:rPr>
              <a:t>Karp</a:t>
            </a:r>
            <a:r>
              <a:rPr lang="zh-CN" altLang="zh-CN" dirty="0">
                <a:latin typeface="Arial" charset="0"/>
                <a:ea typeface="黑体" pitchFamily="2" charset="-122"/>
              </a:rPr>
              <a:t>规约等），随机算法，并行算法等</a:t>
            </a:r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07C8220-93FC-4999-B024-DA0AF3A86F3C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15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pic>
        <p:nvPicPr>
          <p:cNvPr id="14341" name="Picture 2" descr="20100310-014218-pi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5381625"/>
            <a:ext cx="1476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 descr="https://www2.eecs.berkeley.edu/Faculty/Photos/Homepages/kar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836" y="4128071"/>
            <a:ext cx="1692188" cy="236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632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图灵奖获得者</a:t>
            </a:r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1993</a:t>
            </a:r>
            <a:r>
              <a:rPr lang="zh-CN" altLang="zh-CN" dirty="0">
                <a:latin typeface="Arial" charset="0"/>
                <a:ea typeface="黑体" pitchFamily="2" charset="-122"/>
              </a:rPr>
              <a:t>，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Juris</a:t>
            </a:r>
            <a:r>
              <a:rPr lang="en-US" altLang="zh-CN" dirty="0">
                <a:latin typeface="Arial" charset="0"/>
                <a:ea typeface="黑体" pitchFamily="2" charset="-122"/>
              </a:rPr>
              <a:t>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Hartmanis</a:t>
            </a:r>
            <a:r>
              <a:rPr lang="en-US" altLang="zh-CN" dirty="0">
                <a:latin typeface="Arial" charset="0"/>
                <a:ea typeface="黑体" pitchFamily="2" charset="-122"/>
              </a:rPr>
              <a:t> (Cornell) &amp; Richard E. Stearns (Albany)</a:t>
            </a:r>
          </a:p>
          <a:p>
            <a:pPr lvl="1"/>
            <a:r>
              <a:rPr lang="zh-CN" altLang="zh-CN" dirty="0">
                <a:latin typeface="Arial" charset="0"/>
                <a:ea typeface="黑体" pitchFamily="2" charset="-122"/>
              </a:rPr>
              <a:t>计算复杂性理论的主要奠基人</a:t>
            </a:r>
          </a:p>
          <a:p>
            <a:pPr lvl="1"/>
            <a:r>
              <a:rPr lang="en-US" altLang="zh-CN" dirty="0" err="1">
                <a:latin typeface="Arial" charset="0"/>
                <a:ea typeface="黑体" pitchFamily="2" charset="-122"/>
              </a:rPr>
              <a:t>Hartmanis</a:t>
            </a:r>
            <a:r>
              <a:rPr lang="zh-CN" altLang="zh-CN" dirty="0">
                <a:latin typeface="Arial" charset="0"/>
                <a:ea typeface="黑体" pitchFamily="2" charset="-122"/>
              </a:rPr>
              <a:t>：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Hartmanis</a:t>
            </a:r>
            <a:r>
              <a:rPr lang="zh-CN" altLang="zh-CN" dirty="0">
                <a:latin typeface="Arial" charset="0"/>
                <a:ea typeface="黑体" pitchFamily="2" charset="-122"/>
              </a:rPr>
              <a:t>矩阵乘法，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Hartmanis</a:t>
            </a:r>
            <a:r>
              <a:rPr lang="zh-CN" altLang="zh-CN" dirty="0">
                <a:latin typeface="Arial" charset="0"/>
                <a:ea typeface="黑体" pitchFamily="2" charset="-122"/>
              </a:rPr>
              <a:t>快速离散傅立叶变换</a:t>
            </a:r>
          </a:p>
          <a:p>
            <a:pPr lvl="1"/>
            <a:r>
              <a:rPr lang="en-US" altLang="zh-CN" dirty="0">
                <a:latin typeface="Arial" charset="0"/>
                <a:ea typeface="黑体" pitchFamily="2" charset="-122"/>
              </a:rPr>
              <a:t>Stearns</a:t>
            </a:r>
            <a:r>
              <a:rPr lang="zh-CN" altLang="zh-CN" dirty="0">
                <a:latin typeface="Arial" charset="0"/>
                <a:ea typeface="黑体" pitchFamily="2" charset="-122"/>
              </a:rPr>
              <a:t>：首先提出将上下文无关文法理论应用于编译器设计等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206D8481-C2BC-4A1A-B9CA-5465D75B8F88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16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pic>
        <p:nvPicPr>
          <p:cNvPr id="16389" name="Picture 2" descr="20100310-014218-pi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5381625"/>
            <a:ext cx="1476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 descr="Juris Hartmanis(200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797152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Richard E Stear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730476"/>
            <a:ext cx="2085975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图灵奖获得者</a:t>
            </a:r>
          </a:p>
        </p:txBody>
      </p:sp>
      <p:sp>
        <p:nvSpPr>
          <p:cNvPr id="1741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2000</a:t>
            </a:r>
            <a:r>
              <a:rPr lang="zh-CN" altLang="zh-CN" dirty="0">
                <a:latin typeface="Arial" charset="0"/>
                <a:ea typeface="黑体" pitchFamily="2" charset="-122"/>
              </a:rPr>
              <a:t>，</a:t>
            </a:r>
            <a:r>
              <a:rPr lang="en-US" altLang="zh-CN" dirty="0">
                <a:latin typeface="Arial" charset="0"/>
                <a:ea typeface="黑体" pitchFamily="2" charset="-122"/>
              </a:rPr>
              <a:t>Andrew Yao(</a:t>
            </a:r>
            <a:r>
              <a:rPr lang="zh-CN" altLang="zh-CN" dirty="0">
                <a:latin typeface="Arial" charset="0"/>
                <a:ea typeface="黑体" pitchFamily="2" charset="-122"/>
              </a:rPr>
              <a:t>姚期智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</a:p>
          <a:p>
            <a:pPr lvl="1"/>
            <a:r>
              <a:rPr lang="zh-CN" altLang="zh-CN" dirty="0">
                <a:latin typeface="Arial" charset="0"/>
                <a:ea typeface="黑体" pitchFamily="2" charset="-122"/>
              </a:rPr>
              <a:t>唯一华裔图灵奖获得者</a:t>
            </a:r>
          </a:p>
          <a:p>
            <a:pPr lvl="1"/>
            <a:r>
              <a:rPr lang="zh-CN" altLang="zh-CN" dirty="0">
                <a:latin typeface="Arial" charset="0"/>
                <a:ea typeface="黑体" pitchFamily="2" charset="-122"/>
              </a:rPr>
              <a:t>计算复杂性，量子计算，密码学</a:t>
            </a:r>
            <a:r>
              <a:rPr lang="en-US" altLang="zh-CN" dirty="0">
                <a:latin typeface="Arial" charset="0"/>
                <a:ea typeface="黑体" pitchFamily="2" charset="-122"/>
              </a:rPr>
              <a:t>(e.g. </a:t>
            </a:r>
            <a:r>
              <a:rPr lang="zh-CN" altLang="zh-CN" dirty="0">
                <a:latin typeface="Arial" charset="0"/>
                <a:ea typeface="黑体" pitchFamily="2" charset="-122"/>
              </a:rPr>
              <a:t>单向函数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  <a:r>
              <a:rPr lang="zh-CN" altLang="zh-CN" dirty="0">
                <a:latin typeface="Arial" charset="0"/>
                <a:ea typeface="黑体" pitchFamily="2" charset="-122"/>
              </a:rPr>
              <a:t>、通信理论等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A5DB5E81-3B5B-4D8D-8523-2B463B70CB34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17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pic>
        <p:nvPicPr>
          <p:cNvPr id="17413" name="Picture 2" descr="20100310-014218-pi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5381625"/>
            <a:ext cx="1476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 descr="http://c.hiphotos.baidu.com/baike/w%3D268%3Bg%3D0/sign=c1cb8ea215ce36d3a204843602c85dba/0824ab18972bd407af84a1857b899e510fb309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75492"/>
            <a:ext cx="2228664" cy="297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图灵奖获得者</a:t>
            </a:r>
          </a:p>
        </p:txBody>
      </p:sp>
      <p:sp>
        <p:nvSpPr>
          <p:cNvPr id="1741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2002</a:t>
            </a:r>
            <a:r>
              <a:rPr lang="zh-CN" altLang="zh-CN" dirty="0">
                <a:latin typeface="Arial" charset="0"/>
                <a:ea typeface="黑体" pitchFamily="2" charset="-122"/>
              </a:rPr>
              <a:t>，</a:t>
            </a:r>
            <a:r>
              <a:rPr lang="en-US" altLang="zh-CN" dirty="0">
                <a:latin typeface="Arial" charset="0"/>
                <a:ea typeface="黑体" pitchFamily="2" charset="-122"/>
              </a:rPr>
              <a:t>Ronald L.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Rivest</a:t>
            </a:r>
            <a:r>
              <a:rPr lang="zh-CN" altLang="zh-CN" dirty="0">
                <a:latin typeface="Arial" charset="0"/>
                <a:ea typeface="黑体" pitchFamily="2" charset="-122"/>
              </a:rPr>
              <a:t>，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Adi</a:t>
            </a:r>
            <a:r>
              <a:rPr lang="en-US" altLang="zh-CN" dirty="0">
                <a:latin typeface="Arial" charset="0"/>
                <a:ea typeface="黑体" pitchFamily="2" charset="-122"/>
              </a:rPr>
              <a:t> Shamir</a:t>
            </a:r>
            <a:r>
              <a:rPr lang="zh-CN" altLang="zh-CN" dirty="0">
                <a:latin typeface="Arial" charset="0"/>
                <a:ea typeface="黑体" pitchFamily="2" charset="-122"/>
              </a:rPr>
              <a:t>，</a:t>
            </a:r>
            <a:r>
              <a:rPr lang="en-US" altLang="zh-CN" dirty="0">
                <a:latin typeface="Arial" charset="0"/>
                <a:ea typeface="黑体" pitchFamily="2" charset="-122"/>
              </a:rPr>
              <a:t>Leonard M. Adelman</a:t>
            </a:r>
            <a:r>
              <a:rPr lang="zh-CN" altLang="zh-CN" dirty="0">
                <a:latin typeface="Arial" charset="0"/>
                <a:ea typeface="黑体" pitchFamily="2" charset="-122"/>
              </a:rPr>
              <a:t>：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 dirty="0">
                <a:latin typeface="Arial" charset="0"/>
                <a:ea typeface="黑体" pitchFamily="2" charset="-122"/>
              </a:rPr>
              <a:t>公共密钥算法</a:t>
            </a:r>
            <a:r>
              <a:rPr lang="en-US" altLang="zh-CN" dirty="0">
                <a:latin typeface="Arial" charset="0"/>
                <a:ea typeface="黑体" pitchFamily="2" charset="-122"/>
              </a:rPr>
              <a:t>(RSA</a:t>
            </a:r>
            <a:r>
              <a:rPr lang="zh-CN" altLang="zh-CN" dirty="0">
                <a:latin typeface="Arial" charset="0"/>
                <a:ea typeface="黑体" pitchFamily="2" charset="-122"/>
              </a:rPr>
              <a:t>算法是当前在互联网传输、银行以及信用卡产业中被广泛使用的安全基本机制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A5DB5E81-3B5B-4D8D-8523-2B463B70CB34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18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pic>
        <p:nvPicPr>
          <p:cNvPr id="17413" name="Picture 2" descr="20100310-014218-pi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5381625"/>
            <a:ext cx="1476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 descr="http://h.hiphotos.baidu.com/baike/w%3D268%3Bg%3D0/sign=fc643140ca8065387beaa315afe6c679/d01373f082025aafcb78cac5fbedab64034f1a7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716" y="3392996"/>
            <a:ext cx="4569444" cy="3205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942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算法的相关概念</a:t>
            </a:r>
          </a:p>
        </p:txBody>
      </p:sp>
      <p:sp>
        <p:nvSpPr>
          <p:cNvPr id="2048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是对特定问题求解步骤的一种描述，是指令的有限序列。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r>
              <a:rPr lang="zh-CN" altLang="en-US">
                <a:latin typeface="Arial" charset="0"/>
                <a:ea typeface="黑体" pitchFamily="2" charset="-122"/>
              </a:rPr>
              <a:t>具有下列</a:t>
            </a:r>
            <a:r>
              <a:rPr lang="en-US" altLang="zh-CN">
                <a:latin typeface="Arial" charset="0"/>
                <a:ea typeface="黑体" pitchFamily="2" charset="-122"/>
              </a:rPr>
              <a:t>5</a:t>
            </a:r>
            <a:r>
              <a:rPr lang="zh-CN" altLang="en-US">
                <a:latin typeface="Arial" charset="0"/>
                <a:ea typeface="黑体" pitchFamily="2" charset="-122"/>
              </a:rPr>
              <a:t>个特性：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有穷性：算法有限步结束，指令有限时间完成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确定性：每条指令都是明确的、无二义的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可行性：每条指令都能够被执行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输入：有</a:t>
            </a:r>
            <a:r>
              <a:rPr lang="en-US" altLang="zh-CN">
                <a:latin typeface="Arial" charset="0"/>
                <a:ea typeface="黑体" pitchFamily="2" charset="-122"/>
              </a:rPr>
              <a:t>0</a:t>
            </a:r>
            <a:r>
              <a:rPr lang="zh-CN" altLang="en-US">
                <a:latin typeface="Arial" charset="0"/>
                <a:ea typeface="黑体" pitchFamily="2" charset="-122"/>
              </a:rPr>
              <a:t>个或多个输入量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输出：有</a:t>
            </a:r>
            <a:r>
              <a:rPr lang="en-US" altLang="zh-CN">
                <a:latin typeface="Arial" charset="0"/>
                <a:ea typeface="黑体" pitchFamily="2" charset="-122"/>
              </a:rPr>
              <a:t>1</a:t>
            </a:r>
            <a:r>
              <a:rPr lang="zh-CN" altLang="en-US">
                <a:latin typeface="Arial" charset="0"/>
                <a:ea typeface="黑体" pitchFamily="2" charset="-122"/>
              </a:rPr>
              <a:t>个或多个输出量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endParaRPr lang="zh-CN" altLang="en-US">
              <a:latin typeface="Arial" charset="0"/>
              <a:ea typeface="黑体" pitchFamily="2" charset="-122"/>
            </a:endParaRPr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4D3042FD-E716-4034-B85A-DB9F02F7A266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19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课程说明</a:t>
            </a:r>
          </a:p>
        </p:txBody>
      </p:sp>
      <p:sp>
        <p:nvSpPr>
          <p:cNvPr id="512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 dirty="0">
                <a:latin typeface="Arial" charset="0"/>
                <a:ea typeface="黑体" pitchFamily="2" charset="-122"/>
              </a:rPr>
              <a:t>课程编号：</a:t>
            </a:r>
            <a:r>
              <a:rPr lang="en-US" altLang="zh-CN" sz="2000" dirty="0">
                <a:latin typeface="Arial" charset="0"/>
                <a:ea typeface="黑体" pitchFamily="2" charset="-122"/>
              </a:rPr>
              <a:t>S009101</a:t>
            </a:r>
          </a:p>
          <a:p>
            <a:r>
              <a:rPr lang="zh-CN" altLang="en-US" sz="2000" dirty="0">
                <a:latin typeface="Arial" charset="0"/>
                <a:ea typeface="黑体" pitchFamily="2" charset="-122"/>
              </a:rPr>
              <a:t>授课学时：</a:t>
            </a:r>
            <a:r>
              <a:rPr lang="en-US" altLang="zh-CN" sz="2000" dirty="0">
                <a:latin typeface="Arial" charset="0"/>
                <a:ea typeface="黑体" pitchFamily="2" charset="-122"/>
              </a:rPr>
              <a:t>54</a:t>
            </a:r>
            <a:r>
              <a:rPr lang="zh-CN" altLang="en-US" sz="2000" dirty="0">
                <a:latin typeface="Arial" charset="0"/>
                <a:ea typeface="黑体" pitchFamily="2" charset="-122"/>
              </a:rPr>
              <a:t>学时（</a:t>
            </a:r>
            <a:r>
              <a:rPr lang="en-US" altLang="zh-CN" sz="2000" dirty="0">
                <a:latin typeface="Arial" charset="0"/>
                <a:ea typeface="黑体" pitchFamily="2" charset="-122"/>
              </a:rPr>
              <a:t>1</a:t>
            </a:r>
            <a:r>
              <a:rPr lang="zh-CN" altLang="en-US" sz="2000" dirty="0">
                <a:latin typeface="Arial" charset="0"/>
                <a:ea typeface="黑体" pitchFamily="2" charset="-122"/>
              </a:rPr>
              <a:t>至</a:t>
            </a:r>
            <a:r>
              <a:rPr lang="en-US" altLang="zh-CN" sz="2000" dirty="0">
                <a:latin typeface="Arial" charset="0"/>
                <a:ea typeface="黑体" pitchFamily="2" charset="-122"/>
              </a:rPr>
              <a:t>18</a:t>
            </a:r>
            <a:r>
              <a:rPr lang="zh-CN" altLang="en-US" sz="2000" dirty="0">
                <a:latin typeface="Arial" charset="0"/>
                <a:ea typeface="黑体" pitchFamily="2" charset="-122"/>
              </a:rPr>
              <a:t>周，</a:t>
            </a:r>
            <a:r>
              <a:rPr lang="en-US" altLang="zh-CN" sz="2000" dirty="0">
                <a:latin typeface="Arial" charset="0"/>
                <a:ea typeface="黑体" pitchFamily="2" charset="-122"/>
              </a:rPr>
              <a:t>3</a:t>
            </a:r>
            <a:r>
              <a:rPr lang="zh-CN" altLang="en-US" sz="2000" dirty="0">
                <a:latin typeface="Arial" charset="0"/>
                <a:ea typeface="黑体" pitchFamily="2" charset="-122"/>
              </a:rPr>
              <a:t>学时</a:t>
            </a:r>
            <a:r>
              <a:rPr lang="en-US" altLang="zh-CN" sz="2000" dirty="0">
                <a:latin typeface="Arial" charset="0"/>
                <a:ea typeface="黑体" pitchFamily="2" charset="-122"/>
              </a:rPr>
              <a:t>/</a:t>
            </a:r>
            <a:r>
              <a:rPr lang="zh-CN" altLang="en-US" sz="2000" dirty="0">
                <a:latin typeface="Arial" charset="0"/>
                <a:ea typeface="黑体" pitchFamily="2" charset="-122"/>
              </a:rPr>
              <a:t>周）</a:t>
            </a:r>
            <a:endParaRPr lang="en-US" altLang="zh-CN" sz="2000" dirty="0">
              <a:latin typeface="Arial" charset="0"/>
              <a:ea typeface="黑体" pitchFamily="2" charset="-122"/>
            </a:endParaRPr>
          </a:p>
          <a:p>
            <a:r>
              <a:rPr lang="zh-CN" altLang="en-US" sz="2000" dirty="0">
                <a:latin typeface="Arial" charset="0"/>
                <a:ea typeface="黑体" pitchFamily="2" charset="-122"/>
              </a:rPr>
              <a:t>课程分类：专业基础</a:t>
            </a:r>
            <a:endParaRPr lang="en-US" altLang="zh-CN" sz="2000" dirty="0">
              <a:latin typeface="Arial" charset="0"/>
              <a:ea typeface="黑体" pitchFamily="2" charset="-122"/>
            </a:endParaRPr>
          </a:p>
          <a:p>
            <a:r>
              <a:rPr lang="zh-CN" altLang="zh-CN" sz="2000" dirty="0">
                <a:latin typeface="Arial" charset="0"/>
                <a:ea typeface="黑体" pitchFamily="2" charset="-122"/>
              </a:rPr>
              <a:t>考核形式：</a:t>
            </a:r>
            <a:endParaRPr lang="zh-CN" altLang="en-US" sz="2000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sz="1600" dirty="0">
                <a:latin typeface="Arial" charset="0"/>
                <a:ea typeface="黑体" pitchFamily="2" charset="-122"/>
              </a:rPr>
              <a:t>期末笔试</a:t>
            </a:r>
            <a:r>
              <a:rPr lang="en-US" altLang="zh-CN" sz="1600" dirty="0">
                <a:latin typeface="Arial" charset="0"/>
                <a:ea typeface="黑体" pitchFamily="2" charset="-122"/>
              </a:rPr>
              <a:t>80%+</a:t>
            </a:r>
            <a:r>
              <a:rPr lang="zh-CN" altLang="en-US" sz="1600" dirty="0">
                <a:latin typeface="Arial" charset="0"/>
                <a:ea typeface="黑体" pitchFamily="2" charset="-122"/>
              </a:rPr>
              <a:t>平时成绩</a:t>
            </a:r>
            <a:r>
              <a:rPr lang="en-US" altLang="zh-CN" sz="1600" dirty="0">
                <a:latin typeface="Arial" charset="0"/>
                <a:ea typeface="黑体" pitchFamily="2" charset="-122"/>
              </a:rPr>
              <a:t>20%</a:t>
            </a:r>
          </a:p>
          <a:p>
            <a:r>
              <a:rPr lang="zh-CN" altLang="en-US" sz="2000" dirty="0">
                <a:latin typeface="Arial" charset="0"/>
                <a:ea typeface="黑体" pitchFamily="2" charset="-122"/>
              </a:rPr>
              <a:t>作业：</a:t>
            </a:r>
            <a:endParaRPr lang="en-US" altLang="zh-CN" sz="2000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sz="1600" dirty="0">
                <a:latin typeface="Arial" charset="0"/>
                <a:ea typeface="黑体" pitchFamily="2" charset="-122"/>
              </a:rPr>
              <a:t>从布置作业起，到下一次课前两天</a:t>
            </a:r>
            <a:r>
              <a:rPr lang="en-US" altLang="zh-CN" sz="1600" dirty="0">
                <a:latin typeface="Arial" charset="0"/>
                <a:ea typeface="黑体" pitchFamily="2" charset="-122"/>
              </a:rPr>
              <a:t>(</a:t>
            </a:r>
            <a:r>
              <a:rPr lang="zh-CN" altLang="en-US" sz="1600" dirty="0">
                <a:latin typeface="Arial" charset="0"/>
                <a:ea typeface="黑体" pitchFamily="2" charset="-122"/>
              </a:rPr>
              <a:t>周六</a:t>
            </a:r>
            <a:r>
              <a:rPr lang="en-US" altLang="zh-CN" sz="1600" dirty="0">
                <a:latin typeface="Arial" charset="0"/>
                <a:ea typeface="黑体" pitchFamily="2" charset="-122"/>
              </a:rPr>
              <a:t>23:00)</a:t>
            </a:r>
          </a:p>
          <a:p>
            <a:pPr lvl="1"/>
            <a:r>
              <a:rPr lang="zh-CN" altLang="en-US" sz="1600" dirty="0">
                <a:latin typeface="Arial" charset="0"/>
                <a:ea typeface="黑体" pitchFamily="2" charset="-122"/>
              </a:rPr>
              <a:t>电子版，发送到</a:t>
            </a:r>
            <a:r>
              <a:rPr lang="en-US" altLang="zh-CN" sz="1600" dirty="0">
                <a:latin typeface="Arial" charset="0"/>
                <a:ea typeface="黑体" pitchFamily="2" charset="-122"/>
              </a:rPr>
              <a:t>homeworkseu@163.com</a:t>
            </a:r>
          </a:p>
          <a:p>
            <a:pPr lvl="1"/>
            <a:r>
              <a:rPr lang="zh-CN" altLang="en-US" sz="1600" dirty="0">
                <a:latin typeface="Arial" charset="0"/>
                <a:ea typeface="黑体" pitchFamily="2" charset="-122"/>
              </a:rPr>
              <a:t>文件命名</a:t>
            </a:r>
            <a:r>
              <a:rPr lang="en-US" altLang="zh-CN" sz="1600" dirty="0">
                <a:latin typeface="Arial" charset="0"/>
                <a:ea typeface="黑体" pitchFamily="2" charset="-122"/>
              </a:rPr>
              <a:t>(04012501_</a:t>
            </a:r>
            <a:r>
              <a:rPr lang="zh-CN" altLang="en-US" sz="1600" dirty="0">
                <a:latin typeface="Arial" charset="0"/>
                <a:ea typeface="黑体" pitchFamily="2" charset="-122"/>
              </a:rPr>
              <a:t>肖迪</a:t>
            </a:r>
            <a:r>
              <a:rPr lang="en-US" altLang="zh-CN" sz="1600" dirty="0">
                <a:latin typeface="Arial" charset="0"/>
                <a:ea typeface="黑体" pitchFamily="2" charset="-122"/>
              </a:rPr>
              <a:t>)</a:t>
            </a:r>
            <a:r>
              <a:rPr lang="zh-CN" altLang="en-US" sz="1600" dirty="0">
                <a:latin typeface="Arial" charset="0"/>
                <a:ea typeface="黑体" pitchFamily="2" charset="-122"/>
              </a:rPr>
              <a:t>，文件格式</a:t>
            </a:r>
            <a:r>
              <a:rPr lang="en-US" altLang="zh-CN" sz="1600" dirty="0">
                <a:latin typeface="Arial" charset="0"/>
                <a:ea typeface="黑体" pitchFamily="2" charset="-122"/>
              </a:rPr>
              <a:t>(.</a:t>
            </a:r>
            <a:r>
              <a:rPr lang="en-US" altLang="zh-CN" sz="1600" dirty="0" err="1">
                <a:latin typeface="Arial" charset="0"/>
                <a:ea typeface="黑体" pitchFamily="2" charset="-122"/>
              </a:rPr>
              <a:t>pdf</a:t>
            </a:r>
            <a:r>
              <a:rPr lang="zh-CN" altLang="en-US" sz="1600" dirty="0">
                <a:latin typeface="Arial" charset="0"/>
                <a:ea typeface="黑体" pitchFamily="2" charset="-122"/>
              </a:rPr>
              <a:t>、</a:t>
            </a:r>
            <a:r>
              <a:rPr lang="en-US" altLang="zh-CN" sz="1600" dirty="0">
                <a:latin typeface="Arial" charset="0"/>
                <a:ea typeface="黑体" pitchFamily="2" charset="-122"/>
              </a:rPr>
              <a:t>.doc</a:t>
            </a:r>
            <a:r>
              <a:rPr lang="zh-CN" altLang="en-US" sz="1600" dirty="0">
                <a:latin typeface="Arial" charset="0"/>
                <a:ea typeface="黑体" pitchFamily="2" charset="-122"/>
              </a:rPr>
              <a:t>、</a:t>
            </a:r>
            <a:r>
              <a:rPr lang="en-US" altLang="zh-CN" sz="1600" dirty="0">
                <a:latin typeface="Arial" charset="0"/>
                <a:ea typeface="黑体" pitchFamily="2" charset="-122"/>
              </a:rPr>
              <a:t>.</a:t>
            </a:r>
            <a:r>
              <a:rPr lang="en-US" altLang="zh-CN" sz="1600" dirty="0" err="1">
                <a:latin typeface="Arial" charset="0"/>
                <a:ea typeface="黑体" pitchFamily="2" charset="-122"/>
              </a:rPr>
              <a:t>docx</a:t>
            </a:r>
            <a:r>
              <a:rPr lang="zh-CN" altLang="en-US" sz="1600" dirty="0">
                <a:latin typeface="Arial" charset="0"/>
                <a:ea typeface="黑体" pitchFamily="2" charset="-122"/>
              </a:rPr>
              <a:t>、</a:t>
            </a:r>
            <a:r>
              <a:rPr lang="en-US" altLang="zh-CN" sz="1600" dirty="0">
                <a:latin typeface="Arial" charset="0"/>
                <a:ea typeface="黑体" pitchFamily="2" charset="-122"/>
              </a:rPr>
              <a:t>.jpg)</a:t>
            </a:r>
            <a:r>
              <a:rPr lang="zh-CN" altLang="en-US" sz="1600" dirty="0">
                <a:latin typeface="Arial" charset="0"/>
                <a:ea typeface="黑体" pitchFamily="2" charset="-122"/>
              </a:rPr>
              <a:t>，大小≤</a:t>
            </a:r>
            <a:r>
              <a:rPr lang="en-US" altLang="zh-CN" sz="1600" dirty="0">
                <a:latin typeface="Arial" charset="0"/>
                <a:ea typeface="黑体" pitchFamily="2" charset="-122"/>
              </a:rPr>
              <a:t>500K</a:t>
            </a:r>
          </a:p>
          <a:p>
            <a:r>
              <a:rPr lang="zh-CN" altLang="en-US" sz="2000" dirty="0">
                <a:latin typeface="Arial" charset="0"/>
                <a:ea typeface="黑体" pitchFamily="2" charset="-122"/>
              </a:rPr>
              <a:t>联系方式</a:t>
            </a:r>
            <a:endParaRPr lang="en-US" altLang="zh-CN" sz="2000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sz="1600" dirty="0">
                <a:latin typeface="Arial" charset="0"/>
                <a:ea typeface="黑体" pitchFamily="2" charset="-122"/>
              </a:rPr>
              <a:t>计算机楼</a:t>
            </a:r>
            <a:r>
              <a:rPr lang="en-US" altLang="zh-CN" sz="1600" dirty="0">
                <a:latin typeface="Arial" charset="0"/>
                <a:ea typeface="黑体" pitchFamily="2" charset="-122"/>
              </a:rPr>
              <a:t>212</a:t>
            </a:r>
            <a:endParaRPr lang="en-US" altLang="zh-CN" sz="2000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sz="1600" dirty="0">
                <a:latin typeface="Arial" charset="0"/>
                <a:ea typeface="黑体" pitchFamily="2" charset="-122"/>
              </a:rPr>
              <a:t>电话</a:t>
            </a:r>
            <a:r>
              <a:rPr lang="en-US" altLang="zh-CN" sz="1600" dirty="0">
                <a:latin typeface="Arial" charset="0"/>
                <a:ea typeface="黑体" pitchFamily="2" charset="-122"/>
              </a:rPr>
              <a:t>: 13951855973</a:t>
            </a:r>
          </a:p>
          <a:p>
            <a:pPr lvl="1"/>
            <a:r>
              <a:rPr lang="en-US" altLang="zh-CN" sz="1600" dirty="0">
                <a:latin typeface="Arial" charset="0"/>
                <a:ea typeface="黑体" pitchFamily="2" charset="-122"/>
              </a:rPr>
              <a:t>Email: xiaolin@seu.edu.cn</a:t>
            </a:r>
            <a:endParaRPr lang="zh-CN" altLang="en-US" sz="1600" dirty="0">
              <a:latin typeface="Arial" charset="0"/>
              <a:ea typeface="黑体" pitchFamily="2" charset="-122"/>
            </a:endParaRPr>
          </a:p>
        </p:txBody>
      </p:sp>
      <p:sp>
        <p:nvSpPr>
          <p:cNvPr id="5124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239B7701-47A3-4755-A48F-582186808312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算法的正确性分析</a:t>
            </a:r>
          </a:p>
        </p:txBody>
      </p:sp>
      <p:sp>
        <p:nvSpPr>
          <p:cNvPr id="2150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一个算法是正确的，如果它对于每一个输入都最终停止,而且产生正确的输出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 algn="just"/>
            <a:r>
              <a:rPr lang="zh-CN" altLang="en-US">
                <a:latin typeface="Arial" charset="0"/>
                <a:ea typeface="黑体" pitchFamily="2" charset="-122"/>
              </a:rPr>
              <a:t>不正确算法</a:t>
            </a:r>
            <a:r>
              <a:rPr lang="en-US" altLang="zh-CN">
                <a:latin typeface="Arial" charset="0"/>
                <a:ea typeface="黑体" pitchFamily="2" charset="-122"/>
              </a:rPr>
              <a:t>：</a:t>
            </a:r>
          </a:p>
          <a:p>
            <a:pPr lvl="2" algn="just"/>
            <a:r>
              <a:rPr lang="zh-CN" altLang="en-US">
                <a:latin typeface="Arial" charset="0"/>
                <a:ea typeface="黑体" pitchFamily="2" charset="-122"/>
              </a:rPr>
              <a:t>不停止(在某个输入上)</a:t>
            </a:r>
          </a:p>
          <a:p>
            <a:pPr lvl="2" algn="just"/>
            <a:r>
              <a:rPr lang="zh-CN" altLang="en-US">
                <a:latin typeface="Arial" charset="0"/>
                <a:ea typeface="黑体" pitchFamily="2" charset="-122"/>
              </a:rPr>
              <a:t>对所有输入都停止，但对某输入产生不正确结果</a:t>
            </a:r>
          </a:p>
          <a:p>
            <a:pPr lvl="1" algn="just"/>
            <a:r>
              <a:rPr lang="zh-CN" altLang="en-US">
                <a:latin typeface="Arial" charset="0"/>
                <a:ea typeface="黑体" pitchFamily="2" charset="-122"/>
              </a:rPr>
              <a:t>近似算法</a:t>
            </a:r>
          </a:p>
          <a:p>
            <a:pPr lvl="2" algn="just"/>
            <a:r>
              <a:rPr lang="zh-CN" altLang="en-US">
                <a:latin typeface="Arial" charset="0"/>
                <a:ea typeface="黑体" pitchFamily="2" charset="-122"/>
              </a:rPr>
              <a:t>对所有输入都停止</a:t>
            </a:r>
          </a:p>
          <a:p>
            <a:pPr lvl="2" algn="just"/>
            <a:r>
              <a:rPr lang="zh-CN" altLang="en-US">
                <a:latin typeface="Arial" charset="0"/>
                <a:ea typeface="黑体" pitchFamily="2" charset="-122"/>
              </a:rPr>
              <a:t>产生近似正确的解或产生不多的不正确解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 algn="just"/>
            <a:r>
              <a:rPr lang="zh-CN" altLang="en-US">
                <a:latin typeface="Arial" charset="0"/>
                <a:ea typeface="黑体" pitchFamily="2" charset="-122"/>
              </a:rPr>
              <a:t>调试程序 </a:t>
            </a:r>
            <a:r>
              <a:rPr lang="zh-CN" altLang="en-US">
                <a:latin typeface="Arial" charset="0"/>
                <a:ea typeface="黑体" pitchFamily="2" charset="-122"/>
                <a:sym typeface="Symbol" pitchFamily="18" charset="2"/>
              </a:rPr>
              <a:t> </a:t>
            </a:r>
            <a:r>
              <a:rPr lang="zh-CN" altLang="en-US">
                <a:latin typeface="Arial" charset="0"/>
                <a:ea typeface="黑体" pitchFamily="2" charset="-122"/>
              </a:rPr>
              <a:t>程序正确性证明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 algn="just"/>
            <a:r>
              <a:rPr lang="zh-CN" altLang="en-US">
                <a:latin typeface="Arial" charset="0"/>
                <a:ea typeface="黑体" pitchFamily="2" charset="-122"/>
              </a:rPr>
              <a:t>程序调试只能证明程序有错，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 algn="just"/>
            <a:r>
              <a:rPr lang="zh-CN" altLang="en-US">
                <a:latin typeface="Arial" charset="0"/>
                <a:ea typeface="黑体" pitchFamily="2" charset="-122"/>
              </a:rPr>
              <a:t>不能证明程序无错误</a:t>
            </a:r>
            <a:r>
              <a:rPr lang="en-US" altLang="zh-CN">
                <a:latin typeface="Arial" charset="0"/>
                <a:ea typeface="黑体" pitchFamily="2" charset="-122"/>
              </a:rPr>
              <a:t>! </a:t>
            </a:r>
          </a:p>
          <a:p>
            <a:pPr lvl="2" algn="just"/>
            <a:endParaRPr lang="zh-CN" altLang="en-US">
              <a:latin typeface="Arial" charset="0"/>
              <a:ea typeface="黑体" pitchFamily="2" charset="-122"/>
            </a:endParaRPr>
          </a:p>
          <a:p>
            <a:pPr lvl="1"/>
            <a:endParaRPr lang="zh-CN" altLang="en-US">
              <a:latin typeface="Arial" charset="0"/>
              <a:ea typeface="黑体" pitchFamily="2" charset="-122"/>
            </a:endParaRPr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A34D9BE8-2334-4879-B8C9-5CAC25C8AE45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20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算法好坏的衡量尺度</a:t>
            </a:r>
          </a:p>
        </p:txBody>
      </p:sp>
      <p:sp>
        <p:nvSpPr>
          <p:cNvPr id="2253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>
                <a:latin typeface="Arial" charset="0"/>
                <a:ea typeface="黑体" pitchFamily="2" charset="-122"/>
              </a:rPr>
              <a:t>最初，用所需计算时间来衡量算法的好坏</a:t>
            </a:r>
          </a:p>
          <a:p>
            <a:r>
              <a:rPr lang="zh-CN" altLang="zh-CN">
                <a:latin typeface="Arial" charset="0"/>
                <a:ea typeface="黑体" pitchFamily="2" charset="-122"/>
              </a:rPr>
              <a:t>但不同的机器相互之间无法比较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r>
              <a:rPr lang="zh-CN" altLang="zh-CN">
                <a:latin typeface="Arial" charset="0"/>
                <a:ea typeface="黑体" pitchFamily="2" charset="-122"/>
              </a:rPr>
              <a:t>故需要用独立于具体计算机的客观衡量标准</a:t>
            </a:r>
          </a:p>
          <a:p>
            <a:pPr lvl="1"/>
            <a:r>
              <a:rPr lang="zh-CN" altLang="zh-CN">
                <a:latin typeface="Arial" charset="0"/>
                <a:ea typeface="黑体" pitchFamily="2" charset="-122"/>
              </a:rPr>
              <a:t>问题的规模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>
                <a:latin typeface="Arial" charset="0"/>
                <a:ea typeface="黑体" pitchFamily="2" charset="-122"/>
              </a:rPr>
              <a:t>基本运算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>
                <a:latin typeface="Arial" charset="0"/>
                <a:ea typeface="黑体" pitchFamily="2" charset="-122"/>
              </a:rPr>
              <a:t>算法的计算量函数</a:t>
            </a:r>
            <a:endParaRPr lang="zh-CN" altLang="en-US">
              <a:latin typeface="Arial" charset="0"/>
              <a:ea typeface="黑体" pitchFamily="2" charset="-122"/>
            </a:endParaRPr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5A671591-9ABE-4AF7-8680-01A52A6A3BA4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21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算法好坏的衡量尺度</a:t>
            </a:r>
          </a:p>
        </p:txBody>
      </p:sp>
      <p:sp>
        <p:nvSpPr>
          <p:cNvPr id="2355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黑体" pitchFamily="2" charset="-122"/>
              </a:rPr>
              <a:t>时间复杂度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基本运算（原子操作）执行次数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r>
              <a:rPr lang="zh-CN" altLang="en-US">
                <a:latin typeface="Arial" charset="0"/>
                <a:ea typeface="黑体" pitchFamily="2" charset="-122"/>
              </a:rPr>
              <a:t>空间复杂度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>
                <a:latin typeface="Arial" charset="0"/>
                <a:ea typeface="黑体" pitchFamily="2" charset="-122"/>
              </a:rPr>
              <a:t>需要的存储空间大小</a:t>
            </a:r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5D4396DB-A757-4EF0-A5FF-25E93306827F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算法好坏的衡量尺度</a:t>
            </a:r>
          </a:p>
        </p:txBody>
      </p:sp>
      <p:sp>
        <p:nvSpPr>
          <p:cNvPr id="2457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>
                <a:latin typeface="Arial" charset="0"/>
                <a:ea typeface="黑体" pitchFamily="2" charset="-122"/>
              </a:rPr>
              <a:t>问题的规模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>
                <a:latin typeface="Arial" charset="0"/>
                <a:ea typeface="黑体" pitchFamily="2" charset="-122"/>
              </a:rPr>
              <a:t>一个或多个整数，作为输入数据量的测度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>
                <a:latin typeface="Arial" charset="0"/>
                <a:ea typeface="黑体" pitchFamily="2" charset="-122"/>
              </a:rPr>
              <a:t>数</a:t>
            </a:r>
            <a:r>
              <a:rPr lang="zh-CN" altLang="en-US">
                <a:latin typeface="Arial" charset="0"/>
                <a:ea typeface="黑体" pitchFamily="2" charset="-122"/>
              </a:rPr>
              <a:t>组</a:t>
            </a:r>
            <a:r>
              <a:rPr lang="zh-CN" altLang="zh-CN">
                <a:latin typeface="Arial" charset="0"/>
                <a:ea typeface="黑体" pitchFamily="2" charset="-122"/>
              </a:rPr>
              <a:t>的长度</a:t>
            </a:r>
            <a:r>
              <a:rPr lang="en-US" altLang="zh-CN">
                <a:latin typeface="Arial" charset="0"/>
                <a:ea typeface="黑体" pitchFamily="2" charset="-122"/>
              </a:rPr>
              <a:t> (</a:t>
            </a:r>
            <a:r>
              <a:rPr lang="zh-CN" altLang="zh-CN">
                <a:latin typeface="Arial" charset="0"/>
                <a:ea typeface="黑体" pitchFamily="2" charset="-122"/>
              </a:rPr>
              <a:t>数据项的个数</a:t>
            </a:r>
            <a:r>
              <a:rPr lang="en-US" altLang="zh-CN">
                <a:latin typeface="Arial" charset="0"/>
                <a:ea typeface="黑体" pitchFamily="2" charset="-122"/>
              </a:rPr>
              <a:t>)</a:t>
            </a:r>
            <a:endParaRPr lang="zh-CN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zh-CN" sz="2500">
                <a:latin typeface="Arial" charset="0"/>
                <a:ea typeface="黑体" pitchFamily="2" charset="-122"/>
              </a:rPr>
              <a:t>问题：在一个数</a:t>
            </a:r>
            <a:r>
              <a:rPr lang="zh-CN" altLang="en-US" sz="2500">
                <a:latin typeface="Arial" charset="0"/>
                <a:ea typeface="黑体" pitchFamily="2" charset="-122"/>
              </a:rPr>
              <a:t>组</a:t>
            </a:r>
            <a:r>
              <a:rPr lang="zh-CN" altLang="zh-CN" sz="2500">
                <a:latin typeface="Arial" charset="0"/>
                <a:ea typeface="黑体" pitchFamily="2" charset="-122"/>
              </a:rPr>
              <a:t>中寻找</a:t>
            </a:r>
            <a:r>
              <a:rPr lang="en-US" altLang="zh-CN" sz="2500">
                <a:latin typeface="Arial" charset="0"/>
                <a:ea typeface="黑体" pitchFamily="2" charset="-122"/>
              </a:rPr>
              <a:t>X</a:t>
            </a:r>
            <a:endParaRPr lang="zh-CN" altLang="zh-CN" sz="50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>
                <a:latin typeface="Arial" charset="0"/>
                <a:ea typeface="黑体" pitchFamily="2" charset="-122"/>
              </a:rPr>
              <a:t>矩阵的最大维数</a:t>
            </a:r>
            <a:r>
              <a:rPr lang="en-US" altLang="zh-CN">
                <a:latin typeface="Arial" charset="0"/>
                <a:ea typeface="黑体" pitchFamily="2" charset="-122"/>
              </a:rPr>
              <a:t> (</a:t>
            </a:r>
            <a:r>
              <a:rPr lang="zh-CN" altLang="zh-CN">
                <a:latin typeface="Arial" charset="0"/>
                <a:ea typeface="黑体" pitchFamily="2" charset="-122"/>
              </a:rPr>
              <a:t>阶数</a:t>
            </a:r>
            <a:r>
              <a:rPr lang="en-US" altLang="zh-CN">
                <a:latin typeface="Arial" charset="0"/>
                <a:ea typeface="黑体" pitchFamily="2" charset="-122"/>
              </a:rPr>
              <a:t>)</a:t>
            </a:r>
            <a:endParaRPr lang="zh-CN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zh-CN" sz="2500">
                <a:latin typeface="Arial" charset="0"/>
                <a:ea typeface="黑体" pitchFamily="2" charset="-122"/>
              </a:rPr>
              <a:t>问题：求两个实矩阵相乘的结果</a:t>
            </a:r>
            <a:endParaRPr lang="zh-CN" altLang="zh-CN" sz="500">
              <a:latin typeface="Arial" charset="0"/>
              <a:ea typeface="黑体" pitchFamily="2" charset="-122"/>
            </a:endParaRPr>
          </a:p>
          <a:p>
            <a:r>
              <a:rPr lang="zh-CN" altLang="zh-CN" sz="3200">
                <a:latin typeface="Arial" charset="0"/>
                <a:ea typeface="黑体" pitchFamily="2" charset="-122"/>
              </a:rPr>
              <a:t>输入规模通常用</a:t>
            </a:r>
            <a:r>
              <a:rPr lang="en-US" altLang="zh-CN" sz="3200">
                <a:latin typeface="Arial" charset="0"/>
                <a:ea typeface="黑体" pitchFamily="2" charset="-122"/>
              </a:rPr>
              <a:t>n</a:t>
            </a:r>
            <a:r>
              <a:rPr lang="zh-CN" altLang="zh-CN" sz="3200">
                <a:latin typeface="Arial" charset="0"/>
                <a:ea typeface="黑体" pitchFamily="2" charset="-122"/>
              </a:rPr>
              <a:t>来表示</a:t>
            </a:r>
            <a:endParaRPr lang="en-US" altLang="zh-CN" sz="320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>
                <a:latin typeface="Arial" charset="0"/>
                <a:ea typeface="黑体" pitchFamily="2" charset="-122"/>
              </a:rPr>
              <a:t>也可有两个以上的参数，如图中的顶点数和边数</a:t>
            </a:r>
            <a:r>
              <a:rPr lang="en-US" altLang="zh-CN">
                <a:latin typeface="Arial" charset="0"/>
                <a:ea typeface="黑体" pitchFamily="2" charset="-122"/>
              </a:rPr>
              <a:t> (</a:t>
            </a:r>
            <a:r>
              <a:rPr lang="zh-CN" altLang="zh-CN">
                <a:latin typeface="Arial" charset="0"/>
                <a:ea typeface="黑体" pitchFamily="2" charset="-122"/>
              </a:rPr>
              <a:t>图论中的问题</a:t>
            </a:r>
            <a:r>
              <a:rPr lang="en-US" altLang="zh-CN">
                <a:latin typeface="Arial" charset="0"/>
                <a:ea typeface="黑体" pitchFamily="2" charset="-122"/>
              </a:rPr>
              <a:t>)</a:t>
            </a:r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94C9689-24A1-4022-8930-BB0A1E88EB96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算法好坏的衡量尺度</a:t>
            </a:r>
          </a:p>
        </p:txBody>
      </p:sp>
      <p:sp>
        <p:nvSpPr>
          <p:cNvPr id="2560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>
                <a:latin typeface="Arial" charset="0"/>
                <a:ea typeface="黑体" pitchFamily="2" charset="-122"/>
              </a:rPr>
              <a:t>基本运算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>
                <a:latin typeface="Arial" charset="0"/>
                <a:ea typeface="黑体" pitchFamily="2" charset="-122"/>
              </a:rPr>
              <a:t>解决给定问题时占支配地位的运算</a:t>
            </a:r>
          </a:p>
          <a:p>
            <a:pPr lvl="1"/>
            <a:r>
              <a:rPr lang="zh-CN" altLang="zh-CN">
                <a:latin typeface="Arial" charset="0"/>
                <a:ea typeface="黑体" pitchFamily="2" charset="-122"/>
              </a:rPr>
              <a:t>在一个表中寻找数据元素</a:t>
            </a:r>
            <a:r>
              <a:rPr lang="en-US" altLang="zh-CN">
                <a:latin typeface="Arial" charset="0"/>
                <a:ea typeface="黑体" pitchFamily="2" charset="-122"/>
              </a:rPr>
              <a:t>x</a:t>
            </a:r>
          </a:p>
          <a:p>
            <a:pPr lvl="2"/>
            <a:r>
              <a:rPr lang="en-US" altLang="zh-CN" sz="2500">
                <a:latin typeface="Arial" charset="0"/>
                <a:ea typeface="黑体" pitchFamily="2" charset="-122"/>
              </a:rPr>
              <a:t>x</a:t>
            </a:r>
            <a:r>
              <a:rPr lang="zh-CN" altLang="zh-CN" sz="2500">
                <a:latin typeface="Arial" charset="0"/>
                <a:ea typeface="黑体" pitchFamily="2" charset="-122"/>
              </a:rPr>
              <a:t>与表中的一个项进行比较</a:t>
            </a:r>
            <a:endParaRPr lang="zh-CN" altLang="zh-CN" sz="50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>
                <a:latin typeface="Arial" charset="0"/>
                <a:ea typeface="黑体" pitchFamily="2" charset="-122"/>
              </a:rPr>
              <a:t>两个实矩阵的乘法</a:t>
            </a:r>
          </a:p>
          <a:p>
            <a:pPr lvl="2"/>
            <a:r>
              <a:rPr lang="zh-CN" altLang="zh-CN" sz="2500">
                <a:latin typeface="Arial" charset="0"/>
                <a:ea typeface="黑体" pitchFamily="2" charset="-122"/>
              </a:rPr>
              <a:t>实数的乘法</a:t>
            </a:r>
            <a:r>
              <a:rPr lang="en-US" altLang="zh-CN" sz="2500">
                <a:latin typeface="Arial" charset="0"/>
                <a:ea typeface="黑体" pitchFamily="2" charset="-122"/>
              </a:rPr>
              <a:t>(</a:t>
            </a:r>
            <a:r>
              <a:rPr lang="zh-CN" altLang="zh-CN" sz="2500">
                <a:latin typeface="Arial" charset="0"/>
                <a:ea typeface="黑体" pitchFamily="2" charset="-122"/>
              </a:rPr>
              <a:t>及加法</a:t>
            </a:r>
            <a:r>
              <a:rPr lang="en-US" altLang="zh-CN" sz="2500">
                <a:latin typeface="Arial" charset="0"/>
                <a:ea typeface="黑体" pitchFamily="2" charset="-122"/>
              </a:rPr>
              <a:t>)C=AB</a:t>
            </a:r>
            <a:r>
              <a:rPr lang="zh-CN" altLang="zh-CN" sz="2500">
                <a:latin typeface="Arial" charset="0"/>
                <a:ea typeface="黑体" pitchFamily="2" charset="-122"/>
              </a:rPr>
              <a:t>则</a:t>
            </a:r>
            <a:r>
              <a:rPr lang="en-US" altLang="zh-CN" sz="2500">
                <a:latin typeface="Arial" charset="0"/>
                <a:ea typeface="黑体" pitchFamily="2" charset="-122"/>
              </a:rPr>
              <a:t>c</a:t>
            </a:r>
            <a:r>
              <a:rPr lang="en-US" altLang="zh-CN" sz="2500" baseline="-25000">
                <a:latin typeface="Arial" charset="0"/>
                <a:ea typeface="黑体" pitchFamily="2" charset="-122"/>
              </a:rPr>
              <a:t>ij</a:t>
            </a:r>
            <a:r>
              <a:rPr lang="en-US" altLang="zh-CN" sz="2500">
                <a:latin typeface="Arial" charset="0"/>
                <a:ea typeface="黑体" pitchFamily="2" charset="-122"/>
              </a:rPr>
              <a:t>=∑a</a:t>
            </a:r>
            <a:r>
              <a:rPr lang="en-US" altLang="zh-CN" sz="2500" baseline="-25000">
                <a:latin typeface="Arial" charset="0"/>
                <a:ea typeface="黑体" pitchFamily="2" charset="-122"/>
              </a:rPr>
              <a:t>ik</a:t>
            </a:r>
            <a:r>
              <a:rPr lang="en-US" altLang="zh-CN" sz="2500">
                <a:latin typeface="Arial" charset="0"/>
                <a:ea typeface="黑体" pitchFamily="2" charset="-122"/>
              </a:rPr>
              <a:t>*b</a:t>
            </a:r>
            <a:r>
              <a:rPr lang="en-US" altLang="zh-CN" sz="2500" baseline="-25000">
                <a:latin typeface="Arial" charset="0"/>
                <a:ea typeface="黑体" pitchFamily="2" charset="-122"/>
              </a:rPr>
              <a:t>kj</a:t>
            </a:r>
            <a:endParaRPr lang="zh-CN" altLang="zh-CN" sz="50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>
                <a:latin typeface="Arial" charset="0"/>
                <a:ea typeface="黑体" pitchFamily="2" charset="-122"/>
              </a:rPr>
              <a:t>将一个数</a:t>
            </a:r>
            <a:r>
              <a:rPr lang="zh-CN" altLang="en-US">
                <a:latin typeface="Arial" charset="0"/>
                <a:ea typeface="黑体" pitchFamily="2" charset="-122"/>
              </a:rPr>
              <a:t>组</a:t>
            </a:r>
            <a:r>
              <a:rPr lang="zh-CN" altLang="zh-CN">
                <a:latin typeface="Arial" charset="0"/>
                <a:ea typeface="黑体" pitchFamily="2" charset="-122"/>
              </a:rPr>
              <a:t>进行排序</a:t>
            </a:r>
          </a:p>
          <a:p>
            <a:pPr lvl="2"/>
            <a:r>
              <a:rPr lang="zh-CN" altLang="en-US" sz="2500">
                <a:latin typeface="Arial" charset="0"/>
                <a:ea typeface="黑体" pitchFamily="2" charset="-122"/>
              </a:rPr>
              <a:t>数组</a:t>
            </a:r>
            <a:r>
              <a:rPr lang="zh-CN" altLang="zh-CN" sz="2500">
                <a:latin typeface="Arial" charset="0"/>
                <a:ea typeface="黑体" pitchFamily="2" charset="-122"/>
              </a:rPr>
              <a:t>中的两个数据项进行比较</a:t>
            </a:r>
            <a:endParaRPr lang="en-US" altLang="zh-CN" sz="2500">
              <a:latin typeface="Arial" charset="0"/>
              <a:ea typeface="黑体" pitchFamily="2" charset="-122"/>
            </a:endParaRPr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D2EB69DA-A2EC-467C-A9ED-B31155503F85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24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算法好坏的衡量尺度</a:t>
            </a:r>
          </a:p>
        </p:txBody>
      </p:sp>
      <p:sp>
        <p:nvSpPr>
          <p:cNvPr id="2662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>
                <a:latin typeface="Arial" charset="0"/>
                <a:ea typeface="黑体" pitchFamily="2" charset="-122"/>
              </a:rPr>
              <a:t>基本运算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>
                <a:latin typeface="Arial" charset="0"/>
                <a:ea typeface="黑体" pitchFamily="2" charset="-122"/>
              </a:rPr>
              <a:t>通常情况下，讨论一个算法优劣时，我们只讨论基本运算的执行次数</a:t>
            </a:r>
          </a:p>
          <a:p>
            <a:pPr lvl="1"/>
            <a:r>
              <a:rPr lang="zh-CN" altLang="zh-CN">
                <a:latin typeface="Arial" charset="0"/>
                <a:ea typeface="黑体" pitchFamily="2" charset="-122"/>
              </a:rPr>
              <a:t>因为它是占支配地位的，而其它的运算可以忽略不计</a:t>
            </a:r>
            <a:endParaRPr lang="zh-CN" altLang="en-US">
              <a:latin typeface="Arial" charset="0"/>
              <a:ea typeface="黑体" pitchFamily="2" charset="-122"/>
            </a:endParaRPr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9EB7FA26-6C08-4ED1-946A-EDAC234B64AF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25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算法好坏的衡量尺度</a:t>
            </a:r>
          </a:p>
        </p:txBody>
      </p:sp>
      <p:sp>
        <p:nvSpPr>
          <p:cNvPr id="2765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>
                <a:latin typeface="Arial" charset="0"/>
                <a:ea typeface="黑体" pitchFamily="2" charset="-122"/>
              </a:rPr>
              <a:t>算法的计算量函数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>
                <a:latin typeface="Arial" charset="0"/>
                <a:ea typeface="黑体" pitchFamily="2" charset="-122"/>
              </a:rPr>
              <a:t>用输入规模的某个函数来表示算法的基本运算量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sz="2800">
                <a:latin typeface="Arial" charset="0"/>
                <a:ea typeface="黑体" pitchFamily="2" charset="-122"/>
              </a:rPr>
              <a:t>该</a:t>
            </a:r>
            <a:r>
              <a:rPr lang="zh-CN" altLang="zh-CN" sz="2800">
                <a:latin typeface="Arial" charset="0"/>
                <a:ea typeface="黑体" pitchFamily="2" charset="-122"/>
              </a:rPr>
              <a:t>函数称为算法的时间复杂性</a:t>
            </a:r>
            <a:r>
              <a:rPr lang="en-US" altLang="zh-CN" sz="2800">
                <a:latin typeface="Arial" charset="0"/>
                <a:ea typeface="黑体" pitchFamily="2" charset="-122"/>
              </a:rPr>
              <a:t>(</a:t>
            </a:r>
            <a:r>
              <a:rPr lang="zh-CN" altLang="zh-CN" sz="2800">
                <a:latin typeface="Arial" charset="0"/>
                <a:ea typeface="黑体" pitchFamily="2" charset="-122"/>
              </a:rPr>
              <a:t>度</a:t>
            </a:r>
            <a:r>
              <a:rPr lang="en-US" altLang="zh-CN" sz="2800">
                <a:latin typeface="Arial" charset="0"/>
                <a:ea typeface="黑体" pitchFamily="2" charset="-122"/>
              </a:rPr>
              <a:t>)</a:t>
            </a:r>
            <a:r>
              <a:rPr lang="zh-CN" altLang="en-US" sz="2800">
                <a:latin typeface="Arial" charset="0"/>
                <a:ea typeface="黑体" pitchFamily="2" charset="-122"/>
              </a:rPr>
              <a:t>，一般</a:t>
            </a:r>
            <a:r>
              <a:rPr lang="zh-CN" altLang="zh-CN" sz="2800">
                <a:latin typeface="Arial" charset="0"/>
                <a:ea typeface="黑体" pitchFamily="2" charset="-122"/>
              </a:rPr>
              <a:t>用</a:t>
            </a:r>
            <a:r>
              <a:rPr lang="en-US" altLang="zh-CN" sz="2800">
                <a:latin typeface="Arial" charset="0"/>
                <a:ea typeface="黑体" pitchFamily="2" charset="-122"/>
              </a:rPr>
              <a:t>T(n)</a:t>
            </a:r>
            <a:r>
              <a:rPr lang="zh-CN" altLang="zh-CN" sz="2800">
                <a:latin typeface="Arial" charset="0"/>
                <a:ea typeface="黑体" pitchFamily="2" charset="-122"/>
              </a:rPr>
              <a:t>或</a:t>
            </a:r>
            <a:r>
              <a:rPr lang="en-US" altLang="zh-CN" sz="2800">
                <a:latin typeface="Arial" charset="0"/>
                <a:ea typeface="黑体" pitchFamily="2" charset="-122"/>
              </a:rPr>
              <a:t>T(n,m)</a:t>
            </a:r>
            <a:r>
              <a:rPr lang="zh-CN" altLang="zh-CN" sz="2800">
                <a:latin typeface="Arial" charset="0"/>
                <a:ea typeface="黑体" pitchFamily="2" charset="-122"/>
              </a:rPr>
              <a:t>等表示</a:t>
            </a:r>
            <a:endParaRPr lang="en-US" altLang="zh-CN" sz="2800">
              <a:latin typeface="Arial" charset="0"/>
              <a:ea typeface="黑体" pitchFamily="2" charset="-122"/>
            </a:endParaRPr>
          </a:p>
          <a:p>
            <a:pPr lvl="2"/>
            <a:r>
              <a:rPr lang="en-US" altLang="zh-CN">
                <a:latin typeface="Arial" charset="0"/>
                <a:ea typeface="黑体" pitchFamily="2" charset="-122"/>
              </a:rPr>
              <a:t>T(n)=5n</a:t>
            </a:r>
            <a:r>
              <a:rPr lang="zh-CN" altLang="zh-CN">
                <a:latin typeface="Arial" charset="0"/>
                <a:ea typeface="黑体" pitchFamily="2" charset="-122"/>
              </a:rPr>
              <a:t>，</a:t>
            </a:r>
            <a:r>
              <a:rPr lang="en-US" altLang="zh-CN">
                <a:latin typeface="Arial" charset="0"/>
                <a:ea typeface="黑体" pitchFamily="2" charset="-122"/>
              </a:rPr>
              <a:t>T(n)=3n*logn</a:t>
            </a:r>
            <a:r>
              <a:rPr lang="zh-CN" altLang="zh-CN">
                <a:latin typeface="Arial" charset="0"/>
                <a:ea typeface="黑体" pitchFamily="2" charset="-122"/>
              </a:rPr>
              <a:t>，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en-US" altLang="zh-CN">
                <a:latin typeface="Arial" charset="0"/>
                <a:ea typeface="黑体" pitchFamily="2" charset="-122"/>
              </a:rPr>
              <a:t>T(n)=4n</a:t>
            </a:r>
            <a:r>
              <a:rPr lang="en-US" altLang="zh-CN" baseline="30000">
                <a:latin typeface="Arial" charset="0"/>
                <a:ea typeface="黑体" pitchFamily="2" charset="-122"/>
              </a:rPr>
              <a:t>3</a:t>
            </a:r>
            <a:r>
              <a:rPr lang="zh-CN" altLang="zh-CN">
                <a:latin typeface="Arial" charset="0"/>
                <a:ea typeface="黑体" pitchFamily="2" charset="-122"/>
              </a:rPr>
              <a:t>，</a:t>
            </a:r>
            <a:r>
              <a:rPr lang="en-US" altLang="zh-CN">
                <a:latin typeface="Arial" charset="0"/>
                <a:ea typeface="黑体" pitchFamily="2" charset="-122"/>
              </a:rPr>
              <a:t>T(n)=2</a:t>
            </a:r>
            <a:r>
              <a:rPr lang="en-US" altLang="zh-CN" baseline="30000">
                <a:latin typeface="Arial" charset="0"/>
                <a:ea typeface="黑体" pitchFamily="2" charset="-122"/>
              </a:rPr>
              <a:t>n</a:t>
            </a:r>
            <a:r>
              <a:rPr lang="zh-CN" altLang="zh-CN">
                <a:latin typeface="Arial" charset="0"/>
                <a:ea typeface="黑体" pitchFamily="2" charset="-122"/>
              </a:rPr>
              <a:t>，</a:t>
            </a:r>
            <a:endParaRPr lang="en-US" altLang="zh-CN">
              <a:latin typeface="Arial" charset="0"/>
              <a:ea typeface="黑体" pitchFamily="2" charset="-122"/>
            </a:endParaRPr>
          </a:p>
          <a:p>
            <a:pPr lvl="2"/>
            <a:r>
              <a:rPr lang="en-US" altLang="zh-CN">
                <a:latin typeface="Arial" charset="0"/>
                <a:ea typeface="黑体" pitchFamily="2" charset="-122"/>
              </a:rPr>
              <a:t>T(n,m)=2(n+m)</a:t>
            </a:r>
            <a:endParaRPr lang="zh-CN" altLang="en-US">
              <a:latin typeface="Arial" charset="0"/>
              <a:ea typeface="黑体" pitchFamily="2" charset="-122"/>
            </a:endParaRPr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54DB1204-1B51-4F3C-95AB-89C08332F100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26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/>
              <a:t>最坏情况时间复杂性</a:t>
            </a:r>
            <a:endParaRPr lang="zh-CN" altLang="en-US"/>
          </a:p>
        </p:txBody>
      </p:sp>
      <p:sp>
        <p:nvSpPr>
          <p:cNvPr id="3277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>
                <a:latin typeface="Arial" charset="0"/>
                <a:ea typeface="黑体" pitchFamily="2" charset="-122"/>
              </a:rPr>
              <a:t>规模为</a:t>
            </a:r>
            <a:r>
              <a:rPr lang="en-US" altLang="zh-CN" dirty="0">
                <a:latin typeface="Arial" charset="0"/>
                <a:ea typeface="黑体" pitchFamily="2" charset="-122"/>
              </a:rPr>
              <a:t>n</a:t>
            </a:r>
            <a:r>
              <a:rPr lang="zh-CN" altLang="zh-CN" dirty="0">
                <a:latin typeface="Arial" charset="0"/>
                <a:ea typeface="黑体" pitchFamily="2" charset="-122"/>
              </a:rPr>
              <a:t>的所有输入中，基本运算执行次数</a:t>
            </a:r>
            <a:r>
              <a:rPr lang="zh-CN" altLang="en-US" dirty="0">
                <a:latin typeface="Arial" charset="0"/>
                <a:ea typeface="黑体" pitchFamily="2" charset="-122"/>
              </a:rPr>
              <a:t>最多的</a:t>
            </a:r>
            <a:r>
              <a:rPr lang="zh-CN" altLang="zh-CN" dirty="0">
                <a:latin typeface="Arial" charset="0"/>
                <a:ea typeface="黑体" pitchFamily="2" charset="-122"/>
              </a:rPr>
              <a:t>时间复杂性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 dirty="0">
                <a:latin typeface="Arial" charset="0"/>
                <a:ea typeface="黑体" pitchFamily="2" charset="-122"/>
              </a:rPr>
              <a:t>在一个顺序表中寻找数据元素</a:t>
            </a:r>
            <a:r>
              <a:rPr lang="en-US" altLang="zh-CN" dirty="0">
                <a:latin typeface="Arial" charset="0"/>
                <a:ea typeface="黑体" pitchFamily="2" charset="-122"/>
              </a:rPr>
              <a:t>x</a:t>
            </a:r>
            <a:endParaRPr lang="zh-CN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zh-CN" altLang="zh-CN" dirty="0">
                <a:latin typeface="Arial" charset="0"/>
                <a:ea typeface="黑体" pitchFamily="2" charset="-122"/>
              </a:rPr>
              <a:t>顺序查找：最坏情况为</a:t>
            </a:r>
            <a:r>
              <a:rPr lang="en-US" altLang="zh-CN" dirty="0">
                <a:latin typeface="Arial" charset="0"/>
                <a:ea typeface="黑体" pitchFamily="2" charset="-122"/>
              </a:rPr>
              <a:t>O(n)</a:t>
            </a:r>
            <a:r>
              <a:rPr lang="zh-CN" altLang="zh-CN" dirty="0">
                <a:latin typeface="Arial" charset="0"/>
                <a:ea typeface="黑体" pitchFamily="2" charset="-122"/>
              </a:rPr>
              <a:t>；</a:t>
            </a:r>
          </a:p>
          <a:p>
            <a:pPr lvl="2"/>
            <a:r>
              <a:rPr lang="zh-CN" altLang="zh-CN" dirty="0">
                <a:latin typeface="Arial" charset="0"/>
                <a:ea typeface="黑体" pitchFamily="2" charset="-122"/>
              </a:rPr>
              <a:t>二分查找：最坏情况为</a:t>
            </a:r>
            <a:r>
              <a:rPr lang="en-US" altLang="zh-CN" dirty="0">
                <a:latin typeface="Arial" charset="0"/>
                <a:ea typeface="黑体" pitchFamily="2" charset="-122"/>
              </a:rPr>
              <a:t>O(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logn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F0D76923-2F64-452F-86A2-02CE4097F676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27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/>
              <a:t>平均情况时间复杂性</a:t>
            </a:r>
            <a:endParaRPr lang="zh-CN" altLang="en-US"/>
          </a:p>
        </p:txBody>
      </p:sp>
      <p:sp>
        <p:nvSpPr>
          <p:cNvPr id="337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>
                <a:latin typeface="Arial" charset="0"/>
                <a:ea typeface="黑体" pitchFamily="2" charset="-122"/>
              </a:rPr>
              <a:t>规模为</a:t>
            </a:r>
            <a:r>
              <a:rPr lang="en-US" altLang="zh-CN">
                <a:latin typeface="Arial" charset="0"/>
                <a:ea typeface="黑体" pitchFamily="2" charset="-122"/>
              </a:rPr>
              <a:t>n</a:t>
            </a:r>
            <a:r>
              <a:rPr lang="zh-CN" altLang="zh-CN">
                <a:latin typeface="Arial" charset="0"/>
                <a:ea typeface="黑体" pitchFamily="2" charset="-122"/>
              </a:rPr>
              <a:t>的所有输入的算法时间复杂度的平均值（一般均假设每种输入情况以等概率出现）</a:t>
            </a:r>
          </a:p>
          <a:p>
            <a:pPr lvl="1"/>
            <a:r>
              <a:rPr lang="zh-CN" altLang="zh-CN">
                <a:latin typeface="Arial" charset="0"/>
                <a:ea typeface="黑体" pitchFamily="2" charset="-122"/>
              </a:rPr>
              <a:t>在一个顺序表中寻找数据元素</a:t>
            </a:r>
            <a:r>
              <a:rPr lang="en-US" altLang="zh-CN">
                <a:latin typeface="Arial" charset="0"/>
                <a:ea typeface="黑体" pitchFamily="2" charset="-122"/>
              </a:rPr>
              <a:t>x</a:t>
            </a:r>
            <a:endParaRPr lang="zh-CN" altLang="zh-CN">
              <a:latin typeface="Arial" charset="0"/>
              <a:ea typeface="黑体" pitchFamily="2" charset="-122"/>
            </a:endParaRPr>
          </a:p>
          <a:p>
            <a:pPr lvl="2"/>
            <a:r>
              <a:rPr lang="zh-CN" altLang="zh-CN">
                <a:latin typeface="Arial" charset="0"/>
                <a:ea typeface="黑体" pitchFamily="2" charset="-122"/>
              </a:rPr>
              <a:t>顺序查找：平均情况仍为</a:t>
            </a:r>
            <a:r>
              <a:rPr lang="en-US" altLang="zh-CN">
                <a:latin typeface="Arial" charset="0"/>
                <a:ea typeface="黑体" pitchFamily="2" charset="-122"/>
              </a:rPr>
              <a:t>O(n)</a:t>
            </a:r>
            <a:r>
              <a:rPr lang="zh-CN" altLang="zh-CN">
                <a:latin typeface="Arial" charset="0"/>
                <a:ea typeface="黑体" pitchFamily="2" charset="-122"/>
              </a:rPr>
              <a:t>；</a:t>
            </a:r>
          </a:p>
          <a:p>
            <a:pPr lvl="2"/>
            <a:r>
              <a:rPr lang="zh-CN" altLang="zh-CN">
                <a:latin typeface="Arial" charset="0"/>
                <a:ea typeface="黑体" pitchFamily="2" charset="-122"/>
              </a:rPr>
              <a:t>二分查找：平均情况仍为</a:t>
            </a:r>
            <a:r>
              <a:rPr lang="en-US" altLang="zh-CN">
                <a:latin typeface="Arial" charset="0"/>
                <a:ea typeface="黑体" pitchFamily="2" charset="-122"/>
              </a:rPr>
              <a:t>O(logn)</a:t>
            </a:r>
            <a:endParaRPr lang="zh-CN" altLang="en-US">
              <a:latin typeface="Arial" charset="0"/>
              <a:ea typeface="黑体" pitchFamily="2" charset="-122"/>
            </a:endParaRPr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40DED34-3603-4E4C-BF74-D914CE0D4A1F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28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教材与参考书</a:t>
            </a:r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>
                <a:solidFill>
                  <a:srgbClr val="C00000"/>
                </a:solidFill>
                <a:latin typeface="Arial" charset="0"/>
                <a:ea typeface="黑体" pitchFamily="2" charset="-122"/>
              </a:rPr>
              <a:t>算法导论</a:t>
            </a:r>
            <a:r>
              <a:rPr lang="en-US" altLang="zh-CN" dirty="0">
                <a:latin typeface="Arial" charset="0"/>
                <a:ea typeface="黑体" pitchFamily="2" charset="-122"/>
              </a:rPr>
              <a:t>(MIT</a:t>
            </a:r>
            <a:r>
              <a:rPr lang="zh-CN" altLang="en-US" dirty="0">
                <a:latin typeface="Arial" charset="0"/>
                <a:ea typeface="黑体" pitchFamily="2" charset="-122"/>
              </a:rPr>
              <a:t>第</a:t>
            </a:r>
            <a:r>
              <a:rPr lang="en-US" altLang="zh-CN" dirty="0">
                <a:latin typeface="Arial" charset="0"/>
                <a:ea typeface="黑体" pitchFamily="2" charset="-122"/>
              </a:rPr>
              <a:t>2/3</a:t>
            </a:r>
            <a:r>
              <a:rPr lang="zh-CN" altLang="en-US" dirty="0">
                <a:latin typeface="Arial" charset="0"/>
                <a:ea typeface="黑体" pitchFamily="2" charset="-122"/>
              </a:rPr>
              <a:t>版</a:t>
            </a:r>
            <a:r>
              <a:rPr lang="en-US" altLang="zh-CN" dirty="0">
                <a:latin typeface="Arial" charset="0"/>
                <a:ea typeface="黑体" pitchFamily="2" charset="-122"/>
              </a:rPr>
              <a:t>). Thomas H.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Cormen</a:t>
            </a:r>
            <a:r>
              <a:rPr lang="en-US" altLang="zh-CN" dirty="0">
                <a:latin typeface="Arial" charset="0"/>
                <a:ea typeface="黑体" pitchFamily="2" charset="-122"/>
              </a:rPr>
              <a:t>, Charles E.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Leiserson</a:t>
            </a:r>
            <a:r>
              <a:rPr lang="en-US" altLang="zh-CN" dirty="0">
                <a:latin typeface="Arial" charset="0"/>
                <a:ea typeface="黑体" pitchFamily="2" charset="-122"/>
              </a:rPr>
              <a:t>, Ronald L.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Rivest</a:t>
            </a:r>
            <a:r>
              <a:rPr lang="en-US" altLang="zh-CN" dirty="0">
                <a:latin typeface="Arial" charset="0"/>
                <a:ea typeface="黑体" pitchFamily="2" charset="-122"/>
              </a:rPr>
              <a:t>, Clifford Stein. </a:t>
            </a:r>
          </a:p>
          <a:p>
            <a:r>
              <a:rPr lang="zh-CN" altLang="zh-CN" dirty="0">
                <a:solidFill>
                  <a:srgbClr val="C00000"/>
                </a:solidFill>
                <a:latin typeface="Arial" charset="0"/>
                <a:ea typeface="黑体" pitchFamily="2" charset="-122"/>
              </a:rPr>
              <a:t>算法设计</a:t>
            </a:r>
            <a:r>
              <a:rPr lang="en-US" altLang="zh-CN" dirty="0">
                <a:latin typeface="Arial" charset="0"/>
                <a:ea typeface="黑体" pitchFamily="2" charset="-122"/>
              </a:rPr>
              <a:t>. Kleinberg</a:t>
            </a:r>
            <a:r>
              <a:rPr lang="zh-CN" altLang="en-US" dirty="0">
                <a:latin typeface="Arial" charset="0"/>
                <a:ea typeface="黑体" pitchFamily="2" charset="-122"/>
              </a:rPr>
              <a:t> </a:t>
            </a:r>
            <a:r>
              <a:rPr lang="en-US" altLang="zh-CN" dirty="0">
                <a:latin typeface="Arial" charset="0"/>
                <a:ea typeface="黑体" pitchFamily="2" charset="-122"/>
              </a:rPr>
              <a:t>J.,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Tardos</a:t>
            </a:r>
            <a:r>
              <a:rPr lang="zh-CN" altLang="en-US" dirty="0">
                <a:latin typeface="Arial" charset="0"/>
                <a:ea typeface="黑体" pitchFamily="2" charset="-122"/>
              </a:rPr>
              <a:t> </a:t>
            </a:r>
            <a:r>
              <a:rPr lang="en-US" altLang="zh-CN" dirty="0">
                <a:latin typeface="Arial" charset="0"/>
                <a:ea typeface="黑体" pitchFamily="2" charset="-122"/>
              </a:rPr>
              <a:t>E. </a:t>
            </a:r>
            <a:r>
              <a:rPr lang="zh-CN" altLang="zh-CN" dirty="0">
                <a:latin typeface="Arial" charset="0"/>
                <a:ea typeface="黑体" pitchFamily="2" charset="-122"/>
              </a:rPr>
              <a:t>清华大学出版社</a:t>
            </a:r>
            <a:r>
              <a:rPr lang="en-US" altLang="zh-CN" dirty="0">
                <a:latin typeface="Arial" charset="0"/>
                <a:ea typeface="黑体" pitchFamily="2" charset="-122"/>
              </a:rPr>
              <a:t>(</a:t>
            </a:r>
            <a:r>
              <a:rPr lang="zh-CN" altLang="en-US" dirty="0">
                <a:latin typeface="Arial" charset="0"/>
                <a:ea typeface="黑体" pitchFamily="2" charset="-122"/>
              </a:rPr>
              <a:t>张立昂等译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</a:p>
          <a:p>
            <a:r>
              <a:rPr lang="zh-CN" altLang="en-US" dirty="0">
                <a:solidFill>
                  <a:srgbClr val="C00000"/>
                </a:solidFill>
                <a:latin typeface="Arial" charset="0"/>
                <a:ea typeface="黑体" pitchFamily="2" charset="-122"/>
              </a:rPr>
              <a:t>计算机算法基础</a:t>
            </a:r>
            <a:r>
              <a:rPr lang="en-US" altLang="zh-CN" dirty="0">
                <a:latin typeface="Arial" charset="0"/>
                <a:ea typeface="黑体" pitchFamily="2" charset="-122"/>
              </a:rPr>
              <a:t>. </a:t>
            </a:r>
            <a:r>
              <a:rPr lang="zh-CN" altLang="en-US" dirty="0">
                <a:latin typeface="Arial" charset="0"/>
                <a:ea typeface="黑体" pitchFamily="2" charset="-122"/>
              </a:rPr>
              <a:t>沈孝钧</a:t>
            </a:r>
            <a:r>
              <a:rPr lang="en-US" altLang="zh-CN" dirty="0">
                <a:latin typeface="Arial" charset="0"/>
                <a:ea typeface="黑体" pitchFamily="2" charset="-122"/>
              </a:rPr>
              <a:t>. </a:t>
            </a:r>
            <a:r>
              <a:rPr lang="zh-CN" altLang="en-US" dirty="0">
                <a:latin typeface="Arial" charset="0"/>
                <a:ea typeface="黑体" pitchFamily="2" charset="-122"/>
              </a:rPr>
              <a:t>机械工业出版社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en-US" dirty="0">
                <a:solidFill>
                  <a:srgbClr val="C00000"/>
                </a:solidFill>
                <a:latin typeface="Arial" charset="0"/>
                <a:ea typeface="黑体" pitchFamily="2" charset="-122"/>
              </a:rPr>
              <a:t>算法设计技巧与分析</a:t>
            </a:r>
            <a:r>
              <a:rPr lang="en-US" altLang="zh-CN" dirty="0">
                <a:latin typeface="Arial" charset="0"/>
                <a:ea typeface="黑体" pitchFamily="2" charset="-122"/>
              </a:rPr>
              <a:t>. M. H.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Alsuwaiyel</a:t>
            </a:r>
            <a:r>
              <a:rPr lang="en-US" altLang="zh-CN" dirty="0">
                <a:latin typeface="Arial" charset="0"/>
                <a:ea typeface="黑体" pitchFamily="2" charset="-122"/>
              </a:rPr>
              <a:t>. </a:t>
            </a:r>
            <a:r>
              <a:rPr lang="zh-CN" altLang="en-US" dirty="0">
                <a:latin typeface="Arial" charset="0"/>
                <a:ea typeface="黑体" pitchFamily="2" charset="-122"/>
              </a:rPr>
              <a:t>电子工业出版社影印本</a:t>
            </a:r>
            <a:r>
              <a:rPr lang="en-US" altLang="zh-CN" dirty="0">
                <a:latin typeface="Arial" charset="0"/>
                <a:ea typeface="黑体" pitchFamily="2" charset="-122"/>
              </a:rPr>
              <a:t>(</a:t>
            </a:r>
            <a:r>
              <a:rPr lang="zh-CN" altLang="en-US" dirty="0">
                <a:latin typeface="Arial" charset="0"/>
                <a:ea typeface="黑体" pitchFamily="2" charset="-122"/>
              </a:rPr>
              <a:t>方世昌等译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29E340D0-CB1B-4AC9-BFB3-576F564C8157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32025" y="4545013"/>
            <a:ext cx="6759575" cy="1474787"/>
          </a:xfrm>
        </p:spPr>
        <p:txBody>
          <a:bodyPr/>
          <a:lstStyle/>
          <a:p>
            <a:pPr algn="r" eaLnBrk="1" hangingPunct="1"/>
            <a:r>
              <a:rPr lang="zh-CN" altLang="en-US" sz="3600">
                <a:latin typeface="仿宋_GB2312" pitchFamily="49" charset="-122"/>
              </a:rPr>
              <a:t>东南大学计算机学院 方效林</a:t>
            </a:r>
            <a:endParaRPr lang="en-US" altLang="zh-CN" sz="3600">
              <a:latin typeface="仿宋_GB2312" pitchFamily="49" charset="-122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2388" y="1808163"/>
            <a:ext cx="6343650" cy="22098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5400" dirty="0">
                <a:latin typeface="+mj-ea"/>
              </a:rPr>
              <a:t>引言</a:t>
            </a:r>
            <a:endParaRPr lang="en-US" altLang="zh-CN" sz="5400" dirty="0">
              <a:latin typeface="+mj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课程主要内容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373687"/>
          </a:xfrm>
        </p:spPr>
        <p:txBody>
          <a:bodyPr/>
          <a:lstStyle/>
          <a:p>
            <a:r>
              <a:rPr lang="zh-CN" altLang="zh-CN" dirty="0">
                <a:latin typeface="Arial" charset="0"/>
                <a:ea typeface="黑体" pitchFamily="2" charset="-122"/>
              </a:rPr>
              <a:t>在计算机应用中经常遇到的问题和求解的算法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zh-CN" dirty="0">
                <a:latin typeface="Arial" charset="0"/>
                <a:ea typeface="黑体" pitchFamily="2" charset="-122"/>
              </a:rPr>
              <a:t>设计算法基本原理、技巧以及算法复杂性分析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 dirty="0">
                <a:solidFill>
                  <a:srgbClr val="FF0000"/>
                </a:solidFill>
                <a:latin typeface="Arial" charset="0"/>
                <a:ea typeface="黑体" pitchFamily="2" charset="-122"/>
              </a:rPr>
              <a:t>分治法</a:t>
            </a:r>
            <a:endParaRPr lang="en-US" altLang="zh-CN" dirty="0">
              <a:solidFill>
                <a:srgbClr val="FF0000"/>
              </a:solidFill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 dirty="0">
                <a:solidFill>
                  <a:srgbClr val="FF0000"/>
                </a:solidFill>
                <a:latin typeface="Arial" charset="0"/>
                <a:ea typeface="黑体" pitchFamily="2" charset="-122"/>
              </a:rPr>
              <a:t>动态规划法</a:t>
            </a:r>
            <a:endParaRPr lang="en-US" altLang="zh-CN" dirty="0">
              <a:solidFill>
                <a:srgbClr val="FF0000"/>
              </a:solidFill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solidFill>
                  <a:srgbClr val="FF0000"/>
                </a:solidFill>
                <a:latin typeface="Arial" charset="0"/>
                <a:ea typeface="黑体" pitchFamily="2" charset="-122"/>
              </a:rPr>
              <a:t>贪心法</a:t>
            </a:r>
            <a:endParaRPr lang="en-US" altLang="zh-CN" dirty="0">
              <a:solidFill>
                <a:srgbClr val="FF0000"/>
              </a:solidFill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solidFill>
                  <a:srgbClr val="FF0000"/>
                </a:solidFill>
                <a:latin typeface="Arial" charset="0"/>
                <a:ea typeface="黑体" pitchFamily="2" charset="-122"/>
              </a:rPr>
              <a:t>网络流</a:t>
            </a:r>
            <a:endParaRPr lang="en-US" altLang="zh-CN" dirty="0">
              <a:solidFill>
                <a:srgbClr val="FF0000"/>
              </a:solidFill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solidFill>
                  <a:srgbClr val="FF0000"/>
                </a:solidFill>
                <a:latin typeface="Arial" charset="0"/>
                <a:ea typeface="黑体" pitchFamily="2" charset="-122"/>
              </a:rPr>
              <a:t>搜索</a:t>
            </a:r>
            <a:endParaRPr lang="en-US" altLang="zh-CN" dirty="0">
              <a:solidFill>
                <a:srgbClr val="FF0000"/>
              </a:solidFill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solidFill>
                  <a:srgbClr val="00B050"/>
                </a:solidFill>
                <a:latin typeface="Arial" charset="0"/>
                <a:ea typeface="黑体" pitchFamily="2" charset="-122"/>
              </a:rPr>
              <a:t>近似算法</a:t>
            </a:r>
            <a:endParaRPr lang="en-US" altLang="zh-CN" dirty="0">
              <a:solidFill>
                <a:srgbClr val="00B050"/>
              </a:solidFill>
              <a:latin typeface="Arial" charset="0"/>
              <a:ea typeface="黑体" pitchFamily="2" charset="-122"/>
            </a:endParaRPr>
          </a:p>
          <a:p>
            <a:pPr lvl="1"/>
            <a:r>
              <a:rPr lang="en-US" altLang="zh-CN" dirty="0">
                <a:solidFill>
                  <a:srgbClr val="00B050"/>
                </a:solidFill>
                <a:latin typeface="Arial" charset="0"/>
                <a:ea typeface="黑体" pitchFamily="2" charset="-122"/>
              </a:rPr>
              <a:t>NP-</a:t>
            </a:r>
            <a:r>
              <a:rPr lang="zh-CN" altLang="zh-CN" dirty="0">
                <a:solidFill>
                  <a:srgbClr val="00B050"/>
                </a:solidFill>
                <a:latin typeface="Arial" charset="0"/>
                <a:ea typeface="黑体" pitchFamily="2" charset="-122"/>
              </a:rPr>
              <a:t>完全性</a:t>
            </a:r>
            <a:endParaRPr lang="zh-CN" altLang="en-US" dirty="0">
              <a:solidFill>
                <a:srgbClr val="00B050"/>
              </a:solidFill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 dirty="0">
                <a:latin typeface="Arial" charset="0"/>
                <a:ea typeface="黑体" pitchFamily="2" charset="-122"/>
              </a:rPr>
              <a:t>随机算法</a:t>
            </a:r>
            <a:endParaRPr lang="en-US" altLang="zh-CN" dirty="0">
              <a:solidFill>
                <a:srgbClr val="00B050"/>
              </a:solidFill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在线算法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5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课程目的</a:t>
            </a:r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>
                <a:latin typeface="Arial" charset="0"/>
                <a:ea typeface="黑体" pitchFamily="2" charset="-122"/>
              </a:rPr>
              <a:t>具备抽象描述、解决实际问题的能力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zh-CN" dirty="0">
                <a:latin typeface="Arial" charset="0"/>
                <a:ea typeface="黑体" pitchFamily="2" charset="-122"/>
              </a:rPr>
              <a:t>学会运用算法设计与分析的典型方法进行算法的设计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zh-CN" dirty="0">
                <a:latin typeface="Arial" charset="0"/>
                <a:ea typeface="黑体" pitchFamily="2" charset="-122"/>
              </a:rPr>
              <a:t>具备分析算法效率的能力。</a:t>
            </a:r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66D7D00F-CA26-4853-A1F0-20EC0497C7F8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6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算法的重要性</a:t>
            </a:r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>
                <a:latin typeface="Arial" charset="0"/>
                <a:ea typeface="黑体" pitchFamily="2" charset="-122"/>
              </a:rPr>
              <a:t>有超过</a:t>
            </a:r>
            <a:r>
              <a:rPr lang="en-US" altLang="zh-CN" dirty="0">
                <a:latin typeface="Arial" charset="0"/>
                <a:ea typeface="黑体" pitchFamily="2" charset="-122"/>
              </a:rPr>
              <a:t>1/3</a:t>
            </a:r>
            <a:r>
              <a:rPr lang="zh-CN" altLang="zh-CN" dirty="0">
                <a:latin typeface="Arial" charset="0"/>
                <a:ea typeface="黑体" pitchFamily="2" charset="-122"/>
              </a:rPr>
              <a:t>的</a:t>
            </a:r>
            <a:r>
              <a:rPr lang="en-US" altLang="zh-CN" dirty="0">
                <a:latin typeface="Arial" charset="0"/>
                <a:ea typeface="黑体" pitchFamily="2" charset="-122"/>
              </a:rPr>
              <a:t>Turing</a:t>
            </a:r>
            <a:r>
              <a:rPr lang="zh-CN" altLang="zh-CN" dirty="0">
                <a:latin typeface="Arial" charset="0"/>
                <a:ea typeface="黑体" pitchFamily="2" charset="-122"/>
              </a:rPr>
              <a:t>奖获奖者，其成果与算法有关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zh-CN" dirty="0">
                <a:latin typeface="Arial" charset="0"/>
                <a:ea typeface="黑体" pitchFamily="2" charset="-122"/>
              </a:rPr>
              <a:t>图灵奖于</a:t>
            </a:r>
            <a:r>
              <a:rPr lang="en-US" altLang="zh-CN" dirty="0">
                <a:latin typeface="Arial" charset="0"/>
                <a:ea typeface="黑体" pitchFamily="2" charset="-122"/>
              </a:rPr>
              <a:t>1966</a:t>
            </a:r>
            <a:r>
              <a:rPr lang="zh-CN" altLang="zh-CN" dirty="0">
                <a:latin typeface="Arial" charset="0"/>
                <a:ea typeface="黑体" pitchFamily="2" charset="-122"/>
              </a:rPr>
              <a:t>年开始设立，是</a:t>
            </a:r>
            <a:r>
              <a:rPr lang="en-US" altLang="zh-CN" dirty="0">
                <a:latin typeface="Arial" charset="0"/>
                <a:ea typeface="黑体" pitchFamily="2" charset="-122"/>
              </a:rPr>
              <a:t>ACM (</a:t>
            </a:r>
            <a:r>
              <a:rPr lang="zh-CN" altLang="zh-CN" dirty="0">
                <a:latin typeface="Arial" charset="0"/>
                <a:ea typeface="黑体" pitchFamily="2" charset="-122"/>
              </a:rPr>
              <a:t>美国计算机协会</a:t>
            </a:r>
            <a:r>
              <a:rPr lang="en-US" altLang="zh-CN" dirty="0">
                <a:latin typeface="Arial" charset="0"/>
                <a:ea typeface="黑体" pitchFamily="2" charset="-122"/>
              </a:rPr>
              <a:t>) </a:t>
            </a:r>
            <a:r>
              <a:rPr lang="zh-CN" altLang="zh-CN" dirty="0">
                <a:latin typeface="Arial" charset="0"/>
                <a:ea typeface="黑体" pitchFamily="2" charset="-122"/>
              </a:rPr>
              <a:t>在计算机科学技术领域中所授予的最高奖项</a:t>
            </a:r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97308851-64CB-462A-B102-08B491EB9A19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7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pic>
        <p:nvPicPr>
          <p:cNvPr id="10245" name="Picture 2" descr="20100310-014218-pi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0" y="3581400"/>
            <a:ext cx="3276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图灵奖获得者</a:t>
            </a:r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1972</a:t>
            </a:r>
            <a:r>
              <a:rPr lang="zh-CN" altLang="zh-CN" dirty="0">
                <a:latin typeface="Arial" charset="0"/>
                <a:ea typeface="黑体" pitchFamily="2" charset="-122"/>
              </a:rPr>
              <a:t>，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Edsger</a:t>
            </a:r>
            <a:r>
              <a:rPr lang="en-US" altLang="zh-CN" dirty="0">
                <a:latin typeface="Arial" charset="0"/>
                <a:ea typeface="黑体" pitchFamily="2" charset="-122"/>
              </a:rPr>
              <a:t>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W.Dijkstra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 sz="2800" dirty="0">
                <a:latin typeface="Arial" charset="0"/>
                <a:ea typeface="黑体" pitchFamily="2" charset="-122"/>
              </a:rPr>
              <a:t>求最短路径的</a:t>
            </a:r>
            <a:r>
              <a:rPr lang="en-US" altLang="zh-CN" sz="2800" dirty="0" err="1">
                <a:latin typeface="Arial" charset="0"/>
                <a:ea typeface="黑体" pitchFamily="2" charset="-122"/>
              </a:rPr>
              <a:t>Dijkstra</a:t>
            </a:r>
            <a:r>
              <a:rPr lang="zh-CN" altLang="zh-CN" sz="2800" dirty="0">
                <a:latin typeface="Arial" charset="0"/>
                <a:ea typeface="黑体" pitchFamily="2" charset="-122"/>
              </a:rPr>
              <a:t>算法</a:t>
            </a:r>
            <a:r>
              <a:rPr lang="en-US" altLang="zh-CN" sz="2800" dirty="0">
                <a:latin typeface="Arial" charset="0"/>
                <a:ea typeface="黑体" pitchFamily="2" charset="-122"/>
              </a:rPr>
              <a:t>, </a:t>
            </a:r>
          </a:p>
          <a:p>
            <a:pPr lvl="1"/>
            <a:r>
              <a:rPr lang="en-US" altLang="zh-CN" sz="2800" dirty="0">
                <a:latin typeface="Arial" charset="0"/>
                <a:ea typeface="黑体" pitchFamily="2" charset="-122"/>
              </a:rPr>
              <a:t>PV</a:t>
            </a:r>
            <a:r>
              <a:rPr lang="zh-CN" altLang="zh-CN" sz="2800" dirty="0">
                <a:latin typeface="Arial" charset="0"/>
                <a:ea typeface="黑体" pitchFamily="2" charset="-122"/>
              </a:rPr>
              <a:t>操作</a:t>
            </a:r>
            <a:r>
              <a:rPr lang="en-US" altLang="zh-CN" sz="2800" dirty="0">
                <a:latin typeface="Arial" charset="0"/>
                <a:ea typeface="黑体" pitchFamily="2" charset="-122"/>
              </a:rPr>
              <a:t>, </a:t>
            </a:r>
          </a:p>
          <a:p>
            <a:pPr lvl="1"/>
            <a:r>
              <a:rPr lang="zh-CN" altLang="en-US" sz="2800" dirty="0">
                <a:latin typeface="Arial" charset="0"/>
                <a:ea typeface="黑体" pitchFamily="2" charset="-122"/>
              </a:rPr>
              <a:t>解决了“哲学家聚餐”问题</a:t>
            </a:r>
            <a:endParaRPr lang="en-US" altLang="zh-CN" sz="2800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sz="2800" dirty="0">
                <a:latin typeface="Arial" charset="0"/>
                <a:ea typeface="黑体" pitchFamily="2" charset="-122"/>
              </a:rPr>
              <a:t>第一个</a:t>
            </a:r>
            <a:r>
              <a:rPr lang="en-US" altLang="zh-CN" sz="2800" dirty="0" err="1">
                <a:latin typeface="Arial" charset="0"/>
                <a:ea typeface="黑体" pitchFamily="2" charset="-122"/>
              </a:rPr>
              <a:t>Algol</a:t>
            </a:r>
            <a:r>
              <a:rPr lang="en-US" altLang="zh-CN" sz="2800" dirty="0">
                <a:latin typeface="Arial" charset="0"/>
                <a:ea typeface="黑体" pitchFamily="2" charset="-122"/>
              </a:rPr>
              <a:t> 60</a:t>
            </a:r>
            <a:r>
              <a:rPr lang="zh-CN" altLang="en-US" sz="2800" dirty="0">
                <a:latin typeface="Arial" charset="0"/>
                <a:ea typeface="黑体" pitchFamily="2" charset="-122"/>
              </a:rPr>
              <a:t>编译器</a:t>
            </a:r>
            <a:endParaRPr lang="en-US" altLang="zh-CN" sz="2800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 sz="2800" dirty="0">
                <a:latin typeface="Arial" charset="0"/>
                <a:ea typeface="黑体" pitchFamily="2" charset="-122"/>
              </a:rPr>
              <a:t>结构化程序设计</a:t>
            </a:r>
            <a:r>
              <a:rPr lang="en-US" altLang="zh-CN" sz="2800" dirty="0">
                <a:latin typeface="Arial" charset="0"/>
                <a:ea typeface="黑体" pitchFamily="2" charset="-122"/>
              </a:rPr>
              <a:t>, </a:t>
            </a:r>
          </a:p>
          <a:p>
            <a:pPr lvl="1"/>
            <a:r>
              <a:rPr lang="en-US" altLang="zh-CN" sz="2800" dirty="0">
                <a:latin typeface="Arial" charset="0"/>
                <a:ea typeface="黑体" pitchFamily="2" charset="-122"/>
              </a:rPr>
              <a:t>“</a:t>
            </a:r>
            <a:r>
              <a:rPr lang="en-US" altLang="zh-CN" sz="2800" dirty="0" err="1">
                <a:latin typeface="Arial" charset="0"/>
                <a:ea typeface="黑体" pitchFamily="2" charset="-122"/>
              </a:rPr>
              <a:t>goto</a:t>
            </a:r>
            <a:r>
              <a:rPr lang="zh-CN" altLang="zh-CN" sz="2800" dirty="0">
                <a:latin typeface="Arial" charset="0"/>
                <a:ea typeface="黑体" pitchFamily="2" charset="-122"/>
              </a:rPr>
              <a:t>有害</a:t>
            </a:r>
            <a:r>
              <a:rPr lang="en-US" altLang="zh-CN" sz="2800" dirty="0">
                <a:latin typeface="Arial" charset="0"/>
                <a:ea typeface="黑体" pitchFamily="2" charset="-122"/>
              </a:rPr>
              <a:t>”</a:t>
            </a:r>
            <a:r>
              <a:rPr lang="zh-CN" altLang="zh-CN" sz="2800" dirty="0">
                <a:latin typeface="Arial" charset="0"/>
                <a:ea typeface="黑体" pitchFamily="2" charset="-122"/>
              </a:rPr>
              <a:t>等</a:t>
            </a:r>
            <a:endParaRPr lang="zh-CN" altLang="en-US" sz="2800" dirty="0">
              <a:latin typeface="Arial" charset="0"/>
              <a:ea typeface="黑体" pitchFamily="2" charset="-122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97FF0FAF-EDE0-47B0-85CA-D6008E92858A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8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pic>
        <p:nvPicPr>
          <p:cNvPr id="11269" name="Picture 2" descr="20100310-014218-p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5381625"/>
            <a:ext cx="1476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c.hiphotos.baidu.com/baike/w%3D268%3Bg%3D0/sign=abe86541213fb80e0cd166d10eea4813/b8014a90f603738d03766552b31bb051f819ec8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761" y="1664804"/>
            <a:ext cx="2326885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图灵奖获得者</a:t>
            </a:r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1974</a:t>
            </a:r>
            <a:r>
              <a:rPr lang="zh-CN" altLang="zh-CN" dirty="0">
                <a:latin typeface="Arial" charset="0"/>
                <a:ea typeface="黑体" pitchFamily="2" charset="-122"/>
              </a:rPr>
              <a:t>，</a:t>
            </a:r>
            <a:r>
              <a:rPr lang="en-US" altLang="zh-CN" dirty="0">
                <a:latin typeface="Arial" charset="0"/>
                <a:ea typeface="黑体" pitchFamily="2" charset="-122"/>
              </a:rPr>
              <a:t>Donald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E.Knuth</a:t>
            </a:r>
            <a:r>
              <a:rPr lang="en-US" altLang="zh-CN" dirty="0">
                <a:latin typeface="Arial" charset="0"/>
                <a:ea typeface="黑体" pitchFamily="2" charset="-122"/>
              </a:rPr>
              <a:t> (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stanford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</a:p>
          <a:p>
            <a:pPr lvl="1"/>
            <a:r>
              <a:rPr lang="zh-CN" altLang="zh-CN" sz="2800" dirty="0">
                <a:latin typeface="Arial" charset="0"/>
                <a:ea typeface="黑体" pitchFamily="2" charset="-122"/>
              </a:rPr>
              <a:t>算法最早的奠基人之一</a:t>
            </a:r>
            <a:r>
              <a:rPr lang="en-US" altLang="zh-CN" sz="2800" dirty="0">
                <a:latin typeface="Arial" charset="0"/>
                <a:ea typeface="黑体" pitchFamily="2" charset="-122"/>
              </a:rPr>
              <a:t>(</a:t>
            </a:r>
            <a:r>
              <a:rPr lang="zh-CN" altLang="en-US" sz="2800" dirty="0">
                <a:latin typeface="Arial" charset="0"/>
                <a:ea typeface="黑体" pitchFamily="2" charset="-122"/>
              </a:rPr>
              <a:t>计算机程序设计艺术</a:t>
            </a:r>
            <a:r>
              <a:rPr lang="en-US" altLang="zh-CN" sz="2800" dirty="0">
                <a:latin typeface="Arial" charset="0"/>
                <a:ea typeface="黑体" pitchFamily="2" charset="-122"/>
              </a:rPr>
              <a:t>)</a:t>
            </a:r>
            <a:endParaRPr lang="zh-CN" altLang="zh-CN" sz="2800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zh-CN" sz="2800" dirty="0">
                <a:latin typeface="Arial" charset="0"/>
                <a:ea typeface="黑体" pitchFamily="2" charset="-122"/>
              </a:rPr>
              <a:t>现代</a:t>
            </a:r>
            <a:r>
              <a:rPr lang="en-US" altLang="zh-CN" sz="2800" dirty="0">
                <a:latin typeface="Arial" charset="0"/>
                <a:ea typeface="黑体" pitchFamily="2" charset="-122"/>
              </a:rPr>
              <a:t>“</a:t>
            </a:r>
            <a:r>
              <a:rPr lang="zh-CN" altLang="zh-CN" sz="2800" dirty="0">
                <a:latin typeface="Arial" charset="0"/>
                <a:ea typeface="黑体" pitchFamily="2" charset="-122"/>
              </a:rPr>
              <a:t>算法</a:t>
            </a:r>
            <a:r>
              <a:rPr lang="en-US" altLang="zh-CN" sz="2800" dirty="0">
                <a:latin typeface="Arial" charset="0"/>
                <a:ea typeface="黑体" pitchFamily="2" charset="-122"/>
              </a:rPr>
              <a:t>”</a:t>
            </a:r>
            <a:r>
              <a:rPr lang="zh-CN" altLang="zh-CN" sz="2800" dirty="0">
                <a:latin typeface="Arial" charset="0"/>
                <a:ea typeface="黑体" pitchFamily="2" charset="-122"/>
              </a:rPr>
              <a:t>与</a:t>
            </a:r>
            <a:r>
              <a:rPr lang="en-US" altLang="zh-CN" sz="2800" dirty="0">
                <a:latin typeface="Arial" charset="0"/>
                <a:ea typeface="黑体" pitchFamily="2" charset="-122"/>
              </a:rPr>
              <a:t>“</a:t>
            </a:r>
            <a:r>
              <a:rPr lang="zh-CN" altLang="zh-CN" sz="2800" dirty="0">
                <a:latin typeface="Arial" charset="0"/>
                <a:ea typeface="黑体" pitchFamily="2" charset="-122"/>
              </a:rPr>
              <a:t>数据结构</a:t>
            </a:r>
            <a:r>
              <a:rPr lang="en-US" altLang="zh-CN" sz="2800" dirty="0">
                <a:latin typeface="Arial" charset="0"/>
                <a:ea typeface="黑体" pitchFamily="2" charset="-122"/>
              </a:rPr>
              <a:t>”</a:t>
            </a:r>
            <a:r>
              <a:rPr lang="zh-CN" altLang="zh-CN" sz="2800" dirty="0">
                <a:latin typeface="Arial" charset="0"/>
                <a:ea typeface="黑体" pitchFamily="2" charset="-122"/>
              </a:rPr>
              <a:t>名词及内涵的提出，</a:t>
            </a:r>
            <a:endParaRPr lang="zh-CN" altLang="zh-CN" sz="800" dirty="0">
              <a:latin typeface="Arial" charset="0"/>
              <a:ea typeface="黑体" pitchFamily="2" charset="-122"/>
            </a:endParaRPr>
          </a:p>
          <a:p>
            <a:pPr lvl="1"/>
            <a:r>
              <a:rPr lang="en-US" altLang="zh-CN" sz="2800" dirty="0">
                <a:latin typeface="Arial" charset="0"/>
                <a:ea typeface="黑体" pitchFamily="2" charset="-122"/>
              </a:rPr>
              <a:t>KMP</a:t>
            </a:r>
            <a:r>
              <a:rPr lang="zh-CN" altLang="zh-CN" sz="2800" dirty="0">
                <a:latin typeface="Arial" charset="0"/>
                <a:ea typeface="黑体" pitchFamily="2" charset="-122"/>
              </a:rPr>
              <a:t>算法，</a:t>
            </a:r>
            <a:r>
              <a:rPr lang="en-US" altLang="zh-CN" sz="2800" dirty="0">
                <a:latin typeface="Arial" charset="0"/>
                <a:ea typeface="黑体" pitchFamily="2" charset="-122"/>
              </a:rPr>
              <a:t>LR(k)</a:t>
            </a:r>
            <a:r>
              <a:rPr lang="zh-CN" altLang="zh-CN" sz="2800" dirty="0">
                <a:latin typeface="Arial" charset="0"/>
                <a:ea typeface="黑体" pitchFamily="2" charset="-122"/>
              </a:rPr>
              <a:t>文法，</a:t>
            </a:r>
            <a:r>
              <a:rPr lang="en-US" altLang="zh-CN" sz="2800" dirty="0">
                <a:latin typeface="Arial" charset="0"/>
                <a:ea typeface="黑体" pitchFamily="2" charset="-122"/>
              </a:rPr>
              <a:t>Tex</a:t>
            </a:r>
            <a:r>
              <a:rPr lang="zh-CN" altLang="zh-CN" sz="2800" dirty="0">
                <a:latin typeface="Arial" charset="0"/>
                <a:ea typeface="黑体" pitchFamily="2" charset="-122"/>
              </a:rPr>
              <a:t>编辑器等</a:t>
            </a:r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97FF0FAF-EDE0-47B0-85CA-D6008E92858A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9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pic>
        <p:nvPicPr>
          <p:cNvPr id="11269" name="Picture 2" descr="20100310-014218-pi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5381625"/>
            <a:ext cx="1476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://e.hiphotos.baidu.com/baike/w%3D268%3Bg%3D0/sign=c69eda6db912c8fcb4f3f1cbc438f578/d8f9d72a6059252d603fb549349b033b5bb5b9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36" y="3609020"/>
            <a:ext cx="25527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31146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自定义 1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自定义 1">
      <a:majorFont>
        <a:latin typeface="Arial"/>
        <a:ea typeface="隶书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000000"/>
          </a:solidFill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lIns="18000" tIns="10800" rIns="18000" bIns="10800" rtlCol="0" anchor="ctr"/>
      <a:lstStyle>
        <a:defPPr algn="ctr" eaLnBrk="1" hangingPunct="1">
          <a:lnSpc>
            <a:spcPct val="96000"/>
          </a:lnSpc>
          <a:spcBef>
            <a:spcPct val="0"/>
          </a:spcBef>
          <a:buClrTx/>
          <a:buFontTx/>
          <a:buNone/>
          <a:defRPr b="1" dirty="0">
            <a:solidFill>
              <a:srgbClr val="000099"/>
            </a:solidFill>
            <a:ea typeface="黑体" pitchFamily="49" charset="-122"/>
          </a:defRPr>
        </a:defPPr>
      </a:lstStyle>
    </a:spDef>
    <a:lnDef>
      <a:spPr bwMode="auto">
        <a:ln w="19050">
          <a:solidFill>
            <a:srgbClr val="0066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5400">
          <a:noFill/>
        </a:ln>
      </a:spPr>
      <a:bodyPr wrap="none" rtlCol="0">
        <a:spAutoFit/>
      </a:bodyPr>
      <a:lstStyle>
        <a:defPPr eaLnBrk="1" hangingPunct="1">
          <a:buFont typeface="Wingdings" pitchFamily="2" charset="2"/>
          <a:buNone/>
          <a:defRPr b="1" dirty="0" smtClean="0">
            <a:solidFill>
              <a:srgbClr val="000099"/>
            </a:solidFill>
            <a:ea typeface="黑体" pitchFamily="49" charset="-122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99"/>
        </a:dk1>
        <a:lt1>
          <a:srgbClr val="FFFFFF"/>
        </a:lt1>
        <a:dk2>
          <a:srgbClr val="CC0000"/>
        </a:dk2>
        <a:lt2>
          <a:srgbClr val="808080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0099"/>
        </a:dk1>
        <a:lt1>
          <a:srgbClr val="FFFFFF"/>
        </a:lt1>
        <a:dk2>
          <a:srgbClr val="CC0000"/>
        </a:dk2>
        <a:lt2>
          <a:srgbClr val="0033CC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8815</TotalTime>
  <Words>1535</Words>
  <Application>Microsoft Office PowerPoint</Application>
  <PresentationFormat>全屏显示(4:3)</PresentationFormat>
  <Paragraphs>197</Paragraphs>
  <Slides>28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7" baseType="lpstr">
      <vt:lpstr>仿宋_GB2312</vt:lpstr>
      <vt:lpstr>隶书</vt:lpstr>
      <vt:lpstr>Arial</vt:lpstr>
      <vt:lpstr>Calibri</vt:lpstr>
      <vt:lpstr>Courier New</vt:lpstr>
      <vt:lpstr>Times New Roman</vt:lpstr>
      <vt:lpstr>Wingdings</vt:lpstr>
      <vt:lpstr>Pixel</vt:lpstr>
      <vt:lpstr>自定义设计方案</vt:lpstr>
      <vt:lpstr>算法设计与分析</vt:lpstr>
      <vt:lpstr>课程说明</vt:lpstr>
      <vt:lpstr>教材与参考书</vt:lpstr>
      <vt:lpstr>引言</vt:lpstr>
      <vt:lpstr>课程主要内容</vt:lpstr>
      <vt:lpstr>课程目的</vt:lpstr>
      <vt:lpstr>算法的重要性</vt:lpstr>
      <vt:lpstr>图灵奖获得者</vt:lpstr>
      <vt:lpstr>图灵奖获得者</vt:lpstr>
      <vt:lpstr>图灵奖获得者</vt:lpstr>
      <vt:lpstr>图灵奖获得者</vt:lpstr>
      <vt:lpstr>图灵奖获得者</vt:lpstr>
      <vt:lpstr>图灵奖获得者</vt:lpstr>
      <vt:lpstr>图灵奖获得者</vt:lpstr>
      <vt:lpstr>图灵奖获得者</vt:lpstr>
      <vt:lpstr>图灵奖获得者</vt:lpstr>
      <vt:lpstr>图灵奖获得者</vt:lpstr>
      <vt:lpstr>图灵奖获得者</vt:lpstr>
      <vt:lpstr>算法的相关概念</vt:lpstr>
      <vt:lpstr>算法的正确性分析</vt:lpstr>
      <vt:lpstr>算法好坏的衡量尺度</vt:lpstr>
      <vt:lpstr>算法好坏的衡量尺度</vt:lpstr>
      <vt:lpstr>算法好坏的衡量尺度</vt:lpstr>
      <vt:lpstr>算法好坏的衡量尺度</vt:lpstr>
      <vt:lpstr>算法好坏的衡量尺度</vt:lpstr>
      <vt:lpstr>算法好坏的衡量尺度</vt:lpstr>
      <vt:lpstr>最坏情况时间复杂性</vt:lpstr>
      <vt:lpstr>平均情况时间复杂性</vt:lpstr>
    </vt:vector>
  </TitlesOfParts>
  <Company>计算机系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</dc:title>
  <dc:creator>清华大学</dc:creator>
  <cp:lastModifiedBy>f xl</cp:lastModifiedBy>
  <cp:revision>974</cp:revision>
  <cp:lastPrinted>2015-03-01T23:15:11Z</cp:lastPrinted>
  <dcterms:created xsi:type="dcterms:W3CDTF">2009-06-26T00:04:30Z</dcterms:created>
  <dcterms:modified xsi:type="dcterms:W3CDTF">2020-04-17T09:01:18Z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